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2" r:id="rId2"/>
    <p:sldMasterId id="2147483650" r:id="rId3"/>
    <p:sldMasterId id="2147483948" r:id="rId4"/>
  </p:sldMasterIdLst>
  <p:notesMasterIdLst>
    <p:notesMasterId r:id="rId20"/>
  </p:notesMasterIdLst>
  <p:handoutMasterIdLst>
    <p:handoutMasterId r:id="rId21"/>
  </p:handoutMasterIdLst>
  <p:sldIdLst>
    <p:sldId id="258" r:id="rId5"/>
    <p:sldId id="259" r:id="rId6"/>
    <p:sldId id="262" r:id="rId7"/>
    <p:sldId id="266" r:id="rId8"/>
    <p:sldId id="260" r:id="rId9"/>
    <p:sldId id="263" r:id="rId10"/>
    <p:sldId id="272" r:id="rId11"/>
    <p:sldId id="264" r:id="rId12"/>
    <p:sldId id="270" r:id="rId13"/>
    <p:sldId id="268" r:id="rId14"/>
    <p:sldId id="276" r:id="rId15"/>
    <p:sldId id="271" r:id="rId16"/>
    <p:sldId id="275" r:id="rId17"/>
    <p:sldId id="267" r:id="rId18"/>
    <p:sldId id="265" r:id="rId19"/>
  </p:sldIdLst>
  <p:sldSz cx="9144000" cy="6858000" type="screen4x3"/>
  <p:notesSz cx="6875463" cy="100028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28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>
      <p:cViewPr varScale="1">
        <p:scale>
          <a:sx n="106" d="100"/>
          <a:sy n="106" d="100"/>
        </p:scale>
        <p:origin x="171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4505" y="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>
              <a:defRPr sz="1300"/>
            </a:lvl1pPr>
          </a:lstStyle>
          <a:p>
            <a:fld id="{845C483D-B9F1-4691-AF20-AFE9D8F330E1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096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4505" y="950096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>
              <a:defRPr sz="1300"/>
            </a:lvl1pPr>
          </a:lstStyle>
          <a:p>
            <a:fld id="{44E264F1-54BD-4A26-B8FB-F6B1B9E43D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9698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4505" y="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/>
          <a:lstStyle>
            <a:lvl1pPr algn="r">
              <a:defRPr sz="1300"/>
            </a:lvl1pPr>
          </a:lstStyle>
          <a:p>
            <a:fld id="{205961BD-8FD3-4756-B982-72644D2830C0}" type="datetimeFigureOut">
              <a:rPr lang="en-GB" smtClean="0"/>
              <a:t>25/09/2017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4999037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547" y="4751348"/>
            <a:ext cx="5500370" cy="4501277"/>
          </a:xfrm>
          <a:prstGeom prst="rect">
            <a:avLst/>
          </a:prstGeom>
        </p:spPr>
        <p:txBody>
          <a:bodyPr vert="horz" lIns="96442" tIns="48221" rIns="96442" bIns="4822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4505" y="9500960"/>
            <a:ext cx="2979367" cy="500142"/>
          </a:xfrm>
          <a:prstGeom prst="rect">
            <a:avLst/>
          </a:prstGeom>
        </p:spPr>
        <p:txBody>
          <a:bodyPr vert="horz" lIns="96442" tIns="48221" rIns="96442" bIns="48221" rtlCol="0" anchor="b"/>
          <a:lstStyle>
            <a:lvl1pPr algn="r">
              <a:defRPr sz="1300"/>
            </a:lvl1pPr>
          </a:lstStyle>
          <a:p>
            <a:fld id="{6F97B281-DBA8-485B-BCFC-21F0691DD9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920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7B281-DBA8-485B-BCFC-21F0691DD9E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674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7B281-DBA8-485B-BCFC-21F0691DD9E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471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Complex reality. Link between market share, financial performance and ‘ranking’? + contribution to assessment? Group assessment?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What do (can) students know about rivals?</a:t>
            </a:r>
          </a:p>
          <a:p>
            <a:r>
              <a:rPr lang="en-GB" dirty="0" smtClean="0"/>
              <a:t>Scope for communication? Knowledge of end period of game affecting behaviour? Collusion is permitted, although students not explicitly told this. </a:t>
            </a:r>
          </a:p>
          <a:p>
            <a:r>
              <a:rPr lang="en-GB" dirty="0" smtClean="0"/>
              <a:t>Students observe outcomes in the form of profits &amp; market shares, but not rivals’ prices (although teams can buy market research which provides them with this information and overall market size, growth </a:t>
            </a:r>
            <a:r>
              <a:rPr lang="en-GB" dirty="0" err="1" smtClean="0"/>
              <a:t>etc</a:t>
            </a:r>
            <a:r>
              <a:rPr lang="en-GB" dirty="0" smtClean="0"/>
              <a:t>). Most operate with limited information – ‘bounded rationality’?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7B281-DBA8-485B-BCFC-21F0691DD9E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896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‘Total market</a:t>
            </a:r>
            <a:r>
              <a:rPr lang="en-GB" baseline="0" dirty="0" smtClean="0"/>
              <a:t> profits’ = 4.34m</a:t>
            </a:r>
          </a:p>
          <a:p>
            <a:r>
              <a:rPr lang="en-GB" baseline="0" dirty="0" smtClean="0"/>
              <a:t>Mean overall price = 252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7B281-DBA8-485B-BCFC-21F0691DD9E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794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‘Total market</a:t>
            </a:r>
            <a:r>
              <a:rPr lang="en-GB" baseline="0" dirty="0" smtClean="0"/>
              <a:t> profits’ = 3.56m</a:t>
            </a:r>
          </a:p>
          <a:p>
            <a:r>
              <a:rPr lang="en-GB" baseline="0" dirty="0" smtClean="0"/>
              <a:t>Mean overall price = 242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7B281-DBA8-485B-BCFC-21F0691DD9E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306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4336411 (Bradford)</a:t>
            </a:r>
          </a:p>
          <a:p>
            <a:r>
              <a:rPr lang="en-GB" dirty="0" smtClean="0"/>
              <a:t>252</a:t>
            </a:r>
          </a:p>
          <a:p>
            <a:r>
              <a:rPr lang="en-GB" dirty="0" smtClean="0"/>
              <a:t>3561041 (Glasgow)</a:t>
            </a:r>
          </a:p>
          <a:p>
            <a:r>
              <a:rPr lang="en-GB" dirty="0" smtClean="0"/>
              <a:t>242</a:t>
            </a:r>
          </a:p>
          <a:p>
            <a:r>
              <a:rPr lang="en-GB" dirty="0" smtClean="0"/>
              <a:t>3608052 (London)</a:t>
            </a:r>
          </a:p>
          <a:p>
            <a:r>
              <a:rPr lang="en-GB" dirty="0" smtClean="0"/>
              <a:t>248</a:t>
            </a:r>
          </a:p>
          <a:p>
            <a:r>
              <a:rPr lang="en-GB" dirty="0" smtClean="0"/>
              <a:t>3521092 (Manchester)</a:t>
            </a:r>
          </a:p>
          <a:p>
            <a:r>
              <a:rPr lang="en-GB" dirty="0" smtClean="0"/>
              <a:t>236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97B281-DBA8-485B-BCFC-21F0691DD9E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216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UOW_VisStratOpp_white150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0012" y="142876"/>
            <a:ext cx="1312863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0688" y="1474789"/>
            <a:ext cx="7197725" cy="1470025"/>
          </a:xfrm>
        </p:spPr>
        <p:txBody>
          <a:bodyPr/>
          <a:lstStyle>
            <a:lvl1pPr>
              <a:lnSpc>
                <a:spcPts val="5000"/>
              </a:lnSpc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6" y="3068639"/>
            <a:ext cx="7197725" cy="3455987"/>
          </a:xfrm>
        </p:spPr>
        <p:txBody>
          <a:bodyPr/>
          <a:lstStyle>
            <a:lvl1pPr marL="0" indent="0">
              <a:buFont typeface="Arial" pitchFamily="-105" charset="0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1364" y="1474789"/>
            <a:ext cx="1798637" cy="5049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90688" y="1474789"/>
            <a:ext cx="5248275" cy="5049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UOW_VisStratOpp_white150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0013" y="144464"/>
            <a:ext cx="1314451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0688" y="1474789"/>
            <a:ext cx="7197725" cy="1470025"/>
          </a:xfrm>
        </p:spPr>
        <p:txBody>
          <a:bodyPr/>
          <a:lstStyle>
            <a:lvl1pPr>
              <a:lnSpc>
                <a:spcPts val="5000"/>
              </a:lnSpc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6" y="3068639"/>
            <a:ext cx="7197725" cy="3455987"/>
          </a:xfrm>
        </p:spPr>
        <p:txBody>
          <a:bodyPr/>
          <a:lstStyle>
            <a:lvl1pPr marL="0" indent="0">
              <a:buFont typeface="Arial" pitchFamily="-105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2276" y="2205038"/>
            <a:ext cx="3522663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7338" y="2205038"/>
            <a:ext cx="3522663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1364" y="1474789"/>
            <a:ext cx="1798637" cy="5049837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90688" y="1474789"/>
            <a:ext cx="5248275" cy="5049837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UOW Leading the Way white1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2" y="142875"/>
            <a:ext cx="131286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UOW_VisStratOpp_claret150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00013" y="144464"/>
            <a:ext cx="1314451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0688" y="1474789"/>
            <a:ext cx="7197725" cy="1470025"/>
          </a:xfrm>
        </p:spPr>
        <p:txBody>
          <a:bodyPr/>
          <a:lstStyle>
            <a:lvl1pPr>
              <a:lnSpc>
                <a:spcPts val="5000"/>
              </a:lnSpc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92276" y="3068639"/>
            <a:ext cx="7197725" cy="3455987"/>
          </a:xfrm>
        </p:spPr>
        <p:txBody>
          <a:bodyPr/>
          <a:lstStyle>
            <a:lvl1pPr marL="0" indent="0">
              <a:buFont typeface="Arial" pitchFamily="-105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2276" y="2205038"/>
            <a:ext cx="3522663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7338" y="2205038"/>
            <a:ext cx="3522663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1364" y="1474789"/>
            <a:ext cx="1798637" cy="5049837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90688" y="1474789"/>
            <a:ext cx="5248275" cy="5049837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84116E8-55AD-4457-8C77-30B4D45E6A55}" type="datetime1">
              <a:rPr lang="en-GB" smtClean="0"/>
              <a:t>25/09/2017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A07510-6CDA-4C92-AE21-6FFB15A86E25}" type="slidenum">
              <a:rPr lang="en-GB" smtClean="0"/>
              <a:t>‹#›</a:t>
            </a:fld>
            <a:endParaRPr lang="en-GB"/>
          </a:p>
        </p:txBody>
      </p:sp>
      <p:pic>
        <p:nvPicPr>
          <p:cNvPr id="13" name="Picture 5" descr="UOW_VisStratOpp_claret150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00013" y="144464"/>
            <a:ext cx="1314451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9EB35-06F6-4EC9-B9F7-3A8B27B6D141}" type="datetime1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6A836-683E-4194-BC23-AE6EF30E2913}" type="datetime1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C1A9A-7422-42E1-9D0C-59337DCCF527}" type="datetime1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A63DC-3D2E-45F1-B763-41EE58559F6C}" type="datetime1">
              <a:rPr lang="en-GB" smtClean="0"/>
              <a:t>25/09/2017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EE4F-1C71-474F-AAD4-6C46B011FF1D}" type="datetime1">
              <a:rPr lang="en-GB" smtClean="0"/>
              <a:t>25/09/2017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92276" y="2205038"/>
            <a:ext cx="3522663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7338" y="2205038"/>
            <a:ext cx="3522663" cy="43195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910E7-5F43-4572-84CB-918ADFF8746D}" type="datetime1">
              <a:rPr lang="en-GB" smtClean="0"/>
              <a:t>25/09/2017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1B8AA4B-DD1F-4E3E-B893-739BB105B839}" type="datetime1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6DB3B6-790A-42A7-A821-4362FFC65B74}" type="datetime1">
              <a:rPr lang="en-GB" smtClean="0"/>
              <a:t>25/09/2017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A07510-6CDA-4C92-AE21-6FFB15A86E25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AED2-BDD0-4147-B99F-48478C697170}" type="datetime1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EAFD3-CEEC-4374-A2C8-7D966367A4FD}" type="datetime1">
              <a:rPr lang="en-GB" smtClean="0"/>
              <a:t>25/09/2017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D9A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90688" y="1474788"/>
            <a:ext cx="7197725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92276" y="2205038"/>
            <a:ext cx="71977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028" name="Picture 5" descr="UOW_VisStratOpp_white150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00012" y="142876"/>
            <a:ext cx="1312863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7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hdr="0" dt="0"/>
  <p:txStyles>
    <p:titleStyle>
      <a:lvl1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2pPr>
      <a:lvl3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3pPr>
      <a:lvl4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4pPr>
      <a:lvl5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5pPr>
      <a:lvl6pPr marL="4572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</a:defRPr>
      </a:lvl6pPr>
      <a:lvl7pPr marL="9144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</a:defRPr>
      </a:lvl7pPr>
      <a:lvl8pPr marL="13716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</a:defRPr>
      </a:lvl8pPr>
      <a:lvl9pPr marL="18288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</a:defRPr>
      </a:lvl9pPr>
    </p:titleStyle>
    <p:bodyStyle>
      <a:lvl1pPr marL="342900" indent="-342900" algn="l" rtl="0" eaLnBrk="1" fontAlgn="base" hangingPunct="1">
        <a:lnSpc>
          <a:spcPts val="2900"/>
        </a:lnSpc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1" fontAlgn="base" hangingPunct="1">
        <a:lnSpc>
          <a:spcPts val="29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1" fontAlgn="base" hangingPunct="1">
        <a:lnSpc>
          <a:spcPts val="29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tx2"/>
            </a:gs>
            <a:gs pos="100000">
              <a:srgbClr val="6A1A4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90688" y="1474788"/>
            <a:ext cx="7197725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92276" y="2205038"/>
            <a:ext cx="71977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pic>
        <p:nvPicPr>
          <p:cNvPr id="13316" name="Picture 4" descr="UOW_VisStratOpp_white150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00013" y="144464"/>
            <a:ext cx="1314451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8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hf hdr="0" dt="0"/>
  <p:txStyles>
    <p:titleStyle>
      <a:lvl1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</a:defRPr>
      </a:lvl6pPr>
      <a:lvl7pPr marL="914400" algn="l" rtl="0" fontAlgn="base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</a:defRPr>
      </a:lvl7pPr>
      <a:lvl8pPr marL="1371600" algn="l" rtl="0" fontAlgn="base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</a:defRPr>
      </a:lvl8pPr>
      <a:lvl9pPr marL="1828800" algn="l" rtl="0" fontAlgn="base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05" charset="0"/>
        </a:defRPr>
      </a:lvl9pPr>
    </p:titleStyle>
    <p:bodyStyle>
      <a:lvl1pPr marL="342900" indent="-342900" algn="l" rtl="0" eaLnBrk="0" fontAlgn="base" hangingPunct="0">
        <a:lnSpc>
          <a:spcPts val="2900"/>
        </a:lnSpc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lnSpc>
          <a:spcPts val="29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lnSpc>
          <a:spcPts val="29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90688" y="1474788"/>
            <a:ext cx="7197725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92276" y="2205038"/>
            <a:ext cx="71977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pic>
        <p:nvPicPr>
          <p:cNvPr id="25604" name="Picture 4" descr="UOW Leading the Way white150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00012" y="142875"/>
            <a:ext cx="1312863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5" descr="UOW_VisStratOpp_claret150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00013" y="144464"/>
            <a:ext cx="1314451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hf hdr="0" dt="0"/>
  <p:txStyles>
    <p:titleStyle>
      <a:lvl1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rgbClr val="6A1A4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rgbClr val="6A1A4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rgbClr val="6A1A4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rgbClr val="6A1A4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rgbClr val="6A1A41"/>
          </a:solidFill>
          <a:latin typeface="Arial" pitchFamily="-105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rgbClr val="6A1A41"/>
          </a:solidFill>
          <a:latin typeface="Arial" pitchFamily="-105" charset="0"/>
        </a:defRPr>
      </a:lvl6pPr>
      <a:lvl7pPr marL="914400" algn="l" rtl="0" fontAlgn="base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rgbClr val="6A1A41"/>
          </a:solidFill>
          <a:latin typeface="Arial" pitchFamily="-105" charset="0"/>
        </a:defRPr>
      </a:lvl7pPr>
      <a:lvl8pPr marL="1371600" algn="l" rtl="0" fontAlgn="base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rgbClr val="6A1A41"/>
          </a:solidFill>
          <a:latin typeface="Arial" pitchFamily="-105" charset="0"/>
        </a:defRPr>
      </a:lvl8pPr>
      <a:lvl9pPr marL="1828800" algn="l" rtl="0" fontAlgn="base">
        <a:lnSpc>
          <a:spcPts val="2600"/>
        </a:lnSpc>
        <a:spcBef>
          <a:spcPct val="0"/>
        </a:spcBef>
        <a:spcAft>
          <a:spcPct val="0"/>
        </a:spcAft>
        <a:defRPr sz="2400" b="1">
          <a:solidFill>
            <a:srgbClr val="6A1A41"/>
          </a:solidFill>
          <a:latin typeface="Arial" pitchFamily="-105" charset="0"/>
        </a:defRPr>
      </a:lvl9pPr>
    </p:titleStyle>
    <p:bodyStyle>
      <a:lvl1pPr marL="342900" indent="-342900" algn="l" rtl="0" eaLnBrk="0" fontAlgn="base" hangingPunct="0">
        <a:lnSpc>
          <a:spcPts val="2900"/>
        </a:lnSpc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rgbClr val="7D9AAA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lnSpc>
          <a:spcPts val="2900"/>
        </a:lnSpc>
        <a:spcBef>
          <a:spcPct val="20000"/>
        </a:spcBef>
        <a:spcAft>
          <a:spcPct val="0"/>
        </a:spcAft>
        <a:buChar char="–"/>
        <a:defRPr sz="2400">
          <a:solidFill>
            <a:srgbClr val="7D9AAA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lnSpc>
          <a:spcPts val="2900"/>
        </a:lnSpc>
        <a:spcBef>
          <a:spcPct val="20000"/>
        </a:spcBef>
        <a:spcAft>
          <a:spcPct val="0"/>
        </a:spcAft>
        <a:buChar char="•"/>
        <a:defRPr sz="2400">
          <a:solidFill>
            <a:srgbClr val="7D9AAA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D9AAA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D9AAA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D9AAA"/>
          </a:solidFill>
          <a:latin typeface="+mn-lt"/>
          <a:ea typeface="ＭＳ Ｐゴシック" pitchFamily="-105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D9AAA"/>
          </a:solidFill>
          <a:latin typeface="+mn-lt"/>
          <a:ea typeface="ＭＳ Ｐゴシック" pitchFamily="-105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D9AAA"/>
          </a:solidFill>
          <a:latin typeface="+mn-lt"/>
          <a:ea typeface="ＭＳ Ｐゴシック" pitchFamily="-105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7D9AAA"/>
          </a:solidFill>
          <a:latin typeface="+mn-lt"/>
          <a:ea typeface="ＭＳ Ｐゴシック" pitchFamily="-10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eaLnBrk="1" latinLnBrk="0" hangingPunct="1"/>
            <a:fld id="{4078C3E0-BD95-433E-828F-45940D4F2AC9}" type="datetime1">
              <a:rPr lang="en-GB" smtClean="0"/>
              <a:t>25/09/2017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r>
              <a:rPr kumimoji="0" lang="en-GB" sz="1000" smtClean="0">
                <a:solidFill>
                  <a:schemeClr val="tx1"/>
                </a:solidFill>
              </a:rPr>
              <a:t>DEE 2017 UCL, 7th September 2017</a:t>
            </a:r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8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8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onomicsnetwork.ac.uk/handbook/games/" TargetMode="Externa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hyperlink" Target="http://game.edumundo.co.uk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9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690688" y="1474789"/>
            <a:ext cx="7197725" cy="1810195"/>
          </a:xfrm>
        </p:spPr>
        <p:txBody>
          <a:bodyPr/>
          <a:lstStyle/>
          <a:p>
            <a:pPr eaLnBrk="1" hangingPunct="1">
              <a:lnSpc>
                <a:spcPts val="4000"/>
              </a:lnSpc>
            </a:pPr>
            <a:r>
              <a:rPr lang="en-GB" sz="3200" dirty="0" smtClean="0">
                <a:ea typeface="ＭＳ Ｐゴシック" pitchFamily="-128" charset="-128"/>
              </a:rPr>
              <a:t>‘The games students play’: simulating pricing decisions in oligopolistic markets</a:t>
            </a:r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692276" y="4149080"/>
            <a:ext cx="7197725" cy="936104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lang="en-US" sz="2000" dirty="0" err="1" smtClean="0">
                <a:ea typeface="ＭＳ Ｐゴシック" pitchFamily="-128" charset="-128"/>
              </a:rPr>
              <a:t>Dr</a:t>
            </a:r>
            <a:r>
              <a:rPr lang="en-US" sz="2000" dirty="0" smtClean="0">
                <a:ea typeface="ＭＳ Ｐゴシック" pitchFamily="-128" charset="-128"/>
              </a:rPr>
              <a:t> Vincent Rich, Westminster Business School, University of Westminster (richv@wmin.ac.uk)</a:t>
            </a:r>
          </a:p>
          <a:p>
            <a:pPr marL="0" indent="0" eaLnBrk="1" hangingPunct="1">
              <a:buFont typeface="Arial" charset="0"/>
              <a:buNone/>
            </a:pPr>
            <a:endParaRPr lang="en-US" sz="3200" dirty="0" smtClean="0">
              <a:ea typeface="ＭＳ Ｐゴシック" pitchFamily="-128" charset="-128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1</a:t>
            </a:fld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79512" y="5622339"/>
            <a:ext cx="4572000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GB" sz="1600" i="1" dirty="0" smtClean="0"/>
              <a:t>‘(B)</a:t>
            </a:r>
            <a:r>
              <a:rPr lang="en-GB" sz="1600" i="1" dirty="0" err="1" smtClean="0"/>
              <a:t>usiness</a:t>
            </a:r>
            <a:r>
              <a:rPr lang="en-GB" sz="1600" i="1" dirty="0" smtClean="0"/>
              <a:t> </a:t>
            </a:r>
            <a:r>
              <a:rPr lang="en-GB" sz="1600" i="1" dirty="0"/>
              <a:t>students </a:t>
            </a:r>
            <a:r>
              <a:rPr lang="en-GB" sz="1600" i="1" dirty="0" smtClean="0"/>
              <a:t>with </a:t>
            </a:r>
            <a:r>
              <a:rPr lang="en-GB" sz="1600" i="1" dirty="0"/>
              <a:t>little patience for economic abstractions…want to see the point right away’ (Beckman, 2003: 27).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Bradford: price convergence?</a:t>
            </a:r>
            <a:endParaRPr lang="en-GB" sz="360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58826" y="1916832"/>
            <a:ext cx="4546818" cy="3024335"/>
          </a:xfrm>
          <a:prstGeom prst="rect">
            <a:avLst/>
          </a:prstGeom>
        </p:spPr>
      </p:pic>
      <p:pic>
        <p:nvPicPr>
          <p:cNvPr id="10" name="Content Placeholder 9"/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645025" y="1916833"/>
            <a:ext cx="4463479" cy="2304255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10</a:t>
            </a:fld>
            <a:endParaRPr lang="en-GB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10" y="5085184"/>
            <a:ext cx="4303182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0026" y="4293096"/>
            <a:ext cx="3563586" cy="214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63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Glasgow: price divergence?</a:t>
            </a:r>
            <a:endParaRPr lang="en-GB" sz="3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11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1916831"/>
            <a:ext cx="4448113" cy="3024336"/>
          </a:xfrm>
          <a:prstGeom prst="rect">
            <a:avLst/>
          </a:prstGeom>
        </p:spPr>
      </p:pic>
      <p:pic>
        <p:nvPicPr>
          <p:cNvPr id="15" name="Content Placeholder 14"/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4645025" y="1916831"/>
            <a:ext cx="4368007" cy="230425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611" y="5064370"/>
            <a:ext cx="4286803" cy="144130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0026" y="4293096"/>
            <a:ext cx="3588438" cy="2140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95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1923430"/>
              </p:ext>
            </p:extLst>
          </p:nvPr>
        </p:nvGraphicFramePr>
        <p:xfrm>
          <a:off x="539553" y="1268760"/>
          <a:ext cx="8424935" cy="4536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1693">
                  <a:extLst>
                    <a:ext uri="{9D8B030D-6E8A-4147-A177-3AD203B41FA5}">
                      <a16:colId xmlns:a16="http://schemas.microsoft.com/office/drawing/2014/main" xmlns="" val="2656996118"/>
                    </a:ext>
                  </a:extLst>
                </a:gridCol>
                <a:gridCol w="1188502">
                  <a:extLst>
                    <a:ext uri="{9D8B030D-6E8A-4147-A177-3AD203B41FA5}">
                      <a16:colId xmlns:a16="http://schemas.microsoft.com/office/drawing/2014/main" xmlns="" val="3441656575"/>
                    </a:ext>
                  </a:extLst>
                </a:gridCol>
                <a:gridCol w="1262784">
                  <a:extLst>
                    <a:ext uri="{9D8B030D-6E8A-4147-A177-3AD203B41FA5}">
                      <a16:colId xmlns:a16="http://schemas.microsoft.com/office/drawing/2014/main" xmlns="" val="3289681698"/>
                    </a:ext>
                  </a:extLst>
                </a:gridCol>
                <a:gridCol w="1262784">
                  <a:extLst>
                    <a:ext uri="{9D8B030D-6E8A-4147-A177-3AD203B41FA5}">
                      <a16:colId xmlns:a16="http://schemas.microsoft.com/office/drawing/2014/main" xmlns="" val="29023236"/>
                    </a:ext>
                  </a:extLst>
                </a:gridCol>
                <a:gridCol w="1199172">
                  <a:extLst>
                    <a:ext uri="{9D8B030D-6E8A-4147-A177-3AD203B41FA5}">
                      <a16:colId xmlns:a16="http://schemas.microsoft.com/office/drawing/2014/main" xmlns="" val="3189062172"/>
                    </a:ext>
                  </a:extLst>
                </a:gridCol>
              </a:tblGrid>
              <a:tr h="59690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5941009"/>
                  </a:ext>
                </a:extLst>
              </a:tr>
              <a:tr h="1023809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>
                          <a:effectLst/>
                          <a:latin typeface="+mn-lt"/>
                        </a:rPr>
                        <a:t>What was the main influence on you choice of product price in the business game?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Gain market share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Undercut rivals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Make higher profits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Maintain price</a:t>
                      </a:r>
                      <a:r>
                        <a:rPr lang="en-GB" sz="1400" baseline="0" dirty="0" smtClean="0"/>
                        <a:t> stability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4272392"/>
                  </a:ext>
                </a:extLst>
              </a:tr>
              <a:tr h="843841">
                <a:tc>
                  <a:txBody>
                    <a:bodyPr/>
                    <a:lstStyle/>
                    <a:p>
                      <a:endParaRPr lang="en-GB" i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i="1" dirty="0" smtClean="0">
                          <a:solidFill>
                            <a:srgbClr val="FF0000"/>
                          </a:solidFill>
                        </a:rPr>
                        <a:t>Student</a:t>
                      </a:r>
                      <a:r>
                        <a:rPr lang="en-GB" i="1" baseline="0" dirty="0" smtClean="0">
                          <a:solidFill>
                            <a:srgbClr val="FF0000"/>
                          </a:solidFill>
                        </a:rPr>
                        <a:t> Responses</a:t>
                      </a:r>
                      <a:endParaRPr lang="en-GB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GB" sz="1600" i="1" dirty="0" smtClean="0">
                          <a:solidFill>
                            <a:srgbClr val="FF0000"/>
                          </a:solidFill>
                        </a:rPr>
                        <a:t>40%</a:t>
                      </a:r>
                    </a:p>
                    <a:p>
                      <a:endParaRPr lang="en-GB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GB" sz="1600" i="1" dirty="0" smtClean="0">
                          <a:solidFill>
                            <a:srgbClr val="FF0000"/>
                          </a:solidFill>
                        </a:rPr>
                        <a:t>0%</a:t>
                      </a:r>
                      <a:endParaRPr lang="en-GB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GB" sz="1600" i="1" dirty="0" smtClean="0">
                          <a:solidFill>
                            <a:srgbClr val="FF0000"/>
                          </a:solidFill>
                        </a:rPr>
                        <a:t>30%</a:t>
                      </a:r>
                      <a:endParaRPr lang="en-GB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GB" sz="1600" i="1" dirty="0" smtClean="0">
                          <a:solidFill>
                            <a:srgbClr val="FF0000"/>
                          </a:solidFill>
                        </a:rPr>
                        <a:t>30%</a:t>
                      </a:r>
                      <a:endParaRPr lang="en-GB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2518644"/>
                  </a:ext>
                </a:extLst>
              </a:tr>
              <a:tr h="118762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i="0" u="none" strike="noStrike" dirty="0" smtClean="0">
                          <a:effectLst/>
                          <a:latin typeface="+mn-lt"/>
                        </a:rPr>
                        <a:t>In the decision game, if rival firms reduced their prices, did you: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Cut prices in line with rivals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Keep</a:t>
                      </a:r>
                      <a:r>
                        <a:rPr lang="en-GB" sz="1400" baseline="0" dirty="0" smtClean="0"/>
                        <a:t> prices stable, but improve quality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/>
                        <a:t>Keep</a:t>
                      </a:r>
                      <a:r>
                        <a:rPr lang="en-GB" sz="1400" baseline="0" dirty="0" smtClean="0"/>
                        <a:t> prices stable, but choose lower cost supplier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Raise prices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03855129"/>
                  </a:ext>
                </a:extLst>
              </a:tr>
              <a:tr h="884319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i="1" dirty="0" smtClean="0">
                          <a:solidFill>
                            <a:srgbClr val="FF0000"/>
                          </a:solidFill>
                        </a:rPr>
                        <a:t>Student</a:t>
                      </a:r>
                      <a:r>
                        <a:rPr lang="en-GB" sz="1800" i="1" baseline="0" dirty="0" smtClean="0">
                          <a:solidFill>
                            <a:srgbClr val="FF0000"/>
                          </a:solidFill>
                        </a:rPr>
                        <a:t> Responses</a:t>
                      </a:r>
                      <a:endParaRPr lang="en-GB" sz="18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 fontAlgn="ctr"/>
                      <a:endParaRPr lang="en-GB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6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GB" sz="1600" i="1" dirty="0" smtClean="0">
                          <a:solidFill>
                            <a:srgbClr val="FF0000"/>
                          </a:solidFill>
                        </a:rPr>
                        <a:t>24%</a:t>
                      </a:r>
                      <a:endParaRPr lang="en-GB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GB" sz="1600" i="1" dirty="0" smtClean="0">
                          <a:solidFill>
                            <a:srgbClr val="FF0000"/>
                          </a:solidFill>
                        </a:rPr>
                        <a:t>38%</a:t>
                      </a:r>
                      <a:endParaRPr lang="en-GB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GB" sz="1600" i="1" dirty="0" smtClean="0">
                          <a:solidFill>
                            <a:srgbClr val="FF0000"/>
                          </a:solidFill>
                        </a:rPr>
                        <a:t>29%</a:t>
                      </a:r>
                      <a:endParaRPr lang="en-GB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GB" sz="1600" i="1" dirty="0" smtClean="0">
                          <a:solidFill>
                            <a:srgbClr val="FF0000"/>
                          </a:solidFill>
                        </a:rPr>
                        <a:t>10%</a:t>
                      </a:r>
                      <a:endParaRPr lang="en-GB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79448950"/>
                  </a:ext>
                </a:extLst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12</a:t>
            </a:fld>
            <a:endParaRPr lang="en-GB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6425"/>
          </a:xfrm>
        </p:spPr>
        <p:txBody>
          <a:bodyPr>
            <a:noAutofit/>
          </a:bodyPr>
          <a:lstStyle/>
          <a:p>
            <a:r>
              <a:rPr lang="en-GB" sz="3600" dirty="0" smtClean="0"/>
              <a:t>Price behaviour: student reflection</a:t>
            </a:r>
            <a:endParaRPr lang="en-GB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2843809" y="5877272"/>
            <a:ext cx="6192688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+mn-lt"/>
              </a:rPr>
              <a:t>Source: ‘What </a:t>
            </a:r>
            <a:r>
              <a:rPr lang="en-GB" sz="1400" dirty="0">
                <a:latin typeface="+mn-lt"/>
              </a:rPr>
              <a:t>price success? Pricing decisions in oligopoly </a:t>
            </a:r>
            <a:r>
              <a:rPr lang="en-GB" sz="1400" dirty="0" smtClean="0">
                <a:latin typeface="+mn-lt"/>
              </a:rPr>
              <a:t>markets’ </a:t>
            </a:r>
          </a:p>
          <a:p>
            <a:r>
              <a:rPr lang="en-GB" sz="1400" i="1" dirty="0" smtClean="0">
                <a:latin typeface="+mn-lt"/>
              </a:rPr>
              <a:t>End of module in-class survey using kahoot.it , April 2017 (n=50) </a:t>
            </a:r>
            <a:endParaRPr lang="en-GB" sz="1400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275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dirty="0" smtClean="0"/>
              <a:t>Student feedback: time well spent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What did you most like?</a:t>
            </a:r>
          </a:p>
          <a:p>
            <a:r>
              <a:rPr lang="en-GB" dirty="0" smtClean="0"/>
              <a:t>(n=35)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What did you least like?</a:t>
            </a:r>
          </a:p>
          <a:p>
            <a:r>
              <a:rPr lang="en-GB" dirty="0" smtClean="0"/>
              <a:t>(n=21)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GB" i="1" dirty="0" smtClean="0"/>
              <a:t>‘Interactive learning’</a:t>
            </a:r>
          </a:p>
          <a:p>
            <a:r>
              <a:rPr lang="en-GB" i="1" dirty="0" smtClean="0"/>
              <a:t>‘Theory into practice’</a:t>
            </a:r>
          </a:p>
          <a:p>
            <a:r>
              <a:rPr lang="en-GB" i="1" dirty="0" smtClean="0"/>
              <a:t>‘Ability to make decisions as a business’</a:t>
            </a:r>
          </a:p>
          <a:p>
            <a:r>
              <a:rPr lang="en-GB" i="1" dirty="0" smtClean="0"/>
              <a:t>‘Shows what is needed to make a profitable company’</a:t>
            </a:r>
            <a:endParaRPr lang="en-GB" i="1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GB" i="1" dirty="0" smtClean="0"/>
              <a:t>‘Insufficient briefing; game not explained properly’</a:t>
            </a:r>
          </a:p>
          <a:p>
            <a:r>
              <a:rPr lang="en-GB" i="1" dirty="0" smtClean="0"/>
              <a:t>‘Limited integration with taught topics/theory’</a:t>
            </a:r>
          </a:p>
          <a:p>
            <a:r>
              <a:rPr lang="en-GB" i="1" dirty="0" smtClean="0"/>
              <a:t>‘Too long’</a:t>
            </a:r>
            <a:endParaRPr lang="en-GB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13</a:t>
            </a:fld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179512" y="6237312"/>
            <a:ext cx="87767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+mn-lt"/>
              </a:rPr>
              <a:t>Source: Student Module Evaluation, January 2017; Semester 1; Weeks 7-11; n=211 (48% response) </a:t>
            </a:r>
            <a:endParaRPr lang="en-GB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73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The ‘game’ offers an opportunity to link theory with practice, in a simulated, but realistic world.</a:t>
            </a:r>
          </a:p>
          <a:p>
            <a:r>
              <a:rPr lang="en-GB" dirty="0" smtClean="0"/>
              <a:t>Student engagement and interest is good </a:t>
            </a:r>
          </a:p>
          <a:p>
            <a:r>
              <a:rPr lang="en-GB" dirty="0" smtClean="0"/>
              <a:t>The ‘game’ involves Bertrand competition, but with incomplete substitutability. Pricing decisions are approached iteratively, with signs that ‘teams’ react to rival behaviour; there is evidence of both price convergence and divergence.</a:t>
            </a:r>
          </a:p>
          <a:p>
            <a:r>
              <a:rPr lang="en-GB" dirty="0" smtClean="0"/>
              <a:t>There is no evidence of tacit collusion or cooperation – although it is not precluded.</a:t>
            </a:r>
            <a:r>
              <a:rPr lang="en-GB" dirty="0"/>
              <a:t> </a:t>
            </a:r>
            <a:r>
              <a:rPr lang="en-GB" dirty="0" smtClean="0"/>
              <a:t>However, contrary to their stated behaviour, students </a:t>
            </a:r>
            <a:r>
              <a:rPr lang="en-GB" dirty="0"/>
              <a:t>appear to learn </a:t>
            </a:r>
            <a:r>
              <a:rPr lang="en-GB" dirty="0" smtClean="0"/>
              <a:t>during the ‘game’ that higher ‘market’ prices are associated with higher profits and behave accordingly. </a:t>
            </a:r>
            <a:endParaRPr lang="en-GB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14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Summary and Reflections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6027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963896"/>
          </a:xfrm>
        </p:spPr>
        <p:txBody>
          <a:bodyPr>
            <a:normAutofit fontScale="47500" lnSpcReduction="20000"/>
          </a:bodyPr>
          <a:lstStyle/>
          <a:p>
            <a:r>
              <a:rPr lang="en-GB" dirty="0" smtClean="0"/>
              <a:t>Beckman, S R, (2003), ‘</a:t>
            </a:r>
            <a:r>
              <a:rPr lang="en-GB" dirty="0" err="1" smtClean="0"/>
              <a:t>Cournot</a:t>
            </a:r>
            <a:r>
              <a:rPr lang="en-GB" dirty="0" smtClean="0"/>
              <a:t> and Bertrand Games’, </a:t>
            </a:r>
            <a:r>
              <a:rPr lang="en-GB" i="1" dirty="0" smtClean="0"/>
              <a:t>The Journal of Economic Education</a:t>
            </a:r>
            <a:r>
              <a:rPr lang="en-GB" dirty="0" smtClean="0"/>
              <a:t>, 34:1, 27-35. </a:t>
            </a:r>
          </a:p>
          <a:p>
            <a:r>
              <a:rPr lang="en-GB" dirty="0" err="1"/>
              <a:t>Brouhle</a:t>
            </a:r>
            <a:r>
              <a:rPr lang="en-GB" dirty="0"/>
              <a:t>, K, (2011), ‘Exploring Strategic </a:t>
            </a:r>
            <a:r>
              <a:rPr lang="en-GB" dirty="0" err="1"/>
              <a:t>Behavior</a:t>
            </a:r>
            <a:r>
              <a:rPr lang="en-GB" dirty="0"/>
              <a:t> in an Oligopoly Market Using Classroom Clickers’, </a:t>
            </a:r>
            <a:r>
              <a:rPr lang="en-GB" i="1" dirty="0"/>
              <a:t>The Journal of Economic Education</a:t>
            </a:r>
            <a:r>
              <a:rPr lang="en-GB" dirty="0"/>
              <a:t>, 42:4, 395-404. </a:t>
            </a:r>
          </a:p>
          <a:p>
            <a:r>
              <a:rPr lang="en-GB" dirty="0" err="1" smtClean="0"/>
              <a:t>Engelhardt</a:t>
            </a:r>
            <a:r>
              <a:rPr lang="en-GB" dirty="0" smtClean="0"/>
              <a:t>, L M, (2015), ‘Simulating Price-Taking’, </a:t>
            </a:r>
            <a:r>
              <a:rPr lang="en-GB" i="1" dirty="0"/>
              <a:t>The Journal of Economic Education</a:t>
            </a:r>
            <a:r>
              <a:rPr lang="en-GB" dirty="0"/>
              <a:t>, </a:t>
            </a:r>
            <a:r>
              <a:rPr lang="en-GB" dirty="0" smtClean="0"/>
              <a:t>46:4, 430-439. </a:t>
            </a:r>
            <a:endParaRPr lang="en-GB" dirty="0"/>
          </a:p>
          <a:p>
            <a:r>
              <a:rPr lang="en-GB" dirty="0"/>
              <a:t>Greco, M, </a:t>
            </a:r>
            <a:r>
              <a:rPr lang="en-GB" dirty="0" err="1"/>
              <a:t>Baldissin</a:t>
            </a:r>
            <a:r>
              <a:rPr lang="en-GB" dirty="0"/>
              <a:t>, N &amp; </a:t>
            </a:r>
            <a:r>
              <a:rPr lang="en-GB" dirty="0" err="1"/>
              <a:t>Nonino</a:t>
            </a:r>
            <a:r>
              <a:rPr lang="en-GB" dirty="0"/>
              <a:t>, F, (2013), ‘An Exploratory Taxonomy of Business Games’, </a:t>
            </a:r>
            <a:r>
              <a:rPr lang="en-GB" i="1" dirty="0"/>
              <a:t>Simulation and Gaming</a:t>
            </a:r>
            <a:r>
              <a:rPr lang="en-GB" dirty="0"/>
              <a:t>, 44:5, 645-682.</a:t>
            </a:r>
          </a:p>
          <a:p>
            <a:r>
              <a:rPr lang="en-GB" dirty="0" smtClean="0"/>
              <a:t>Joseph, M, (1965), ‘Role playing in teaching economics;, </a:t>
            </a:r>
            <a:r>
              <a:rPr lang="en-GB" i="1" dirty="0" smtClean="0"/>
              <a:t>American Economic Review</a:t>
            </a:r>
            <a:r>
              <a:rPr lang="en-GB" dirty="0" smtClean="0"/>
              <a:t>, 55: 1,556-565.</a:t>
            </a:r>
          </a:p>
          <a:p>
            <a:r>
              <a:rPr lang="en-GB" dirty="0" smtClean="0"/>
              <a:t>Meister, J P, (1999), ‘Oligopoly – An In-Class Economic Game’, </a:t>
            </a:r>
            <a:r>
              <a:rPr lang="en-GB" i="1" dirty="0"/>
              <a:t>The Journal of Economic Education</a:t>
            </a:r>
            <a:r>
              <a:rPr lang="en-GB" dirty="0"/>
              <a:t>, </a:t>
            </a:r>
            <a:r>
              <a:rPr lang="en-GB" dirty="0" smtClean="0"/>
              <a:t>30:4</a:t>
            </a:r>
            <a:r>
              <a:rPr lang="en-GB" dirty="0"/>
              <a:t>, </a:t>
            </a:r>
            <a:r>
              <a:rPr lang="en-GB" dirty="0" smtClean="0"/>
              <a:t>383-391. </a:t>
            </a:r>
          </a:p>
          <a:p>
            <a:r>
              <a:rPr lang="en-GB" dirty="0" smtClean="0"/>
              <a:t>Ryan, M P &amp; Doyle-Portillo, S M, (2014), ‘Do student </a:t>
            </a:r>
            <a:r>
              <a:rPr lang="en-GB" dirty="0"/>
              <a:t>r</a:t>
            </a:r>
            <a:r>
              <a:rPr lang="en-GB" dirty="0" smtClean="0"/>
              <a:t>esponses </a:t>
            </a:r>
            <a:r>
              <a:rPr lang="en-GB" dirty="0"/>
              <a:t>p</a:t>
            </a:r>
            <a:r>
              <a:rPr lang="en-GB" dirty="0" smtClean="0"/>
              <a:t>arallel </a:t>
            </a:r>
            <a:r>
              <a:rPr lang="en-GB" dirty="0"/>
              <a:t>t</a:t>
            </a:r>
            <a:r>
              <a:rPr lang="en-GB" dirty="0" smtClean="0"/>
              <a:t>heory? Evidence from an oligopoly experiment’, </a:t>
            </a:r>
            <a:r>
              <a:rPr lang="en-GB" i="1" dirty="0" smtClean="0"/>
              <a:t>International Review of Economics </a:t>
            </a:r>
            <a:r>
              <a:rPr lang="en-GB" i="1" dirty="0"/>
              <a:t>Education</a:t>
            </a:r>
            <a:r>
              <a:rPr lang="en-GB" dirty="0"/>
              <a:t>, </a:t>
            </a:r>
            <a:r>
              <a:rPr lang="en-GB" dirty="0" smtClean="0"/>
              <a:t>17, 66-73. </a:t>
            </a:r>
          </a:p>
          <a:p>
            <a:r>
              <a:rPr lang="en-GB" dirty="0" smtClean="0"/>
              <a:t>Sorenson, T L, (2002), ‘Theory and Practice in the Classroom: a repeated game of multimarket oligopoly’, </a:t>
            </a:r>
            <a:r>
              <a:rPr lang="en-GB" i="1" dirty="0" smtClean="0"/>
              <a:t>Contemporary Economic Policy</a:t>
            </a:r>
            <a:r>
              <a:rPr lang="en-GB" dirty="0" smtClean="0"/>
              <a:t>, 20:3, 316-329.</a:t>
            </a:r>
          </a:p>
          <a:p>
            <a:r>
              <a:rPr lang="en-GB" dirty="0" smtClean="0"/>
              <a:t>Sutcliffe, M (2002), ‘Simulations, Games and Role-play’, </a:t>
            </a:r>
            <a:r>
              <a:rPr lang="en-GB" i="1" dirty="0" smtClean="0"/>
              <a:t>The Handbook for Economics Lecturers</a:t>
            </a:r>
            <a:r>
              <a:rPr lang="en-GB" dirty="0" smtClean="0"/>
              <a:t>, Economics Network (last accessed 29</a:t>
            </a:r>
            <a:r>
              <a:rPr lang="en-GB" baseline="30000" dirty="0" smtClean="0"/>
              <a:t>th</a:t>
            </a:r>
            <a:r>
              <a:rPr lang="en-GB" dirty="0" smtClean="0"/>
              <a:t> August 2017, via </a:t>
            </a: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://www.economicsnetwork.ac.uk/handbook/games</a:t>
            </a:r>
            <a:r>
              <a:rPr lang="en-GB" dirty="0" smtClean="0">
                <a:hlinkClick r:id="rId2"/>
              </a:rPr>
              <a:t>/</a:t>
            </a:r>
            <a:r>
              <a:rPr lang="en-GB" dirty="0" smtClean="0"/>
              <a:t>)</a:t>
            </a:r>
            <a:endParaRPr lang="en-GB" dirty="0"/>
          </a:p>
          <a:p>
            <a:r>
              <a:rPr lang="en-GB" dirty="0" err="1"/>
              <a:t>Ulicsak</a:t>
            </a:r>
            <a:r>
              <a:rPr lang="en-GB" dirty="0"/>
              <a:t>, M. and Williamson, B. (2010). </a:t>
            </a:r>
            <a:r>
              <a:rPr lang="en-GB" i="1" dirty="0"/>
              <a:t>Computer Games and Learning.</a:t>
            </a:r>
            <a:r>
              <a:rPr lang="en-GB" dirty="0"/>
              <a:t> (</a:t>
            </a:r>
            <a:r>
              <a:rPr lang="en-GB" dirty="0" err="1"/>
              <a:t>Futurelab</a:t>
            </a:r>
            <a:r>
              <a:rPr lang="en-GB" dirty="0"/>
              <a:t> Handbook). Bristol: </a:t>
            </a:r>
            <a:r>
              <a:rPr lang="en-GB" dirty="0" err="1"/>
              <a:t>Futurelab</a:t>
            </a:r>
            <a:r>
              <a:rPr lang="en-GB" dirty="0"/>
              <a:t>.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15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References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2121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 presentation examines pricing decisions made by student ‘teams’ each playing the part of a company operating in an oligopolistic market, as part of a semester-long, web-based business simulation ‘game’.</a:t>
            </a:r>
          </a:p>
          <a:p>
            <a:r>
              <a:rPr lang="en-GB" dirty="0" smtClean="0"/>
              <a:t>The aim is to explore how far student ‘teams’ (intuitively) use price as a ‘strategic variable’ and whether this tends to result in price stability (and convergence) or instability.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Our Aim</a:t>
            </a:r>
            <a:endParaRPr lang="en-GB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64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en-GB" sz="2900" dirty="0"/>
              <a:t>On-line </a:t>
            </a:r>
            <a:r>
              <a:rPr lang="en-GB" sz="2900" dirty="0" smtClean="0"/>
              <a:t>simulations, including games, reportedly </a:t>
            </a:r>
            <a:r>
              <a:rPr lang="en-GB" sz="2900" dirty="0"/>
              <a:t>offer </a:t>
            </a:r>
            <a:r>
              <a:rPr lang="en-GB" sz="2900" dirty="0" smtClean="0"/>
              <a:t>more </a:t>
            </a:r>
            <a:r>
              <a:rPr lang="en-GB" sz="2900" dirty="0"/>
              <a:t>effective learning experiences because they are </a:t>
            </a:r>
            <a:r>
              <a:rPr lang="en-GB" sz="2900" i="1" dirty="0"/>
              <a:t>interactive, engaging and </a:t>
            </a:r>
            <a:r>
              <a:rPr lang="en-GB" sz="2900" i="1" dirty="0" smtClean="0"/>
              <a:t>immersive</a:t>
            </a:r>
            <a:r>
              <a:rPr lang="en-GB" sz="2900" dirty="0" smtClean="0"/>
              <a:t> (</a:t>
            </a:r>
            <a:r>
              <a:rPr lang="en-GB" sz="2900" dirty="0" err="1" smtClean="0"/>
              <a:t>Ulicsak</a:t>
            </a:r>
            <a:r>
              <a:rPr lang="en-GB" sz="2900" dirty="0" smtClean="0"/>
              <a:t> &amp; Williamson, </a:t>
            </a:r>
            <a:r>
              <a:rPr lang="en-GB" sz="2900" dirty="0"/>
              <a:t>2010</a:t>
            </a:r>
            <a:r>
              <a:rPr lang="en-GB" sz="2900" dirty="0" smtClean="0"/>
              <a:t>), enhancing participants’ </a:t>
            </a:r>
            <a:r>
              <a:rPr lang="en-GB" sz="2900" dirty="0"/>
              <a:t>critical </a:t>
            </a:r>
            <a:r>
              <a:rPr lang="en-GB" sz="2900" dirty="0" smtClean="0"/>
              <a:t>thinking and creativity. </a:t>
            </a:r>
          </a:p>
          <a:p>
            <a:r>
              <a:rPr lang="en-GB" sz="2900" dirty="0" smtClean="0"/>
              <a:t>They enable students </a:t>
            </a:r>
            <a:r>
              <a:rPr lang="en-GB" sz="2900" i="1" dirty="0" smtClean="0"/>
              <a:t>to reflect on their knowledge </a:t>
            </a:r>
            <a:r>
              <a:rPr lang="en-GB" sz="2900" dirty="0" smtClean="0"/>
              <a:t>and to </a:t>
            </a:r>
            <a:r>
              <a:rPr lang="en-GB" sz="2900" i="1" dirty="0" smtClean="0"/>
              <a:t>integrate their learning </a:t>
            </a:r>
            <a:r>
              <a:rPr lang="en-GB" sz="2900" dirty="0" smtClean="0"/>
              <a:t>in an environment that enables them  to solve problems and work collaboratively (Sutcliffe, 2002: 40), potentially deepening conceptual understanding. </a:t>
            </a:r>
          </a:p>
          <a:p>
            <a:r>
              <a:rPr lang="en-GB" sz="2900" dirty="0" smtClean="0"/>
              <a:t>However, the </a:t>
            </a:r>
            <a:r>
              <a:rPr lang="en-GB" sz="2900" i="1" dirty="0" smtClean="0"/>
              <a:t>competitive dynamic of ‘</a:t>
            </a:r>
            <a:r>
              <a:rPr lang="en-GB" sz="2900" dirty="0" smtClean="0"/>
              <a:t>games’ – where teams compete and are ranked according to performance – needs to be managed properly, to ensure ‘learning’ is enhanced. </a:t>
            </a:r>
            <a:endParaRPr lang="en-GB" sz="2900" dirty="0"/>
          </a:p>
          <a:p>
            <a:r>
              <a:rPr lang="en-GB" sz="2900" dirty="0" smtClean="0"/>
              <a:t>In this respect, it is crucial that ‘assessment focuses on students’ reflection on their </a:t>
            </a:r>
            <a:r>
              <a:rPr lang="en-GB" sz="2900" i="1" dirty="0" smtClean="0"/>
              <a:t>experience</a:t>
            </a:r>
            <a:r>
              <a:rPr lang="en-GB" sz="2900" dirty="0" smtClean="0"/>
              <a:t> ,rather than performance in the simulation’ (Sutcliffe, 2002: 22)</a:t>
            </a:r>
          </a:p>
          <a:p>
            <a:r>
              <a:rPr lang="en-GB" sz="2900" u="sng" dirty="0" smtClean="0"/>
              <a:t>Two words of caution for tutors </a:t>
            </a:r>
            <a:r>
              <a:rPr lang="en-GB" sz="2900" dirty="0" smtClean="0"/>
              <a:t>(</a:t>
            </a:r>
            <a:r>
              <a:rPr lang="en-GB" sz="2900" dirty="0" err="1" smtClean="0"/>
              <a:t>i</a:t>
            </a:r>
            <a:r>
              <a:rPr lang="en-GB" sz="2900" dirty="0" smtClean="0"/>
              <a:t>) be willing to relinquish control </a:t>
            </a:r>
            <a:r>
              <a:rPr lang="en-GB" sz="2900" dirty="0"/>
              <a:t>over the learning process and to embrace </a:t>
            </a:r>
            <a:r>
              <a:rPr lang="en-GB" sz="2900" dirty="0" smtClean="0"/>
              <a:t>unexpected outcomes; </a:t>
            </a:r>
            <a:endParaRPr lang="en-GB" sz="2900" dirty="0"/>
          </a:p>
          <a:p>
            <a:r>
              <a:rPr lang="en-GB" sz="2800" dirty="0" smtClean="0"/>
              <a:t>(ii) ensure that </a:t>
            </a:r>
            <a:r>
              <a:rPr lang="en-GB" sz="2800" dirty="0"/>
              <a:t>students </a:t>
            </a:r>
            <a:r>
              <a:rPr lang="en-GB" sz="2800" dirty="0" smtClean="0"/>
              <a:t>do not see the ‘game’ as a </a:t>
            </a:r>
            <a:r>
              <a:rPr lang="en-GB" sz="2800" i="1" dirty="0"/>
              <a:t>break</a:t>
            </a:r>
            <a:r>
              <a:rPr lang="en-GB" sz="2800" dirty="0"/>
              <a:t> from learning, </a:t>
            </a:r>
            <a:r>
              <a:rPr lang="en-GB" sz="2800" dirty="0" smtClean="0"/>
              <a:t>but rather an intrinsic </a:t>
            </a:r>
            <a:r>
              <a:rPr lang="en-GB" sz="2800" dirty="0"/>
              <a:t>part of it. </a:t>
            </a:r>
            <a:endParaRPr lang="en-GB" sz="2400" dirty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3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Playing Games: Pedagogy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38630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The idea of role-play/student interaction to support active learning using prisoners’ dilemma games to model oligopoly markets dates back more than 50 years (Joseph, 1965). He used face-to-face interaction between groups of three students who competed against each other.</a:t>
            </a:r>
          </a:p>
          <a:p>
            <a:r>
              <a:rPr lang="en-GB" dirty="0" smtClean="0"/>
              <a:t>Others (see </a:t>
            </a:r>
            <a:r>
              <a:rPr lang="en-GB" dirty="0" err="1" smtClean="0"/>
              <a:t>Brouhle</a:t>
            </a:r>
            <a:r>
              <a:rPr lang="en-GB" dirty="0" smtClean="0"/>
              <a:t>, 2011, for a useful summary) have varied the number of players, the form/nature of the interaction (both in-class and web-based), the information available, or duration of the game (within a single class, over multiple days </a:t>
            </a:r>
            <a:r>
              <a:rPr lang="en-GB" dirty="0" err="1" smtClean="0"/>
              <a:t>etc</a:t>
            </a:r>
            <a:r>
              <a:rPr lang="en-GB" dirty="0" smtClean="0"/>
              <a:t>).  </a:t>
            </a:r>
          </a:p>
          <a:p>
            <a:r>
              <a:rPr lang="en-GB" dirty="0" smtClean="0"/>
              <a:t>Beckman </a:t>
            </a:r>
            <a:r>
              <a:rPr lang="en-GB" dirty="0"/>
              <a:t>(2003) used a series two-person games with decisions recorded on spreadsheets to provide business students with intuitive understanding of </a:t>
            </a:r>
            <a:r>
              <a:rPr lang="en-GB" dirty="0" err="1"/>
              <a:t>Cournot</a:t>
            </a:r>
            <a:r>
              <a:rPr lang="en-GB" dirty="0"/>
              <a:t> and Bertrand behaviour.</a:t>
            </a:r>
            <a:endParaRPr lang="en-GB" dirty="0" smtClean="0"/>
          </a:p>
          <a:p>
            <a:r>
              <a:rPr lang="en-GB" dirty="0" smtClean="0"/>
              <a:t>Sorenson (2002) extended the duration to an entire semester, and included three key features…which permitted an ‘escape from the prisoners’ dilemma: repeated interaction, multimarket contact, and detailed (“fine”) information about firms’ pricing decisions’ (p.317) </a:t>
            </a:r>
          </a:p>
          <a:p>
            <a:endParaRPr lang="en-GB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4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/>
              <a:t>Simulating Oligopoly Markets: Brief Literature Review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6722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The simulation game forms part of the weekly learning activities (alongside lectures and seminars) on a second year core module (Business Decision Making, or BDM) taken by some 600 Business Management students, across a range of specialisms.</a:t>
            </a:r>
          </a:p>
          <a:p>
            <a:r>
              <a:rPr lang="en-GB" dirty="0" smtClean="0"/>
              <a:t>Some students may have studied Economics prior to University, but all will certainly have taken an introductory business environment module in their first year with us. </a:t>
            </a:r>
          </a:p>
          <a:p>
            <a:r>
              <a:rPr lang="en-GB" dirty="0" smtClean="0"/>
              <a:t>For most, their understanding of oligopoly theory at the start of the module is therefore likely to be limited to market form, barriers to entry and the interdependence of firms – and the need to take account of rival behaviour. </a:t>
            </a:r>
          </a:p>
          <a:p>
            <a:r>
              <a:rPr lang="en-GB" dirty="0" smtClean="0"/>
              <a:t>The first three weeks of the BDM module includes a review of Market structure, Porter’s Strategic Framework, and simple Prisoner Dilemma-type games.</a:t>
            </a:r>
          </a:p>
          <a:p>
            <a:r>
              <a:rPr lang="en-GB" dirty="0" smtClean="0"/>
              <a:t>The simulation ‘game’ allows students to </a:t>
            </a:r>
            <a:r>
              <a:rPr lang="en-GB" dirty="0"/>
              <a:t>observe the strategies </a:t>
            </a:r>
            <a:r>
              <a:rPr lang="en-GB" dirty="0" smtClean="0"/>
              <a:t>used </a:t>
            </a:r>
            <a:r>
              <a:rPr lang="en-GB" dirty="0"/>
              <a:t>by fellow </a:t>
            </a:r>
            <a:r>
              <a:rPr lang="en-GB" dirty="0" smtClean="0"/>
              <a:t>‘teams’ </a:t>
            </a:r>
            <a:r>
              <a:rPr lang="en-GB" dirty="0"/>
              <a:t>and </a:t>
            </a:r>
            <a:r>
              <a:rPr lang="en-GB" dirty="0" smtClean="0"/>
              <a:t>then try </a:t>
            </a:r>
            <a:r>
              <a:rPr lang="en-GB" dirty="0"/>
              <a:t>to adopt effective counter-strategies; this helps to illustrate ‘real-world’ business behaviour and </a:t>
            </a:r>
            <a:r>
              <a:rPr lang="en-GB" dirty="0" smtClean="0"/>
              <a:t>how price can be used effectively as a ‘decision variable’. </a:t>
            </a:r>
            <a:endParaRPr lang="en-GB" dirty="0"/>
          </a:p>
          <a:p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DEE 2017 UCL, 7th September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5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The Players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050614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 smtClean="0"/>
              <a:t>The companies operate in city markets, with </a:t>
            </a:r>
            <a:r>
              <a:rPr lang="en-GB" i="1" dirty="0" smtClean="0"/>
              <a:t>three or four other multi-market companies firms as direct rivals </a:t>
            </a:r>
            <a:r>
              <a:rPr lang="en-GB" dirty="0" smtClean="0"/>
              <a:t>competing for market share, but part of a ‘universe’ of up to 80 firms with ‘ranking’ based on </a:t>
            </a:r>
            <a:r>
              <a:rPr lang="en-GB" dirty="0" smtClean="0">
                <a:hlinkClick r:id="" action="ppaction://hlinkshowjump?jump=nextslide"/>
              </a:rPr>
              <a:t>Balanced Score Card points</a:t>
            </a:r>
            <a:r>
              <a:rPr lang="en-GB" dirty="0" smtClean="0"/>
              <a:t>. </a:t>
            </a:r>
          </a:p>
          <a:p>
            <a:r>
              <a:rPr lang="en-GB" dirty="0" smtClean="0"/>
              <a:t>The companies offer the </a:t>
            </a:r>
            <a:r>
              <a:rPr lang="en-GB" i="1" dirty="0" smtClean="0"/>
              <a:t>same four products for sale, simultaneously</a:t>
            </a:r>
            <a:r>
              <a:rPr lang="en-GB" dirty="0" smtClean="0"/>
              <a:t> determining the selling price for each one over nine or ten weekly operating rounds (or ‘years’, in the company’s life). </a:t>
            </a:r>
          </a:p>
          <a:p>
            <a:r>
              <a:rPr lang="en-GB" i="1" dirty="0" smtClean="0"/>
              <a:t>Weekly one-hour workshops</a:t>
            </a:r>
            <a:r>
              <a:rPr lang="en-GB" dirty="0" smtClean="0"/>
              <a:t>, with 40-50 students, although </a:t>
            </a:r>
            <a:r>
              <a:rPr lang="en-GB" dirty="0"/>
              <a:t>most decisions are taken outside of this, often virtually. </a:t>
            </a:r>
            <a:r>
              <a:rPr lang="en-GB" dirty="0" smtClean="0"/>
              <a:t>There is the possibility of </a:t>
            </a:r>
            <a:r>
              <a:rPr lang="en-GB" i="1" dirty="0" smtClean="0"/>
              <a:t>some limited product differentiation due to quality differences </a:t>
            </a:r>
            <a:r>
              <a:rPr lang="en-GB" dirty="0" smtClean="0"/>
              <a:t>(Price only one of a possible range of decisions). </a:t>
            </a:r>
            <a:r>
              <a:rPr lang="en-GB" dirty="0"/>
              <a:t>Companies submit their decisions once a week. </a:t>
            </a:r>
            <a:endParaRPr lang="en-GB" dirty="0" smtClean="0"/>
          </a:p>
          <a:p>
            <a:r>
              <a:rPr lang="en-GB" dirty="0" smtClean="0"/>
              <a:t>Two or three ‘mock’ rounds, so students can learn to play the game and model/recognise the impact of their decisions. Information – on rival’s prices, market demand two rounds ahead and consumer quality preferences – can be ‘purchased’.</a:t>
            </a:r>
          </a:p>
          <a:p>
            <a:r>
              <a:rPr lang="en-GB" dirty="0"/>
              <a:t>The </a:t>
            </a:r>
            <a:r>
              <a:rPr lang="en-GB" i="1" dirty="0"/>
              <a:t>in-module assessment </a:t>
            </a:r>
            <a:r>
              <a:rPr lang="en-GB" dirty="0"/>
              <a:t>involves a 2,000 word group report, reflecting on the ‘team’s’ performance in the ‘game’; the final ranking counts for up to 10%.</a:t>
            </a:r>
          </a:p>
          <a:p>
            <a:r>
              <a:rPr lang="en-GB" dirty="0" smtClean="0"/>
              <a:t>The tutor does not control the ‘rules of the game’. However, as </a:t>
            </a:r>
            <a:r>
              <a:rPr lang="en-GB" dirty="0" err="1" smtClean="0"/>
              <a:t>Brouhle</a:t>
            </a:r>
            <a:r>
              <a:rPr lang="en-GB" dirty="0" smtClean="0"/>
              <a:t> (2011) asserts, the existence of uncertain and diverse outcomes may be helpful in highlighting the range of outcomes that can arise in real-world markets. Ultimately, as Sorenson (2002) rightly points out, although the ‘results of the game’s plays are of interest in themselves…the primary purpose of the game is </a:t>
            </a:r>
            <a:r>
              <a:rPr lang="en-GB" i="1" dirty="0" smtClean="0">
                <a:hlinkClick r:id="rId3" action="ppaction://hlinksldjump"/>
              </a:rPr>
              <a:t>pedagogical</a:t>
            </a:r>
            <a:r>
              <a:rPr lang="en-GB" dirty="0" smtClean="0">
                <a:hlinkClick r:id="rId3" action="ppaction://hlinksldjump"/>
              </a:rPr>
              <a:t>’</a:t>
            </a:r>
            <a:r>
              <a:rPr lang="en-GB" dirty="0" smtClean="0"/>
              <a:t> (317).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DEE 2017 UCL, 7th September 2017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6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Dimensions of the ‘game’</a:t>
            </a:r>
            <a:endParaRPr lang="en-GB" sz="3600" dirty="0"/>
          </a:p>
        </p:txBody>
      </p:sp>
      <p:sp>
        <p:nvSpPr>
          <p:cNvPr id="6" name="Rectangle 5"/>
          <p:cNvSpPr/>
          <p:nvPr/>
        </p:nvSpPr>
        <p:spPr>
          <a:xfrm>
            <a:off x="5050016" y="6011996"/>
            <a:ext cx="2909771" cy="3077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r>
              <a:rPr lang="en-GB" sz="1400" dirty="0">
                <a:solidFill>
                  <a:srgbClr val="212121"/>
                </a:solidFill>
                <a:latin typeface="wf_segoe-ui_normal"/>
              </a:rPr>
              <a:t>URL: </a:t>
            </a:r>
            <a:r>
              <a:rPr lang="en-GB" sz="1400" dirty="0">
                <a:latin typeface="wf_segoe-ui_normal"/>
                <a:hlinkClick r:id="rId4"/>
              </a:rPr>
              <a:t>http://game.edumundo.co.uk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97182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7</a:t>
            </a:fld>
            <a:endParaRPr lang="en-GB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Overall company ‘rankin</a:t>
            </a:r>
            <a:r>
              <a:rPr lang="en-GB" dirty="0" smtClean="0"/>
              <a:t>g’</a:t>
            </a:r>
            <a:endParaRPr lang="en-GB" dirty="0"/>
          </a:p>
        </p:txBody>
      </p:sp>
      <p:pic>
        <p:nvPicPr>
          <p:cNvPr id="19" name="Content Placeholder 18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39552" y="1340768"/>
            <a:ext cx="3664192" cy="4800710"/>
          </a:xfrm>
          <a:prstGeom prst="rect">
            <a:avLst/>
          </a:prstGeom>
        </p:spPr>
      </p:pic>
      <p:pic>
        <p:nvPicPr>
          <p:cNvPr id="21" name="Content Placeholder 20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32040" y="1340768"/>
            <a:ext cx="3456384" cy="480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45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GB" dirty="0" smtClean="0"/>
              <a:t>Quantitative analysis of pricing decisions by individual companies in selected markets to identify patterns of behaviour</a:t>
            </a:r>
            <a:r>
              <a:rPr lang="en-GB" dirty="0"/>
              <a:t>.</a:t>
            </a:r>
            <a:r>
              <a:rPr lang="en-GB" dirty="0" smtClean="0"/>
              <a:t> This is compared with profit performance and market share.</a:t>
            </a:r>
          </a:p>
          <a:p>
            <a:pPr marL="624078" indent="-514350">
              <a:buFont typeface="+mj-lt"/>
              <a:buAutoNum type="arabicPeriod"/>
            </a:pPr>
            <a:r>
              <a:rPr lang="en-GB" dirty="0" smtClean="0"/>
              <a:t>Qualitative elements: (</a:t>
            </a:r>
            <a:r>
              <a:rPr lang="en-GB" dirty="0" err="1" smtClean="0"/>
              <a:t>i</a:t>
            </a:r>
            <a:r>
              <a:rPr lang="en-GB" dirty="0" smtClean="0"/>
              <a:t>) an </a:t>
            </a:r>
            <a:r>
              <a:rPr lang="en-GB" i="1" dirty="0" smtClean="0"/>
              <a:t>ex-post</a:t>
            </a:r>
            <a:r>
              <a:rPr lang="en-GB" dirty="0" smtClean="0"/>
              <a:t>, in-class survey of a sub-group of individual students reflecting on pricing behaviour; (ii) an analysis of Student Module Evaluations to gauge impact on engagement and learning.</a:t>
            </a:r>
          </a:p>
          <a:p>
            <a:pPr marL="109728" indent="0">
              <a:buNone/>
            </a:pPr>
            <a:r>
              <a:rPr lang="en-GB" dirty="0" smtClean="0"/>
              <a:t>  </a:t>
            </a:r>
          </a:p>
          <a:p>
            <a:pPr marL="624078" indent="-514350">
              <a:buFont typeface="+mj-lt"/>
              <a:buAutoNum type="arabicPeriod"/>
            </a:pP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8</a:t>
            </a:fld>
            <a:endParaRPr lang="en-GB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Methods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99267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DEE 2017 UCL, 7th September 2017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07510-6CDA-4C92-AE21-6FFB15A86E25}" type="slidenum">
              <a:rPr lang="en-GB" smtClean="0"/>
              <a:t>9</a:t>
            </a:fld>
            <a:endParaRPr lang="en-GB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778098"/>
          </a:xfrm>
        </p:spPr>
        <p:txBody>
          <a:bodyPr>
            <a:noAutofit/>
          </a:bodyPr>
          <a:lstStyle/>
          <a:p>
            <a:r>
              <a:rPr lang="en-GB" sz="3600" dirty="0" smtClean="0"/>
              <a:t>Pricing decisions in four city markets</a:t>
            </a:r>
            <a:endParaRPr lang="en-GB" sz="36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3" y="1124744"/>
            <a:ext cx="3852255" cy="231545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3429000"/>
            <a:ext cx="3852255" cy="231545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8963" y="1156829"/>
            <a:ext cx="3981417" cy="233298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8963" y="3501008"/>
            <a:ext cx="3968309" cy="228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36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wbs-powerpoint-template-static">
  <a:themeElements>
    <a:clrScheme name="Bluegrey 1">
      <a:dk1>
        <a:srgbClr val="8C6CD0"/>
      </a:dk1>
      <a:lt1>
        <a:srgbClr val="FFFFFF"/>
      </a:lt1>
      <a:dk2>
        <a:srgbClr val="7D9AAA"/>
      </a:dk2>
      <a:lt2>
        <a:srgbClr val="000000"/>
      </a:lt2>
      <a:accent1>
        <a:srgbClr val="4B92DB"/>
      </a:accent1>
      <a:accent2>
        <a:srgbClr val="F7403A"/>
      </a:accent2>
      <a:accent3>
        <a:srgbClr val="BFCAD2"/>
      </a:accent3>
      <a:accent4>
        <a:srgbClr val="DADADA"/>
      </a:accent4>
      <a:accent5>
        <a:srgbClr val="B1C7EA"/>
      </a:accent5>
      <a:accent6>
        <a:srgbClr val="E03934"/>
      </a:accent6>
      <a:hlink>
        <a:srgbClr val="009999"/>
      </a:hlink>
      <a:folHlink>
        <a:srgbClr val="99CC00"/>
      </a:folHlink>
    </a:clrScheme>
    <a:fontScheme name="Bluegre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Bluegrey 1">
        <a:dk1>
          <a:srgbClr val="8C6CD0"/>
        </a:dk1>
        <a:lt1>
          <a:srgbClr val="FFFFFF"/>
        </a:lt1>
        <a:dk2>
          <a:srgbClr val="7D9AAA"/>
        </a:dk2>
        <a:lt2>
          <a:srgbClr val="000000"/>
        </a:lt2>
        <a:accent1>
          <a:srgbClr val="4B92DB"/>
        </a:accent1>
        <a:accent2>
          <a:srgbClr val="F7403A"/>
        </a:accent2>
        <a:accent3>
          <a:srgbClr val="BFCAD2"/>
        </a:accent3>
        <a:accent4>
          <a:srgbClr val="DADADA"/>
        </a:accent4>
        <a:accent5>
          <a:srgbClr val="B1C7EA"/>
        </a:accent5>
        <a:accent6>
          <a:srgbClr val="E03934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grey 2">
        <a:dk1>
          <a:srgbClr val="7D9AAA"/>
        </a:dk1>
        <a:lt1>
          <a:srgbClr val="FFFFFF"/>
        </a:lt1>
        <a:dk2>
          <a:srgbClr val="6A1A41"/>
        </a:dk2>
        <a:lt2>
          <a:srgbClr val="8C6CD0"/>
        </a:lt2>
        <a:accent1>
          <a:srgbClr val="F7403A"/>
        </a:accent1>
        <a:accent2>
          <a:srgbClr val="34B233"/>
        </a:accent2>
        <a:accent3>
          <a:srgbClr val="FFFFFF"/>
        </a:accent3>
        <a:accent4>
          <a:srgbClr val="6A8391"/>
        </a:accent4>
        <a:accent5>
          <a:srgbClr val="FAAFAE"/>
        </a:accent5>
        <a:accent6>
          <a:srgbClr val="2EA12D"/>
        </a:accent6>
        <a:hlink>
          <a:srgbClr val="D10074"/>
        </a:hlink>
        <a:folHlink>
          <a:srgbClr val="E4D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Graduated">
  <a:themeElements>
    <a:clrScheme name="Graduated 1">
      <a:dk1>
        <a:srgbClr val="8C6CD0"/>
      </a:dk1>
      <a:lt1>
        <a:srgbClr val="FFFFFF"/>
      </a:lt1>
      <a:dk2>
        <a:srgbClr val="7D9AAA"/>
      </a:dk2>
      <a:lt2>
        <a:srgbClr val="000000"/>
      </a:lt2>
      <a:accent1>
        <a:srgbClr val="4B92DB"/>
      </a:accent1>
      <a:accent2>
        <a:srgbClr val="F7403A"/>
      </a:accent2>
      <a:accent3>
        <a:srgbClr val="BFCAD2"/>
      </a:accent3>
      <a:accent4>
        <a:srgbClr val="DADADA"/>
      </a:accent4>
      <a:accent5>
        <a:srgbClr val="B1C7EA"/>
      </a:accent5>
      <a:accent6>
        <a:srgbClr val="E03934"/>
      </a:accent6>
      <a:hlink>
        <a:srgbClr val="009999"/>
      </a:hlink>
      <a:folHlink>
        <a:srgbClr val="99CC00"/>
      </a:folHlink>
    </a:clrScheme>
    <a:fontScheme name="Graduate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Graduated 1">
        <a:dk1>
          <a:srgbClr val="8C6CD0"/>
        </a:dk1>
        <a:lt1>
          <a:srgbClr val="FFFFFF"/>
        </a:lt1>
        <a:dk2>
          <a:srgbClr val="7D9AAA"/>
        </a:dk2>
        <a:lt2>
          <a:srgbClr val="000000"/>
        </a:lt2>
        <a:accent1>
          <a:srgbClr val="4B92DB"/>
        </a:accent1>
        <a:accent2>
          <a:srgbClr val="F7403A"/>
        </a:accent2>
        <a:accent3>
          <a:srgbClr val="BFCAD2"/>
        </a:accent3>
        <a:accent4>
          <a:srgbClr val="DADADA"/>
        </a:accent4>
        <a:accent5>
          <a:srgbClr val="B1C7EA"/>
        </a:accent5>
        <a:accent6>
          <a:srgbClr val="E03934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duated 2">
        <a:dk1>
          <a:srgbClr val="7D9AAA"/>
        </a:dk1>
        <a:lt1>
          <a:srgbClr val="FFFFFF"/>
        </a:lt1>
        <a:dk2>
          <a:srgbClr val="6A1A41"/>
        </a:dk2>
        <a:lt2>
          <a:srgbClr val="8C6CD0"/>
        </a:lt2>
        <a:accent1>
          <a:srgbClr val="F7403A"/>
        </a:accent1>
        <a:accent2>
          <a:srgbClr val="34B233"/>
        </a:accent2>
        <a:accent3>
          <a:srgbClr val="FFFFFF"/>
        </a:accent3>
        <a:accent4>
          <a:srgbClr val="6A8391"/>
        </a:accent4>
        <a:accent5>
          <a:srgbClr val="FAAFAE"/>
        </a:accent5>
        <a:accent6>
          <a:srgbClr val="2EA12D"/>
        </a:accent6>
        <a:hlink>
          <a:srgbClr val="D10074"/>
        </a:hlink>
        <a:folHlink>
          <a:srgbClr val="E4D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White">
  <a:themeElements>
    <a:clrScheme name="White 2">
      <a:dk1>
        <a:srgbClr val="7D9AAA"/>
      </a:dk1>
      <a:lt1>
        <a:srgbClr val="FFFFFF"/>
      </a:lt1>
      <a:dk2>
        <a:srgbClr val="6A1A41"/>
      </a:dk2>
      <a:lt2>
        <a:srgbClr val="8C6CD0"/>
      </a:lt2>
      <a:accent1>
        <a:srgbClr val="F7403A"/>
      </a:accent1>
      <a:accent2>
        <a:srgbClr val="34B233"/>
      </a:accent2>
      <a:accent3>
        <a:srgbClr val="FFFFFF"/>
      </a:accent3>
      <a:accent4>
        <a:srgbClr val="6A8391"/>
      </a:accent4>
      <a:accent5>
        <a:srgbClr val="FAAFAE"/>
      </a:accent5>
      <a:accent6>
        <a:srgbClr val="2EA12D"/>
      </a:accent6>
      <a:hlink>
        <a:srgbClr val="D10074"/>
      </a:hlink>
      <a:folHlink>
        <a:srgbClr val="E4D700"/>
      </a:folHlink>
    </a:clrScheme>
    <a:fontScheme name="Whi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White 1">
        <a:dk1>
          <a:srgbClr val="8C6CD0"/>
        </a:dk1>
        <a:lt1>
          <a:srgbClr val="FFFFFF"/>
        </a:lt1>
        <a:dk2>
          <a:srgbClr val="7D9AAA"/>
        </a:dk2>
        <a:lt2>
          <a:srgbClr val="000000"/>
        </a:lt2>
        <a:accent1>
          <a:srgbClr val="4B92DB"/>
        </a:accent1>
        <a:accent2>
          <a:srgbClr val="F7403A"/>
        </a:accent2>
        <a:accent3>
          <a:srgbClr val="BFCAD2"/>
        </a:accent3>
        <a:accent4>
          <a:srgbClr val="DADADA"/>
        </a:accent4>
        <a:accent5>
          <a:srgbClr val="B1C7EA"/>
        </a:accent5>
        <a:accent6>
          <a:srgbClr val="E03934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2">
        <a:dk1>
          <a:srgbClr val="7D9AAA"/>
        </a:dk1>
        <a:lt1>
          <a:srgbClr val="FFFFFF"/>
        </a:lt1>
        <a:dk2>
          <a:srgbClr val="6A1A41"/>
        </a:dk2>
        <a:lt2>
          <a:srgbClr val="8C6CD0"/>
        </a:lt2>
        <a:accent1>
          <a:srgbClr val="F7403A"/>
        </a:accent1>
        <a:accent2>
          <a:srgbClr val="34B233"/>
        </a:accent2>
        <a:accent3>
          <a:srgbClr val="FFFFFF"/>
        </a:accent3>
        <a:accent4>
          <a:srgbClr val="6A8391"/>
        </a:accent4>
        <a:accent5>
          <a:srgbClr val="FAAFAE"/>
        </a:accent5>
        <a:accent6>
          <a:srgbClr val="2EA12D"/>
        </a:accent6>
        <a:hlink>
          <a:srgbClr val="D10074"/>
        </a:hlink>
        <a:folHlink>
          <a:srgbClr val="E4D7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wbs-powerpoint-template-static</Template>
  <TotalTime>2265</TotalTime>
  <Words>1940</Words>
  <Application>Microsoft Office PowerPoint</Application>
  <PresentationFormat>On-screen Show (4:3)</PresentationFormat>
  <Paragraphs>157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ＭＳ Ｐゴシック</vt:lpstr>
      <vt:lpstr>Arial</vt:lpstr>
      <vt:lpstr>Calibri</vt:lpstr>
      <vt:lpstr>Lucida Sans Unicode</vt:lpstr>
      <vt:lpstr>Verdana</vt:lpstr>
      <vt:lpstr>wf_segoe-ui_normal</vt:lpstr>
      <vt:lpstr>Wingdings 2</vt:lpstr>
      <vt:lpstr>Wingdings 3</vt:lpstr>
      <vt:lpstr>wbs-powerpoint-template-static</vt:lpstr>
      <vt:lpstr>Graduated</vt:lpstr>
      <vt:lpstr>White</vt:lpstr>
      <vt:lpstr>Concourse</vt:lpstr>
      <vt:lpstr>‘The games students play’: simulating pricing decisions in oligopolistic markets</vt:lpstr>
      <vt:lpstr>Our Aim</vt:lpstr>
      <vt:lpstr>Playing Games: Pedagogy</vt:lpstr>
      <vt:lpstr>Simulating Oligopoly Markets: Brief Literature Review</vt:lpstr>
      <vt:lpstr>The Players </vt:lpstr>
      <vt:lpstr>Dimensions of the ‘game’</vt:lpstr>
      <vt:lpstr>Overall company ‘ranking’</vt:lpstr>
      <vt:lpstr>Methods</vt:lpstr>
      <vt:lpstr>Pricing decisions in four city markets</vt:lpstr>
      <vt:lpstr>Bradford: price convergence?</vt:lpstr>
      <vt:lpstr>Glasgow: price divergence?</vt:lpstr>
      <vt:lpstr>Price behaviour: student reflection</vt:lpstr>
      <vt:lpstr>Student feedback: time well spent?</vt:lpstr>
      <vt:lpstr>Summary and Reflections</vt:lpstr>
      <vt:lpstr>References</vt:lpstr>
    </vt:vector>
  </TitlesOfParts>
  <Company>University of Westminster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‘The games students play’: simulating pricing decisions in oligopolistic markets</dc:title>
  <dc:subject>Economics education</dc:subject>
  <dc:creator>Vincent Rich</dc:creator>
  <cp:lastModifiedBy>ML Poulter</cp:lastModifiedBy>
  <cp:revision>206</cp:revision>
  <cp:lastPrinted>2017-09-06T10:51:25Z</cp:lastPrinted>
  <dcterms:created xsi:type="dcterms:W3CDTF">2014-02-05T16:42:19Z</dcterms:created>
  <dcterms:modified xsi:type="dcterms:W3CDTF">2017-09-25T11:31:59Z</dcterms:modified>
</cp:coreProperties>
</file>