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13" r:id="rId2"/>
    <p:sldId id="316" r:id="rId3"/>
    <p:sldId id="365" r:id="rId4"/>
    <p:sldId id="364" r:id="rId5"/>
    <p:sldId id="330" r:id="rId6"/>
    <p:sldId id="366" r:id="rId7"/>
    <p:sldId id="370" r:id="rId8"/>
    <p:sldId id="372" r:id="rId9"/>
    <p:sldId id="342" r:id="rId10"/>
    <p:sldId id="343" r:id="rId11"/>
    <p:sldId id="362" r:id="rId12"/>
    <p:sldId id="315" r:id="rId13"/>
    <p:sldId id="373" r:id="rId14"/>
    <p:sldId id="369" r:id="rId15"/>
    <p:sldId id="363" r:id="rId16"/>
    <p:sldId id="367" r:id="rId17"/>
    <p:sldId id="371" r:id="rId18"/>
    <p:sldId id="352" r:id="rId19"/>
    <p:sldId id="351" r:id="rId20"/>
    <p:sldId id="333" r:id="rId21"/>
    <p:sldId id="360" r:id="rId22"/>
    <p:sldId id="356" r:id="rId23"/>
    <p:sldId id="357" r:id="rId24"/>
    <p:sldId id="358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8CF1FE-BD85-4FF3-B7D9-4F1BF9C66BF9}">
          <p14:sldIdLst>
            <p14:sldId id="313"/>
            <p14:sldId id="316"/>
            <p14:sldId id="365"/>
            <p14:sldId id="364"/>
            <p14:sldId id="330"/>
            <p14:sldId id="366"/>
            <p14:sldId id="370"/>
            <p14:sldId id="372"/>
            <p14:sldId id="342"/>
            <p14:sldId id="343"/>
            <p14:sldId id="362"/>
            <p14:sldId id="315"/>
            <p14:sldId id="373"/>
          </p14:sldIdLst>
        </p14:section>
        <p14:section name="Wikidata" id="{C42A87F3-2070-4435-8BE9-61524A5C3F6B}">
          <p14:sldIdLst>
            <p14:sldId id="369"/>
            <p14:sldId id="363"/>
            <p14:sldId id="367"/>
            <p14:sldId id="371"/>
            <p14:sldId id="352"/>
            <p14:sldId id="351"/>
            <p14:sldId id="333"/>
          </p14:sldIdLst>
        </p14:section>
        <p14:section name="Untitled Section" id="{3B781481-BD8A-42E0-AD83-A0888DA33EAB}">
          <p14:sldIdLst>
            <p14:sldId id="360"/>
            <p14:sldId id="356"/>
            <p14:sldId id="357"/>
            <p14:sldId id="358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84" autoAdjust="0"/>
  </p:normalViewPr>
  <p:slideViewPr>
    <p:cSldViewPr>
      <p:cViewPr varScale="1">
        <p:scale>
          <a:sx n="90" d="100"/>
          <a:sy n="90" d="100"/>
        </p:scale>
        <p:origin x="21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8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9849-42BB-4D6E-9B9B-8CF9A718F2C8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2770-AB50-413A-915A-D26BDFE6E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4B8B-FED1-46BB-8D5D-445C1E0EB1F2}" type="datetime1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C6CA34E8-0D9A-444B-BE92-D058939CBD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E5C4-248F-4E2C-83ED-710553680F40}" type="datetime1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1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714-7B80-40F4-A132-5D522EC07E3C}" type="datetime1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1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D8E-F6FC-448E-9939-C8995E6617B2}" type="datetime1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3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24BB-9FD2-460D-9AF1-DCD8FF3D1948}" type="datetime1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9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1694-EE25-4F13-AACD-5053DF8D1B5D}" type="datetime1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2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85DE-BFD4-4A75-BC08-516D28469800}" type="datetime1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3EA-B2C8-4913-8543-FE07DBE2AC0A}" type="datetime1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7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125-8D8B-4A7E-AA27-04EB33E07A7E}" type="datetime1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9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DE9E-87FA-4CBE-B562-FADA57277823}" type="datetime1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6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C6F7-B2D0-4E56-A601-E19267ADA405}" type="datetime1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3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812"/>
            <a:ext cx="82296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453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A0423-119A-43CE-85F8-43D40BFD8587}" type="datetime1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453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C6CA34E8-0D9A-444B-BE92-D058939CBD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0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453187"/>
            <a:ext cx="9144000" cy="40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KhVajQ6r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histropedia.com/timel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conomicsnetwork.ac.uk/poulter_wikidat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towndeclaration.org/read-the-declar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dapestopenaccessinitiative.org/re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wmflabs.org/pageviews/?project=en.wikipedia.org&amp;platform=all-access&amp;agent=user&amp;range=latest-90&amp;pages=Economic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KhVajQ6r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Little, big, and vast steps towards open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2996952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Dr Martin </a:t>
            </a:r>
            <a:r>
              <a:rPr lang="en-GB" dirty="0" err="1">
                <a:solidFill>
                  <a:schemeClr val="tx1"/>
                </a:solidFill>
              </a:rPr>
              <a:t>Poulter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@</a:t>
            </a:r>
            <a:r>
              <a:rPr lang="en-GB" dirty="0" err="1">
                <a:solidFill>
                  <a:schemeClr val="tx1"/>
                </a:solidFill>
              </a:rPr>
              <a:t>mlpoulter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DEE Conference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58772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work is licensed under a </a:t>
            </a:r>
            <a:r>
              <a:rPr lang="en-GB" dirty="0" smtClean="0">
                <a:hlinkClick r:id="rId2"/>
              </a:rPr>
              <a:t>Creative Commons Attribution-</a:t>
            </a:r>
            <a:r>
              <a:rPr lang="en-GB" dirty="0" err="1" smtClean="0">
                <a:hlinkClick r:id="rId2"/>
              </a:rPr>
              <a:t>ShareAlike</a:t>
            </a:r>
            <a:r>
              <a:rPr lang="en-GB" dirty="0" smtClean="0">
                <a:hlinkClick r:id="rId2"/>
              </a:rPr>
              <a:t> 4.0 License.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668" y="555541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10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5892" r="12561" b="15968"/>
          <a:stretch/>
        </p:blipFill>
        <p:spPr bwMode="auto">
          <a:xfrm>
            <a:off x="1381344" y="0"/>
            <a:ext cx="7762656" cy="562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04664"/>
            <a:ext cx="2952328" cy="286232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Abel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“The </a:t>
            </a:r>
            <a:r>
              <a:rPr lang="en-GB" u="sng" dirty="0"/>
              <a:t>thing</a:t>
            </a:r>
            <a:r>
              <a:rPr lang="en-GB" dirty="0"/>
              <a:t> I love most is my laptop. In Wikipedia there are stories, history, maths, science, religion: it has everything. It’s a giant library.”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Still from the documentary film </a:t>
            </a:r>
            <a:r>
              <a:rPr lang="en-GB" dirty="0">
                <a:hlinkClick r:id="rId3"/>
              </a:rPr>
              <a:t>“Life in a Day”</a:t>
            </a:r>
            <a:r>
              <a:rPr lang="en-GB" dirty="0"/>
              <a:t> via National Geographic</a:t>
            </a:r>
          </a:p>
        </p:txBody>
      </p:sp>
    </p:spTree>
    <p:extLst>
      <p:ext uri="{BB962C8B-B14F-4D97-AF65-F5344CB8AC3E}">
        <p14:creationId xmlns:p14="http://schemas.microsoft.com/office/powerpoint/2010/main" val="84040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1283"/>
            <a:ext cx="62388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916113"/>
            <a:ext cx="23812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3850" y="6093296"/>
            <a:ext cx="862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 dirty="0"/>
              <a:t>http://blog.wikimedia.org/2013/03/13/student-assigned-to-read-a-wikipedia-article-that-she-wrote/</a:t>
            </a:r>
          </a:p>
        </p:txBody>
      </p:sp>
    </p:spTree>
    <p:extLst>
      <p:ext uri="{BB962C8B-B14F-4D97-AF65-F5344CB8AC3E}">
        <p14:creationId xmlns:p14="http://schemas.microsoft.com/office/powerpoint/2010/main" val="406237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en-GB" dirty="0"/>
              <a:t>UK Universities that are doing/ have done wiki education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12</a:t>
            </a:fld>
            <a:endParaRPr lang="en-GB"/>
          </a:p>
        </p:txBody>
      </p:sp>
      <p:sp>
        <p:nvSpPr>
          <p:cNvPr id="5" name="AutoShape 2" descr="Displaying Universities using Wikipedia in te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/>
          <a:stretch/>
        </p:blipFill>
        <p:spPr bwMode="auto">
          <a:xfrm>
            <a:off x="971601" y="1916723"/>
            <a:ext cx="7416824" cy="510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9664" y="6453118"/>
            <a:ext cx="39604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Image by Richard </a:t>
            </a:r>
            <a:r>
              <a:rPr lang="en-GB" dirty="0" err="1"/>
              <a:t>Nevell</a:t>
            </a:r>
            <a:r>
              <a:rPr lang="en-GB" dirty="0"/>
              <a:t>, Wikimedia UK</a:t>
            </a:r>
          </a:p>
        </p:txBody>
      </p:sp>
    </p:spTree>
    <p:extLst>
      <p:ext uri="{BB962C8B-B14F-4D97-AF65-F5344CB8AC3E}">
        <p14:creationId xmlns:p14="http://schemas.microsoft.com/office/powerpoint/2010/main" val="312297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C8FAD-A4DE-496F-94A0-2C98856F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</a:t>
            </a:r>
            <a:r>
              <a:rPr lang="en-GB"/>
              <a:t>articles written by </a:t>
            </a:r>
            <a:r>
              <a:rPr lang="en-GB" dirty="0"/>
              <a:t>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A3BCEE-1510-467C-A087-3EA2A011C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Water scarcity</a:t>
            </a:r>
          </a:p>
          <a:p>
            <a:r>
              <a:rPr lang="en-GB" dirty="0"/>
              <a:t>Illegal drug trade</a:t>
            </a:r>
          </a:p>
          <a:p>
            <a:r>
              <a:rPr lang="en-GB" dirty="0"/>
              <a:t>Food security</a:t>
            </a:r>
          </a:p>
          <a:p>
            <a:r>
              <a:rPr lang="en-GB" dirty="0"/>
              <a:t>Microfinance</a:t>
            </a:r>
          </a:p>
          <a:p>
            <a:r>
              <a:rPr lang="en-GB" dirty="0"/>
              <a:t>Economy of Nicaragua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72934B-A720-4475-9FC2-3394BC9B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1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9C90DFC-8AF3-442B-975D-66DEDCEF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2"/>
            <a:ext cx="7139136" cy="1012825"/>
          </a:xfrm>
        </p:spPr>
        <p:txBody>
          <a:bodyPr/>
          <a:lstStyle/>
          <a:p>
            <a:pPr algn="l"/>
            <a:r>
              <a:rPr lang="en-GB" dirty="0" err="1"/>
              <a:t>Wikidata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583AD0-A164-453E-82C6-517A0569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Free multilingual knowledge base with billions of statements about tens of millions of items.</a:t>
            </a:r>
          </a:p>
          <a:p>
            <a:endParaRPr lang="en-GB" dirty="0"/>
          </a:p>
          <a:p>
            <a:r>
              <a:rPr lang="en-GB" dirty="0"/>
              <a:t>Biographical</a:t>
            </a:r>
          </a:p>
          <a:p>
            <a:r>
              <a:rPr lang="en-GB" dirty="0"/>
              <a:t>Bibliographic</a:t>
            </a:r>
          </a:p>
          <a:p>
            <a:r>
              <a:rPr lang="en-GB" dirty="0"/>
              <a:t>Geographical</a:t>
            </a:r>
          </a:p>
          <a:p>
            <a:r>
              <a:rPr lang="en-GB" dirty="0"/>
              <a:t>Taxonomic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(Some) Economic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26BB62-AE61-4935-A7FF-32E18D82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2" descr="File:Wikidata-logo-en.svg">
            <a:extLst>
              <a:ext uri="{FF2B5EF4-FFF2-40B4-BE49-F238E27FC236}">
                <a16:creationId xmlns="" xmlns:a16="http://schemas.microsoft.com/office/drawing/2014/main" id="{E087DB42-9E87-4712-87EE-25D678F2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28" y="692696"/>
            <a:ext cx="37657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:Wikidata phase 2 infoboxes.svg">
            <a:extLst>
              <a:ext uri="{FF2B5EF4-FFF2-40B4-BE49-F238E27FC236}">
                <a16:creationId xmlns="" xmlns:a16="http://schemas.microsoft.com/office/drawing/2014/main" id="{EA190890-1D16-4F9D-8079-E97168C1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92680"/>
            <a:ext cx="28083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5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13E948-1809-4500-89D2-AA48C42C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Histropedia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F7E18D-F200-4201-9B71-D20F7C6D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http://histropedia.com/timeline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2E7AD9C-94DF-421C-8B3B-202D6A70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B3B148-1B94-4C05-9359-D8B9E137A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9144000" cy="52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FC951-7D3F-480F-90DE-1B67F79A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Wikidata</a:t>
            </a:r>
            <a:r>
              <a:rPr lang="en-GB" dirty="0"/>
              <a:t> query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E91EC-5E6B-4F8B-BDE8-31AA2D8D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https://www.economicsnetwork.ac.uk/poulter_wikidata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F4F1DB-25AF-4F1A-8AB6-9FDCDD74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58FA27-A057-4A63-BB7A-6E00330D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" y="2330410"/>
            <a:ext cx="9144000" cy="412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1216" y="64578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Cartography via </a:t>
            </a:r>
            <a:r>
              <a:rPr lang="en-GB" sz="2000" dirty="0" err="1" smtClean="0">
                <a:solidFill>
                  <a:schemeClr val="bg1"/>
                </a:solidFill>
              </a:rPr>
              <a:t>OpenStreetMap</a:t>
            </a:r>
            <a:r>
              <a:rPr lang="en-GB" sz="2000" dirty="0" smtClean="0">
                <a:solidFill>
                  <a:schemeClr val="bg1"/>
                </a:solidFill>
              </a:rPr>
              <a:t>, CC-BY-SA 2.0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80C43B-B474-4BC2-9100-8242A6E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7DE4D5-45F2-4AF4-AAB3-FFFB0F4A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F778BC-2A86-4D2E-9546-9A6E01CD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2BB853-6966-4F6C-8BBB-1D0719FD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4" y="466003"/>
            <a:ext cx="8002671" cy="5987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C165CC-9807-4B30-8DE5-77BA1DEDEC33}"/>
              </a:ext>
            </a:extLst>
          </p:cNvPr>
          <p:cNvSpPr txBox="1"/>
          <p:nvPr/>
        </p:nvSpPr>
        <p:spPr>
          <a:xfrm>
            <a:off x="1002151" y="6474235"/>
            <a:ext cx="75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https://en.wikibooks.org/wiki/Bestiary_of_Behavioral_Economics</a:t>
            </a:r>
          </a:p>
        </p:txBody>
      </p:sp>
    </p:spTree>
    <p:extLst>
      <p:ext uri="{BB962C8B-B14F-4D97-AF65-F5344CB8AC3E}">
        <p14:creationId xmlns:p14="http://schemas.microsoft.com/office/powerpoint/2010/main" val="38752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18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8477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8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19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1"/>
            <a:ext cx="9144000" cy="647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20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47664" y="29249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Images from the “Matrix” films appeared here and have been removed from this copyright-sanitised version.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9326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20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" y="692696"/>
            <a:ext cx="91440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21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786" y="0"/>
            <a:ext cx="97018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6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open educational content is being created now than ever before</a:t>
            </a:r>
          </a:p>
          <a:p>
            <a:r>
              <a:rPr lang="en-GB" dirty="0"/>
              <a:t>The promised benefits of the open education revolution are starting to materialise.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8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preserve educational content for the long term, we need to preserve its relevance, which involves </a:t>
            </a:r>
            <a:r>
              <a:rPr lang="en-GB" i="1" dirty="0"/>
              <a:t>preserving its ability to change</a:t>
            </a:r>
            <a:r>
              <a:rPr lang="en-GB" dirty="0"/>
              <a:t>.</a:t>
            </a:r>
          </a:p>
          <a:p>
            <a:r>
              <a:rPr lang="en-GB" dirty="0"/>
              <a:t>The successful platforms are the ones treating content as a </a:t>
            </a:r>
            <a:r>
              <a:rPr lang="en-GB" i="1" dirty="0"/>
              <a:t>web of knowledge</a:t>
            </a:r>
            <a:r>
              <a:rPr lang="en-GB" dirty="0"/>
              <a:t> and giving readers </a:t>
            </a:r>
            <a:r>
              <a:rPr lang="en-GB" i="1" dirty="0"/>
              <a:t>the edit button</a:t>
            </a:r>
            <a:r>
              <a:rPr lang="en-GB" dirty="0"/>
              <a:t>.</a:t>
            </a:r>
          </a:p>
          <a:p>
            <a:r>
              <a:rPr lang="en-GB" dirty="0"/>
              <a:t>They aren’t repositories in a traditional sense.</a:t>
            </a:r>
          </a:p>
          <a:p>
            <a:r>
              <a:rPr lang="en-GB" dirty="0"/>
              <a:t>I want to edit your content:  please give me the edit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67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Educational content overlaps with other sorts of thing: research outputs, secondary data, and archival text.</a:t>
            </a:r>
          </a:p>
          <a:p>
            <a:r>
              <a:rPr lang="en-GB" dirty="0"/>
              <a:t>We need publishing models that recognise these multiple functions.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65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335882" y="662940"/>
            <a:ext cx="7568088" cy="105156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>
                <a:solidFill>
                  <a:srgbClr val="333399"/>
                </a:solidFill>
                <a:latin typeface="Arial" charset="0"/>
              </a:rPr>
              <a:t>Thanks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5883" y="2063115"/>
            <a:ext cx="6404469" cy="4102189"/>
          </a:xfrm>
        </p:spPr>
        <p:txBody>
          <a:bodyPr lIns="0" tIns="0" rIns="0" bIns="0"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m.l.poulter@bristol.ac.uk</a:t>
            </a:r>
          </a:p>
          <a:p>
            <a:pPr algn="l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infobomb.org</a:t>
            </a:r>
            <a:endParaRPr lang="en-US" dirty="0"/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Twitter: @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mlpoulter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User:MartinPoulter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on Wikipedia,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Wikibooks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Wikisource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Wikidata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49393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812"/>
            <a:ext cx="8712968" cy="1012825"/>
          </a:xfrm>
        </p:spPr>
        <p:txBody>
          <a:bodyPr>
            <a:normAutofit fontScale="90000"/>
          </a:bodyPr>
          <a:lstStyle/>
          <a:p>
            <a:r>
              <a:rPr lang="en-GB" dirty="0"/>
              <a:t>Cape Town Open Education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“</a:t>
            </a:r>
            <a:r>
              <a:rPr lang="en-GB" dirty="0"/>
              <a:t>We are on the cusp of a global revolution in teaching and learning.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[…] [p]</a:t>
            </a:r>
            <a:r>
              <a:rPr lang="en-GB" dirty="0" err="1"/>
              <a:t>lanting</a:t>
            </a:r>
            <a:r>
              <a:rPr lang="en-GB" dirty="0"/>
              <a:t> the seeds of a new pedagogy where educators and learners create, shape and evolve knowledge together, deepening their skills and understanding as they go.”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60932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http://www.capetowndeclaration.org/read-the-declaration</a:t>
            </a:r>
            <a:r>
              <a:rPr lang="en-GB" dirty="0"/>
              <a:t>	(2007)</a:t>
            </a:r>
          </a:p>
        </p:txBody>
      </p:sp>
    </p:spTree>
    <p:extLst>
      <p:ext uri="{BB962C8B-B14F-4D97-AF65-F5344CB8AC3E}">
        <p14:creationId xmlns:p14="http://schemas.microsoft.com/office/powerpoint/2010/main" val="394257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Budapest Open Access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“By "open access" […], we mean its free availability on the public internet, permitting any users to read, download, copy, distribute, print, search, or link to the full texts of these articles, […] or use them for any other lawful purpose…”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“…accelerate research, enrich education, </a:t>
            </a:r>
            <a:r>
              <a:rPr lang="en-GB" sz="2800" b="1" dirty="0"/>
              <a:t>share the learning of the rich with the poor and the poor with the rich</a:t>
            </a:r>
            <a:r>
              <a:rPr lang="en-GB" sz="2800" dirty="0"/>
              <a:t>…” (my emphasis)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60932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http://www.budapestopenaccessinitiative.org/read</a:t>
            </a:r>
            <a:r>
              <a:rPr lang="en-GB" dirty="0"/>
              <a:t>		(2002)</a:t>
            </a:r>
          </a:p>
        </p:txBody>
      </p:sp>
    </p:spTree>
    <p:extLst>
      <p:ext uri="{BB962C8B-B14F-4D97-AF65-F5344CB8AC3E}">
        <p14:creationId xmlns:p14="http://schemas.microsoft.com/office/powerpoint/2010/main" val="23769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620688"/>
            <a:ext cx="8229600" cy="1012825"/>
          </a:xfrm>
        </p:spPr>
        <p:txBody>
          <a:bodyPr>
            <a:normAutofit fontScale="90000"/>
          </a:bodyPr>
          <a:lstStyle/>
          <a:p>
            <a:r>
              <a:rPr lang="en-GB" dirty="0"/>
              <a:t>Creative Commons deposits in UK Repositories (HT @</a:t>
            </a:r>
            <a:r>
              <a:rPr lang="en-GB" dirty="0" err="1"/>
              <a:t>patlockley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20880" cy="501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4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DE25E-EFC2-4CB6-A99C-CA4E272C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455" y="438510"/>
            <a:ext cx="4042792" cy="1012825"/>
          </a:xfrm>
        </p:spPr>
        <p:txBody>
          <a:bodyPr/>
          <a:lstStyle/>
          <a:p>
            <a:r>
              <a:rPr lang="en-GB" dirty="0"/>
              <a:t>Little OER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0FE1D2-7EB0-444F-BE35-BEAB925F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96243"/>
            <a:ext cx="4114800" cy="204857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Institutional projects</a:t>
            </a:r>
          </a:p>
          <a:p>
            <a:r>
              <a:rPr lang="en-GB" dirty="0"/>
              <a:t>Subject-wide projects</a:t>
            </a:r>
          </a:p>
          <a:p>
            <a:r>
              <a:rPr lang="en-GB" dirty="0"/>
              <a:t>Open textbooks</a:t>
            </a:r>
          </a:p>
          <a:p>
            <a:r>
              <a:rPr lang="en-GB" dirty="0"/>
              <a:t>MOOCs(?)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D0BBAA-4AC1-4800-8E69-CA4C6E97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1509DCE-CDAC-4E3D-B738-77F2B6F56A57}"/>
              </a:ext>
            </a:extLst>
          </p:cNvPr>
          <p:cNvSpPr txBox="1">
            <a:spLocks/>
          </p:cNvSpPr>
          <p:nvPr/>
        </p:nvSpPr>
        <p:spPr>
          <a:xfrm>
            <a:off x="179512" y="476672"/>
            <a:ext cx="4042792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Big OER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0DDF06-7F3A-4EC8-AF5C-11716489F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16" y="5301208"/>
            <a:ext cx="3686175" cy="581025"/>
          </a:xfrm>
          <a:prstGeom prst="rect">
            <a:avLst/>
          </a:prstGeom>
        </p:spPr>
      </p:pic>
      <p:pic>
        <p:nvPicPr>
          <p:cNvPr id="1026" name="Picture 2" descr="The collection's logo">
            <a:extLst>
              <a:ext uri="{FF2B5EF4-FFF2-40B4-BE49-F238E27FC236}">
                <a16:creationId xmlns="" xmlns:a16="http://schemas.microsoft.com/office/drawing/2014/main" id="{C20AF2FF-BB59-451E-A938-8BAB6068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03" y="4113706"/>
            <a:ext cx="20193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800AE5-142B-4C33-A307-0A1150D0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64" y="1981415"/>
            <a:ext cx="4197973" cy="1800199"/>
          </a:xfrm>
          <a:prstGeom prst="rect">
            <a:avLst/>
          </a:prstGeom>
        </p:spPr>
      </p:pic>
      <p:pic>
        <p:nvPicPr>
          <p:cNvPr id="1028" name="Picture 4" descr="Teaching Resources for Undergraduate Economics">
            <a:extLst>
              <a:ext uri="{FF2B5EF4-FFF2-40B4-BE49-F238E27FC236}">
                <a16:creationId xmlns="" xmlns:a16="http://schemas.microsoft.com/office/drawing/2014/main" id="{CA2A4458-7A50-40C7-9AC0-E021AB63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4820"/>
            <a:ext cx="1257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71B4C6-383C-49C9-8680-524C5A752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3844820"/>
            <a:ext cx="3012934" cy="237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69C8E1-F7FF-4C8D-B22E-822E38B5D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9804" y="3543489"/>
            <a:ext cx="1590675" cy="47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980D07-EC33-422D-8200-BEF35D791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426" y="5950853"/>
            <a:ext cx="17049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1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81035-1A39-47D3-85EB-F2530AF4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Vast OER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1844B9-CB32-42A1-BBC0-AAED8E95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 descr="Image result for wikimedia">
            <a:extLst>
              <a:ext uri="{FF2B5EF4-FFF2-40B4-BE49-F238E27FC236}">
                <a16:creationId xmlns="" xmlns:a16="http://schemas.microsoft.com/office/drawing/2014/main" id="{9FC556BB-58D2-4D45-B429-DE6B278E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4452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72414-29F8-4FBC-93CE-A81E7730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Wikipedia readership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3E5984-74E0-49C4-89C9-E84C5B38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hlinkClick r:id="rId2"/>
              </a:rPr>
              <a:t>https://tools.wmflabs.org/pageviews/?project=en.wikipedia.org&amp;platform=all-access&amp;agent=user&amp;range=latest-90&amp;pages=Economics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458C3F-3835-4C3E-AC16-5F99B41B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7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34E8-0D9A-444B-BE92-D058939CBDBB}" type="slidenum">
              <a:rPr lang="en-GB" smtClean="0"/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1277498"/>
            <a:ext cx="9853911" cy="471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04664"/>
            <a:ext cx="2952328" cy="64633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Abel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Still from the documentary film </a:t>
            </a:r>
            <a:r>
              <a:rPr lang="en-GB" dirty="0">
                <a:hlinkClick r:id="rId3"/>
              </a:rPr>
              <a:t>“Life in a Day”</a:t>
            </a:r>
            <a:r>
              <a:rPr lang="en-GB" dirty="0"/>
              <a:t> via National Geographic</a:t>
            </a:r>
          </a:p>
        </p:txBody>
      </p:sp>
    </p:spTree>
    <p:extLst>
      <p:ext uri="{BB962C8B-B14F-4D97-AF65-F5344CB8AC3E}">
        <p14:creationId xmlns:p14="http://schemas.microsoft.com/office/powerpoint/2010/main" val="50183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537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Office Theme</vt:lpstr>
      <vt:lpstr>Little, big, and vast steps towards open education</vt:lpstr>
      <vt:lpstr>PowerPoint Presentation</vt:lpstr>
      <vt:lpstr>Cape Town Open Education Declaration</vt:lpstr>
      <vt:lpstr>Budapest Open Access declaration</vt:lpstr>
      <vt:lpstr>Creative Commons deposits in UK Repositories (HT @patlockley)</vt:lpstr>
      <vt:lpstr>Little OER</vt:lpstr>
      <vt:lpstr>Vast OER</vt:lpstr>
      <vt:lpstr>Wikipedia readership</vt:lpstr>
      <vt:lpstr>PowerPoint Presentation</vt:lpstr>
      <vt:lpstr>PowerPoint Presentation</vt:lpstr>
      <vt:lpstr>PowerPoint Presentation</vt:lpstr>
      <vt:lpstr>UK Universities that are doing/ have done wiki education assignments</vt:lpstr>
      <vt:lpstr>Some articles written by students</vt:lpstr>
      <vt:lpstr>Wikidata</vt:lpstr>
      <vt:lpstr>Histropedia</vt:lpstr>
      <vt:lpstr>Wikidata query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(1)</vt:lpstr>
      <vt:lpstr>Summary (2)</vt:lpstr>
      <vt:lpstr>Summary (3)</vt:lpstr>
      <vt:lpstr>Thanks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Little, big, and vast steps towards open education</dc:title>
  <dc:subject>open education</dc:subject>
  <dc:creator>plmlp</dc:creator>
  <dc:description>presentation at Developments in Economics Education conference, September 2017</dc:description>
  <cp:lastModifiedBy>ML Poulter</cp:lastModifiedBy>
  <cp:revision>73</cp:revision>
  <dcterms:created xsi:type="dcterms:W3CDTF">2013-10-03T15:52:56Z</dcterms:created>
  <dcterms:modified xsi:type="dcterms:W3CDTF">2017-09-25T11:26:40Z</dcterms:modified>
</cp:coreProperties>
</file>