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metadata/thumbnail" Target="docProps/thumbnail0.jpeg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453" r:id="rId3"/>
    <p:sldId id="528" r:id="rId4"/>
    <p:sldId id="441" r:id="rId5"/>
    <p:sldId id="510" r:id="rId6"/>
    <p:sldId id="513" r:id="rId7"/>
    <p:sldId id="512" r:id="rId8"/>
    <p:sldId id="514" r:id="rId9"/>
    <p:sldId id="515" r:id="rId10"/>
    <p:sldId id="518" r:id="rId11"/>
    <p:sldId id="520" r:id="rId12"/>
    <p:sldId id="522" r:id="rId13"/>
    <p:sldId id="523" r:id="rId14"/>
    <p:sldId id="517" r:id="rId15"/>
    <p:sldId id="516" r:id="rId16"/>
    <p:sldId id="519" r:id="rId17"/>
    <p:sldId id="521" r:id="rId18"/>
    <p:sldId id="509" r:id="rId19"/>
    <p:sldId id="524" r:id="rId20"/>
    <p:sldId id="530" r:id="rId21"/>
    <p:sldId id="525" r:id="rId22"/>
    <p:sldId id="52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  <a:srgbClr val="376092"/>
    <a:srgbClr val="7F7F7F"/>
    <a:srgbClr val="825809"/>
    <a:srgbClr val="FFFFFF"/>
    <a:srgbClr val="4D822A"/>
    <a:srgbClr val="ABB1B0"/>
    <a:srgbClr val="ACACB0"/>
    <a:srgbClr val="A8A9B4"/>
    <a:srgbClr val="87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1808" autoAdjust="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itchFamily="34" charset="0"/>
                <a:cs typeface="Arial" pitchFamily="34" charset="0"/>
              </a:rPr>
              <a:t>© Duarte Design, Inc.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44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9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92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7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2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1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58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55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4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To view this presentation, first, turn up your volume and second,</a:t>
            </a:r>
            <a:r>
              <a:rPr lang="en-US" baseline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1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852"/>
            <a:ext cx="4619625" cy="4486275"/>
          </a:xfrm>
          <a:prstGeom prst="rect">
            <a:avLst/>
          </a:prstGeom>
          <a:noFill/>
        </p:spPr>
      </p:pic>
      <p:sp>
        <p:nvSpPr>
          <p:cNvPr id="23" name="Rectangle 210"/>
          <p:cNvSpPr txBox="1">
            <a:spLocks noChangeArrowheads="1"/>
          </p:cNvSpPr>
          <p:nvPr/>
        </p:nvSpPr>
        <p:spPr bwMode="auto">
          <a:xfrm>
            <a:off x="4493830" y="124571"/>
            <a:ext cx="4004736" cy="400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r>
              <a:rPr lang="en-US" sz="2200" dirty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  <a:t/>
            </a:r>
            <a:br>
              <a:rPr lang="en-US" sz="2200" dirty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</a:br>
            <a:endParaRPr lang="en-US" sz="2200" dirty="0">
              <a:solidFill>
                <a:srgbClr val="08CFEE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570" y="792675"/>
            <a:ext cx="439193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8CFEE"/>
                </a:solidFill>
                <a:latin typeface="Arial" pitchFamily="34" charset="0"/>
                <a:ea typeface="Arial" charset="0"/>
                <a:cs typeface="Arial" pitchFamily="34" charset="0"/>
              </a:rPr>
              <a:t>Enhancing Engagement </a:t>
            </a: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through</a:t>
            </a:r>
            <a:r>
              <a:rPr lang="en-US" sz="4000" dirty="0">
                <a:solidFill>
                  <a:srgbClr val="08CFEE"/>
                </a:solidFill>
                <a:latin typeface="Arial" pitchFamily="34" charset="0"/>
                <a:ea typeface="Arial" charset="0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interaction and team work</a:t>
            </a:r>
          </a:p>
          <a:p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6A436B-9DDC-4EE1-8AC2-A9FDD4E6ED12}"/>
              </a:ext>
            </a:extLst>
          </p:cNvPr>
          <p:cNvSpPr txBox="1"/>
          <p:nvPr/>
        </p:nvSpPr>
        <p:spPr>
          <a:xfrm>
            <a:off x="1065229" y="2270172"/>
            <a:ext cx="262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going beyond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classroom walls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A319CC-34B8-4F90-80C5-EC0E68205977}"/>
              </a:ext>
            </a:extLst>
          </p:cNvPr>
          <p:cNvSpPr txBox="1"/>
          <p:nvPr/>
        </p:nvSpPr>
        <p:spPr>
          <a:xfrm>
            <a:off x="4730496" y="4610846"/>
            <a:ext cx="3974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Liliana Harding</a:t>
            </a: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, UEA</a:t>
            </a:r>
          </a:p>
          <a:p>
            <a:r>
              <a:rPr lang="en-GB" sz="2400" dirty="0">
                <a:solidFill>
                  <a:srgbClr val="EBEBEB"/>
                </a:solidFill>
              </a:rPr>
              <a:t>DEE 2017, UCL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F5226D-ABD5-4C8C-B942-FC862372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Selected sample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C691F3-50E4-48C2-AF6A-E30B8FD65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2015-16:</a:t>
            </a:r>
          </a:p>
          <a:p>
            <a:pPr lvl="1"/>
            <a:r>
              <a:rPr lang="en-GB" dirty="0"/>
              <a:t>Answers collected in discussion seminar </a:t>
            </a:r>
            <a:r>
              <a:rPr lang="en-GB" dirty="0">
                <a:sym typeface="Wingdings" panose="05000000000000000000" pitchFamily="2" charset="2"/>
              </a:rPr>
              <a:t> response rate 89%</a:t>
            </a:r>
          </a:p>
          <a:p>
            <a:pPr lvl="1"/>
            <a:r>
              <a:rPr lang="en-GB" i="1" dirty="0">
                <a:sym typeface="Wingdings" panose="05000000000000000000" pitchFamily="2" charset="2"/>
              </a:rPr>
              <a:t>Non-native English speakers </a:t>
            </a:r>
            <a:r>
              <a:rPr lang="en-GB" dirty="0">
                <a:sym typeface="Wingdings" panose="05000000000000000000" pitchFamily="2" charset="2"/>
              </a:rPr>
              <a:t>in cohort: 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26%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Only one </a:t>
            </a:r>
            <a:r>
              <a:rPr lang="en-GB" i="1" dirty="0">
                <a:sym typeface="Wingdings" panose="05000000000000000000" pitchFamily="2" charset="2"/>
              </a:rPr>
              <a:t>non-ECO student</a:t>
            </a:r>
          </a:p>
          <a:p>
            <a:pPr lvl="1"/>
            <a:r>
              <a:rPr lang="en-GB" dirty="0"/>
              <a:t>Study groups the same across semester</a:t>
            </a:r>
          </a:p>
          <a:p>
            <a:pPr lvl="1"/>
            <a:endParaRPr lang="en-GB" dirty="0"/>
          </a:p>
          <a:p>
            <a:r>
              <a:rPr lang="en-GB" dirty="0"/>
              <a:t>2016-17:</a:t>
            </a:r>
          </a:p>
          <a:p>
            <a:pPr lvl="1"/>
            <a:r>
              <a:rPr lang="en-GB" dirty="0"/>
              <a:t>Answers collected in revision session </a:t>
            </a:r>
            <a:r>
              <a:rPr lang="en-GB" dirty="0">
                <a:sym typeface="Wingdings" panose="05000000000000000000" pitchFamily="2" charset="2"/>
              </a:rPr>
              <a:t> response rate 39%</a:t>
            </a:r>
          </a:p>
          <a:p>
            <a:pPr lvl="1"/>
            <a:r>
              <a:rPr lang="en-GB" i="1" dirty="0">
                <a:sym typeface="Wingdings" panose="05000000000000000000" pitchFamily="2" charset="2"/>
              </a:rPr>
              <a:t>Non-native English speakers </a:t>
            </a:r>
            <a:r>
              <a:rPr lang="en-GB" dirty="0">
                <a:sym typeface="Wingdings" panose="05000000000000000000" pitchFamily="2" charset="2"/>
              </a:rPr>
              <a:t>in cohort: </a:t>
            </a: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15%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Three </a:t>
            </a:r>
            <a:r>
              <a:rPr lang="en-GB" i="1" dirty="0">
                <a:sym typeface="Wingdings" panose="05000000000000000000" pitchFamily="2" charset="2"/>
              </a:rPr>
              <a:t>non- ECO students </a:t>
            </a:r>
            <a:r>
              <a:rPr lang="en-GB" dirty="0">
                <a:sym typeface="Wingdings" panose="05000000000000000000" pitchFamily="2" charset="2"/>
              </a:rPr>
              <a:t>and two </a:t>
            </a:r>
            <a:r>
              <a:rPr lang="en-GB" i="1" dirty="0">
                <a:sym typeface="Wingdings" panose="05000000000000000000" pitchFamily="2" charset="2"/>
              </a:rPr>
              <a:t>exchange students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Study groups merged into larger country teams mid-term</a:t>
            </a:r>
          </a:p>
          <a:p>
            <a:pPr marL="457200" lvl="1" indent="0">
              <a:buNone/>
            </a:pPr>
            <a:r>
              <a:rPr lang="en-GB" b="1" dirty="0">
                <a:solidFill>
                  <a:srgbClr val="FFFF00"/>
                </a:solidFill>
                <a:sym typeface="Wingdings" panose="05000000000000000000" pitchFamily="2" charset="2"/>
              </a:rPr>
              <a:t>TWO changes:</a:t>
            </a:r>
          </a:p>
          <a:p>
            <a:pPr lvl="1"/>
            <a:r>
              <a:rPr lang="en-GB" i="1" dirty="0">
                <a:sym typeface="Wingdings" panose="05000000000000000000" pitchFamily="2" charset="2"/>
              </a:rPr>
              <a:t>Co-operation element extended over Easter break</a:t>
            </a:r>
            <a:endParaRPr lang="en-GB" dirty="0">
              <a:sym typeface="Wingdings" panose="05000000000000000000" pitchFamily="2" charset="2"/>
            </a:endParaRPr>
          </a:p>
          <a:p>
            <a:pPr lvl="1"/>
            <a:r>
              <a:rPr lang="en-GB" dirty="0">
                <a:sym typeface="Wingdings" panose="05000000000000000000" pitchFamily="2" charset="2"/>
              </a:rPr>
              <a:t>One </a:t>
            </a:r>
            <a:r>
              <a:rPr lang="en-GB" i="1" dirty="0">
                <a:sym typeface="Wingdings" panose="05000000000000000000" pitchFamily="2" charset="2"/>
              </a:rPr>
              <a:t>exam question linked </a:t>
            </a:r>
            <a:r>
              <a:rPr lang="en-GB" dirty="0">
                <a:sym typeface="Wingdings" panose="05000000000000000000" pitchFamily="2" charset="2"/>
              </a:rPr>
              <a:t>to reflection on country researched</a:t>
            </a: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pPr lvl="1"/>
            <a:endParaRPr lang="en-GB" dirty="0">
              <a:sym typeface="Wingdings" panose="05000000000000000000" pitchFamily="2" charset="2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983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CA59E-22FF-40FB-BF80-BB0B5AB2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Are students engaging more with a particular type of co-operative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76E354-8411-4BA6-BBC4-E752CFD0F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SO:</a:t>
            </a:r>
          </a:p>
        </p:txBody>
      </p:sp>
    </p:spTree>
    <p:extLst>
      <p:ext uri="{BB962C8B-B14F-4D97-AF65-F5344CB8AC3E}">
        <p14:creationId xmlns:p14="http://schemas.microsoft.com/office/powerpoint/2010/main" val="1346288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FB8C25-0DD2-4F77-A2E9-205BEB63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18206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Student’s own reaction to the co-operative learning design.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5A364955-15AF-4959-B50E-E50AF51A8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67" y="1678145"/>
            <a:ext cx="15296321" cy="7496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486400" y="3241790"/>
            <a:ext cx="3810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  <a:latin typeface="Informal Roman" panose="030604020304060B0204" pitchFamily="66" charset="0"/>
              </a:rPr>
              <a:t>‘MOST GROUP PROJECTS INCLUDE </a:t>
            </a:r>
            <a:r>
              <a:rPr lang="en-GB" sz="2800" dirty="0">
                <a:solidFill>
                  <a:schemeClr val="bg1"/>
                </a:solidFill>
                <a:latin typeface="Informal Roman" panose="030604020304060B0204" pitchFamily="66" charset="0"/>
              </a:rPr>
              <a:t>PRESENTATIONS</a:t>
            </a:r>
            <a:r>
              <a:rPr lang="en-GB" sz="2400" dirty="0">
                <a:solidFill>
                  <a:schemeClr val="bg1"/>
                </a:solidFill>
                <a:latin typeface="Informal Roman" panose="030604020304060B0204" pitchFamily="66" charset="0"/>
              </a:rPr>
              <a:t>; THIS WAS A NICE ALTERNATIVE, LESS MONOTONOUS AND MORE ENGAGING […].’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9587" y="2418735"/>
            <a:ext cx="355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Or in </a:t>
            </a:r>
            <a:r>
              <a:rPr lang="en-GB" sz="3600" dirty="0">
                <a:solidFill>
                  <a:schemeClr val="bg1"/>
                </a:solidFill>
              </a:rPr>
              <a:t>their</a:t>
            </a:r>
            <a:r>
              <a:rPr lang="en-GB" sz="3200" dirty="0">
                <a:solidFill>
                  <a:schemeClr val="bg1"/>
                </a:solidFill>
              </a:rPr>
              <a:t> words:</a:t>
            </a:r>
          </a:p>
        </p:txBody>
      </p:sp>
    </p:spTree>
    <p:extLst>
      <p:ext uri="{BB962C8B-B14F-4D97-AF65-F5344CB8AC3E}">
        <p14:creationId xmlns:p14="http://schemas.microsoft.com/office/powerpoint/2010/main" val="201892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CA59E-22FF-40FB-BF80-BB0B5AB2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students learn from each other?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76E354-8411-4BA6-BBC4-E752CFD0F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OUTCOMES: </a:t>
            </a:r>
          </a:p>
        </p:txBody>
      </p:sp>
    </p:spTree>
    <p:extLst>
      <p:ext uri="{BB962C8B-B14F-4D97-AF65-F5344CB8AC3E}">
        <p14:creationId xmlns:p14="http://schemas.microsoft.com/office/powerpoint/2010/main" val="2360434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FB2E7D4-90AD-428A-BBA6-349E93FD7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491" y="1320102"/>
            <a:ext cx="6502931" cy="7007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FB8C25-0DD2-4F77-A2E9-205BEB63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84" y="1892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do students perceive as their contribution to peer learning?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D35F5EE-8B5D-4142-9387-410F313421DF}"/>
              </a:ext>
            </a:extLst>
          </p:cNvPr>
          <p:cNvSpPr/>
          <p:nvPr/>
        </p:nvSpPr>
        <p:spPr>
          <a:xfrm>
            <a:off x="1975104" y="2097023"/>
            <a:ext cx="4498848" cy="8109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2ED17B31-D069-4E5D-9E75-8820D368307E}"/>
              </a:ext>
            </a:extLst>
          </p:cNvPr>
          <p:cNvSpPr/>
          <p:nvPr/>
        </p:nvSpPr>
        <p:spPr>
          <a:xfrm>
            <a:off x="2551176" y="4925568"/>
            <a:ext cx="1740408" cy="5852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9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880B2CE-5A1F-461B-A3A0-FA5861C8B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65" y="1448180"/>
            <a:ext cx="6160013" cy="5184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FB8C25-0DD2-4F77-A2E9-205BEB63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84" y="1892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do students perceive as their learning from peers?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3906146-C0E7-4771-9E94-EEE81ABC857D}"/>
              </a:ext>
            </a:extLst>
          </p:cNvPr>
          <p:cNvSpPr/>
          <p:nvPr/>
        </p:nvSpPr>
        <p:spPr>
          <a:xfrm>
            <a:off x="2365248" y="2901696"/>
            <a:ext cx="3486912" cy="78028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23AFB934-0FFF-4586-BA7E-CD67065E19D6}"/>
              </a:ext>
            </a:extLst>
          </p:cNvPr>
          <p:cNvSpPr/>
          <p:nvPr/>
        </p:nvSpPr>
        <p:spPr>
          <a:xfrm>
            <a:off x="2563367" y="4998720"/>
            <a:ext cx="3130297" cy="715898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4A34166-7695-4DF3-A60E-7009516FD09F}"/>
              </a:ext>
            </a:extLst>
          </p:cNvPr>
          <p:cNvSpPr/>
          <p:nvPr/>
        </p:nvSpPr>
        <p:spPr>
          <a:xfrm>
            <a:off x="1682497" y="3650169"/>
            <a:ext cx="3157728" cy="780288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2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5998E5-0043-4C38-B1E8-068A75D3A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761" y="2518749"/>
            <a:ext cx="4527733" cy="39119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A30948-8DFD-4C6B-A744-10A2CE936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2326" y="299574"/>
            <a:ext cx="4442587" cy="1470025"/>
          </a:xfrm>
        </p:spPr>
        <p:txBody>
          <a:bodyPr>
            <a:noAutofit/>
          </a:bodyPr>
          <a:lstStyle/>
          <a:p>
            <a:r>
              <a:rPr lang="en-GB" sz="2800" dirty="0"/>
              <a:t>And what are the most popular tools facilitating co-operation beyond the  classroom (walls)?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CA27DF-6C17-43D7-85EB-F04286E87B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5376" y="3886200"/>
            <a:ext cx="5907024" cy="216103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DA39797-ED59-447B-A505-4B91CCBF9E3E}"/>
              </a:ext>
            </a:extLst>
          </p:cNvPr>
          <p:cNvSpPr/>
          <p:nvPr/>
        </p:nvSpPr>
        <p:spPr>
          <a:xfrm>
            <a:off x="59820" y="1247686"/>
            <a:ext cx="36917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69% of all respondents choose </a:t>
            </a:r>
            <a:r>
              <a:rPr lang="en-GB" sz="1600" b="1" dirty="0"/>
              <a:t>Facebook</a:t>
            </a:r>
            <a:r>
              <a:rPr lang="en-GB" sz="1600" dirty="0"/>
              <a:t> as social media learning tool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34% also use </a:t>
            </a:r>
            <a:r>
              <a:rPr lang="en-GB" sz="1600" b="1" dirty="0" err="1"/>
              <a:t>GoogleDocs</a:t>
            </a:r>
            <a:r>
              <a:rPr lang="en-GB" sz="1600" b="1" dirty="0"/>
              <a:t> </a:t>
            </a:r>
            <a:r>
              <a:rPr lang="en-GB" sz="1600" dirty="0"/>
              <a:t>or</a:t>
            </a:r>
            <a:r>
              <a:rPr lang="en-GB" sz="1600" b="1" dirty="0"/>
              <a:t> Google Drive </a:t>
            </a:r>
            <a:r>
              <a:rPr lang="en-GB" sz="1600" dirty="0"/>
              <a:t>as online collaboration platform (note: against the 5% citing BB file exchange)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E7C77B65-53E3-446F-A9C5-3E0D72F0F4DE}"/>
              </a:ext>
            </a:extLst>
          </p:cNvPr>
          <p:cNvCxnSpPr>
            <a:cxnSpLocks/>
          </p:cNvCxnSpPr>
          <p:nvPr/>
        </p:nvCxnSpPr>
        <p:spPr>
          <a:xfrm flipV="1">
            <a:off x="6323888" y="5101840"/>
            <a:ext cx="324740" cy="7691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F7B8F9D-C568-43B9-9453-AF4DE0B48B92}"/>
              </a:ext>
            </a:extLst>
          </p:cNvPr>
          <p:cNvSpPr txBox="1">
            <a:spLocks/>
          </p:cNvSpPr>
          <p:nvPr/>
        </p:nvSpPr>
        <p:spPr>
          <a:xfrm>
            <a:off x="1128045" y="4231703"/>
            <a:ext cx="3256716" cy="2049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z="2800" dirty="0">
                <a:solidFill>
                  <a:srgbClr val="FFFF00"/>
                </a:solidFill>
              </a:rPr>
              <a:t>Caution!</a:t>
            </a:r>
          </a:p>
          <a:p>
            <a:r>
              <a:rPr lang="en-GB" sz="1800" dirty="0"/>
              <a:t>While a steady % of students prefer to connect via FB outside the classroom, there are </a:t>
            </a:r>
            <a:r>
              <a:rPr lang="en-GB" sz="1800" dirty="0">
                <a:solidFill>
                  <a:srgbClr val="C00000"/>
                </a:solidFill>
              </a:rPr>
              <a:t>=================</a:t>
            </a:r>
            <a:r>
              <a:rPr lang="en-GB" sz="1800" dirty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endParaRPr lang="en-GB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FB8C25-0DD2-4F77-A2E9-205BEB63E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67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And what makes co-operation difficult in this context?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2A025DD4-CE82-4C91-B46A-142FFB5C4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018" y="1219200"/>
            <a:ext cx="648969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Arrow Connector 3">
            <a:extLst/>
          </p:cNvPr>
          <p:cNvCxnSpPr>
            <a:cxnSpLocks/>
          </p:cNvCxnSpPr>
          <p:nvPr/>
        </p:nvCxnSpPr>
        <p:spPr>
          <a:xfrm flipV="1">
            <a:off x="3561834" y="2545237"/>
            <a:ext cx="105193" cy="18834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or: Elbow 5"/>
          <p:cNvCxnSpPr/>
          <p:nvPr/>
        </p:nvCxnSpPr>
        <p:spPr>
          <a:xfrm flipV="1">
            <a:off x="3638746" y="2130458"/>
            <a:ext cx="1348033" cy="6598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86779" y="1668793"/>
            <a:ext cx="1319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Easter ‘out of class effect’</a:t>
            </a:r>
          </a:p>
        </p:txBody>
      </p:sp>
    </p:spTree>
    <p:extLst>
      <p:ext uri="{BB962C8B-B14F-4D97-AF65-F5344CB8AC3E}">
        <p14:creationId xmlns:p14="http://schemas.microsoft.com/office/powerpoint/2010/main" val="379798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50CAD-775C-46A7-AC0A-BA2230C13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585769">
            <a:off x="4500441" y="683250"/>
            <a:ext cx="4318506" cy="2005821"/>
          </a:xfrm>
        </p:spPr>
        <p:txBody>
          <a:bodyPr>
            <a:noAutofit/>
          </a:bodyPr>
          <a:lstStyle/>
          <a:p>
            <a:r>
              <a:rPr lang="en-GB" sz="2400" dirty="0"/>
              <a:t>Have students managed to bridge the distance amongst themselves?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BF6AFB-CD21-4931-BD17-22EBE9ECE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222" y="3029293"/>
            <a:ext cx="4691457" cy="375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22DA54-751C-455E-BA0F-54FC51F15BEB}"/>
              </a:ext>
            </a:extLst>
          </p:cNvPr>
          <p:cNvSpPr/>
          <p:nvPr/>
        </p:nvSpPr>
        <p:spPr>
          <a:xfrm>
            <a:off x="405353" y="8463"/>
            <a:ext cx="9012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including ‘new’ students?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333583"/>
            <a:ext cx="3110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Blackadder ITC" panose="04020505051007020D02" pitchFamily="82" charset="0"/>
              </a:rPr>
              <a:t>‘Yes, met new student: some did not know much but co-ordination led to success.</a:t>
            </a:r>
          </a:p>
          <a:p>
            <a:pPr algn="r"/>
            <a:endParaRPr lang="en-GB" dirty="0">
              <a:latin typeface="Blackadder ITC" panose="04020505051007020D02" pitchFamily="82" charset="0"/>
            </a:endParaRPr>
          </a:p>
          <a:p>
            <a:pPr algn="r"/>
            <a:r>
              <a:rPr lang="en-GB" dirty="0">
                <a:latin typeface="Blackadder ITC" panose="04020505051007020D02" pitchFamily="82" charset="0"/>
              </a:rPr>
              <a:t>Taught my group partner</a:t>
            </a:r>
          </a:p>
          <a:p>
            <a:pPr algn="r"/>
            <a:r>
              <a:rPr lang="en-GB" dirty="0">
                <a:latin typeface="Blackadder ITC" panose="04020505051007020D02" pitchFamily="82" charset="0"/>
              </a:rPr>
              <a:t>everything he knows about economics’.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707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38200" y="-432619"/>
            <a:ext cx="14082593" cy="7207151"/>
          </a:xfrm>
          <a:prstGeom prst="rect">
            <a:avLst/>
          </a:prstGeom>
          <a:noFill/>
        </p:spPr>
      </p:pic>
      <p:sp>
        <p:nvSpPr>
          <p:cNvPr id="20" name="Rectangle 210"/>
          <p:cNvSpPr txBox="1">
            <a:spLocks noChangeArrowheads="1"/>
          </p:cNvSpPr>
          <p:nvPr/>
        </p:nvSpPr>
        <p:spPr bwMode="auto">
          <a:xfrm>
            <a:off x="5658055" y="848519"/>
            <a:ext cx="34147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 algn="r">
              <a:buFont typeface="Arial" charset="0"/>
              <a:buNone/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HOW WAS THIS DIFFERENT AND HOW DID STUDENTS DEAL</a:t>
            </a:r>
          </a:p>
          <a:p>
            <a:pPr algn="r">
              <a:buFont typeface="Arial" charset="0"/>
              <a:buNone/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 WITH THOSE OF DIFFERENT BACKGROUND?</a:t>
            </a:r>
          </a:p>
        </p:txBody>
      </p:sp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1110957" y="3807389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141637-77C4-4392-BD7D-4073D7C81583}"/>
              </a:ext>
            </a:extLst>
          </p:cNvPr>
          <p:cNvSpPr txBox="1"/>
          <p:nvPr/>
        </p:nvSpPr>
        <p:spPr>
          <a:xfrm>
            <a:off x="2969342" y="2916238"/>
            <a:ext cx="61746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latin typeface="Bradley Hand ITC" panose="03070402050302030203" pitchFamily="66" charset="0"/>
              </a:rPr>
              <a:t>‘IT IS VERY RARE TO BE ABLE TO WORK TOGETHER I GROUPS. [I] BROUGHT THE GROUP TOGETHER IN A LEADERSHIP ROLE. ENGAGED EVEN THE QUIETER STUDENTS IN DISCUSSIONS’.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GB" dirty="0">
              <a:latin typeface="Bradley Hand ITC" panose="03070402050302030203" pitchFamily="66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>
                <a:latin typeface="Bradley Hand ITC" panose="03070402050302030203" pitchFamily="66" charset="0"/>
              </a:rPr>
              <a:t>‘I MET SOME STUDENTS WHO I PREVIOUSLY PROBABLY WOULD NOT HAVE SPENT TIME WITH, SOME OF WHOM I AM NOW GOOD FRIENDS WITH’.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GB" dirty="0">
              <a:latin typeface="Bradley Hand ITC" panose="03070402050302030203" pitchFamily="66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GB" dirty="0">
                <a:latin typeface="Bradley Hand ITC" panose="03070402050302030203" pitchFamily="66" charset="0"/>
              </a:rPr>
              <a:t>‘I FELT SLIGHTLY AT A DISADVANGE AT THE START OF THE MODULE AS I AM NOT AN ECONOMICS STUDENT, HOWEVER OTHERS ON THE MODULE HELPED ME TO UNDERSTAND THE SUBJECT BETTER.’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GB" dirty="0">
              <a:latin typeface="Bradley Hand ITC" panose="03070402050302030203" pitchFamily="66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n-GB" dirty="0">
              <a:latin typeface="Bradley Hand ITC" panose="03070402050302030203" pitchFamily="66" charset="0"/>
            </a:endParaRPr>
          </a:p>
        </p:txBody>
      </p:sp>
      <p:sp>
        <p:nvSpPr>
          <p:cNvPr id="11" name="Rectangle 210">
            <a:extLst>
              <a:ext uri="{FF2B5EF4-FFF2-40B4-BE49-F238E27FC236}">
                <a16:creationId xmlns:a16="http://schemas.microsoft.com/office/drawing/2014/main" xmlns="" id="{621A5D33-974C-44FD-A74F-A56E0FF84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419355"/>
            <a:ext cx="441096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000" dirty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AND THE WRITING ON THE WALL:</a:t>
            </a:r>
          </a:p>
        </p:txBody>
      </p:sp>
    </p:spTree>
    <p:extLst>
      <p:ext uri="{BB962C8B-B14F-4D97-AF65-F5344CB8AC3E}">
        <p14:creationId xmlns:p14="http://schemas.microsoft.com/office/powerpoint/2010/main" val="12962827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333762"/>
            <a:ext cx="7772400" cy="1362075"/>
          </a:xfrm>
        </p:spPr>
        <p:txBody>
          <a:bodyPr/>
          <a:lstStyle/>
          <a:p>
            <a:r>
              <a:rPr lang="en-GB" dirty="0"/>
              <a:t>How to understand ‘engagement’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4942903"/>
            <a:ext cx="7772400" cy="1500187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Two essential dimensions of engagement observed here, as in Hermann</a:t>
            </a:r>
            <a:r>
              <a:rPr lang="en-GB" sz="2400" i="1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(2013):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willingness to engage in </a:t>
            </a:r>
            <a:r>
              <a:rPr lang="en-GB" sz="2400" i="1" dirty="0">
                <a:solidFill>
                  <a:schemeClr val="bg1"/>
                </a:solidFill>
              </a:rPr>
              <a:t>interactive class discussions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engagement as learning approach that </a:t>
            </a:r>
            <a:r>
              <a:rPr lang="en-GB" sz="2400" i="1" dirty="0">
                <a:solidFill>
                  <a:schemeClr val="bg1"/>
                </a:solidFill>
              </a:rPr>
              <a:t>uncovers meaning within subject matter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08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2424"/>
            <a:ext cx="9144000" cy="6858000"/>
          </a:xfrm>
          <a:prstGeom prst="rect">
            <a:avLst/>
          </a:prstGeom>
        </p:spPr>
      </p:pic>
      <p:sp>
        <p:nvSpPr>
          <p:cNvPr id="20" name="Rectangle 210"/>
          <p:cNvSpPr txBox="1">
            <a:spLocks noChangeArrowheads="1"/>
          </p:cNvSpPr>
          <p:nvPr/>
        </p:nvSpPr>
        <p:spPr bwMode="auto">
          <a:xfrm>
            <a:off x="0" y="-302886"/>
            <a:ext cx="7832879" cy="516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endParaRPr lang="en-US" sz="3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1" name="Rectangle 210"/>
          <p:cNvSpPr txBox="1">
            <a:spLocks noChangeArrowheads="1"/>
          </p:cNvSpPr>
          <p:nvPr/>
        </p:nvSpPr>
        <p:spPr bwMode="auto">
          <a:xfrm>
            <a:off x="673100" y="1079501"/>
            <a:ext cx="317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2000" dirty="0">
              <a:solidFill>
                <a:schemeClr val="accent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673100" y="2519363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6" name="Rectangle 210"/>
          <p:cNvSpPr txBox="1">
            <a:spLocks noChangeArrowheads="1"/>
          </p:cNvSpPr>
          <p:nvPr/>
        </p:nvSpPr>
        <p:spPr bwMode="auto">
          <a:xfrm>
            <a:off x="673100" y="555625"/>
            <a:ext cx="34147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16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178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Arial" charset="0"/>
              </a:rPr>
              <a:t>CONCLUSION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8840" y="1732256"/>
            <a:ext cx="8427960" cy="4843173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ea typeface="Arial" charset="0"/>
              </a:rPr>
              <a:t>Raised engagement </a:t>
            </a:r>
            <a:r>
              <a:rPr lang="en-US" dirty="0">
                <a:ea typeface="Arial" charset="0"/>
              </a:rPr>
              <a:t>through co-operation in group work was equally acknowledged by two cohorts, yet preferences for individual work matter.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a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</a:rPr>
              <a:t>Difficulties faced with co-operation depended strongly on set </a:t>
            </a:r>
            <a:r>
              <a:rPr lang="en-US" i="1" dirty="0">
                <a:ea typeface="Arial" charset="0"/>
              </a:rPr>
              <a:t>teaching dates </a:t>
            </a:r>
            <a:r>
              <a:rPr lang="en-US" dirty="0">
                <a:ea typeface="Arial" charset="0"/>
              </a:rPr>
              <a:t>and </a:t>
            </a:r>
            <a:r>
              <a:rPr lang="en-US" i="1" dirty="0">
                <a:ea typeface="Arial" charset="0"/>
              </a:rPr>
              <a:t>team size</a:t>
            </a:r>
            <a:r>
              <a:rPr lang="en-US" dirty="0">
                <a:ea typeface="Arial" charset="0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</a:rPr>
              <a:t>The extensive use of online collaboration tools is </a:t>
            </a:r>
            <a:r>
              <a:rPr lang="en-US" i="1" dirty="0">
                <a:ea typeface="Arial" charset="0"/>
              </a:rPr>
              <a:t>not</a:t>
            </a:r>
            <a:r>
              <a:rPr lang="en-US" dirty="0">
                <a:ea typeface="Arial" charset="0"/>
              </a:rPr>
              <a:t> embraced as an opportunity to learn beyond formal teaching times (or: ‘the class walls’ remain significant boundaries for their work environment, in spite of learners’ constant presence on social networks)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ea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</a:rPr>
              <a:t>Peer pressure and externally set goals are equally enabling factors in achieving learning outcomes more efficiently in the co-operative learning setting.</a:t>
            </a:r>
          </a:p>
        </p:txBody>
      </p:sp>
    </p:spTree>
    <p:extLst>
      <p:ext uri="{BB962C8B-B14F-4D97-AF65-F5344CB8AC3E}">
        <p14:creationId xmlns:p14="http://schemas.microsoft.com/office/powerpoint/2010/main" val="2164081664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2424"/>
            <a:ext cx="9144000" cy="6858000"/>
          </a:xfrm>
          <a:prstGeom prst="rect">
            <a:avLst/>
          </a:prstGeom>
        </p:spPr>
      </p:pic>
      <p:sp>
        <p:nvSpPr>
          <p:cNvPr id="20" name="Rectangle 210"/>
          <p:cNvSpPr txBox="1">
            <a:spLocks noChangeArrowheads="1"/>
          </p:cNvSpPr>
          <p:nvPr/>
        </p:nvSpPr>
        <p:spPr bwMode="auto">
          <a:xfrm>
            <a:off x="0" y="-302886"/>
            <a:ext cx="7832879" cy="516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endParaRPr lang="en-US" sz="3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1" name="Rectangle 210"/>
          <p:cNvSpPr txBox="1">
            <a:spLocks noChangeArrowheads="1"/>
          </p:cNvSpPr>
          <p:nvPr/>
        </p:nvSpPr>
        <p:spPr bwMode="auto">
          <a:xfrm>
            <a:off x="673100" y="1079501"/>
            <a:ext cx="317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2000" dirty="0">
              <a:solidFill>
                <a:schemeClr val="accent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673100" y="2519363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6" name="Rectangle 210"/>
          <p:cNvSpPr txBox="1">
            <a:spLocks noChangeArrowheads="1"/>
          </p:cNvSpPr>
          <p:nvPr/>
        </p:nvSpPr>
        <p:spPr bwMode="auto">
          <a:xfrm>
            <a:off x="673100" y="555625"/>
            <a:ext cx="34147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16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988" y="123177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Arial" charset="0"/>
              </a:rPr>
              <a:t>CONCLUSION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0983" y="1377772"/>
            <a:ext cx="8522034" cy="5389051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</a:rPr>
              <a:t>Learners are </a:t>
            </a:r>
            <a:r>
              <a:rPr lang="en-US" i="1" dirty="0">
                <a:ea typeface="Arial" charset="0"/>
              </a:rPr>
              <a:t>flexible and highly receptive to new social media </a:t>
            </a:r>
            <a:r>
              <a:rPr lang="en-US" dirty="0">
                <a:ea typeface="Arial" charset="0"/>
              </a:rPr>
              <a:t>and other</a:t>
            </a:r>
            <a:r>
              <a:rPr lang="en-US" i="1" dirty="0">
                <a:ea typeface="Arial" charset="0"/>
              </a:rPr>
              <a:t> online collaboration tools</a:t>
            </a:r>
            <a:r>
              <a:rPr lang="en-US" dirty="0">
                <a:ea typeface="Arial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a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</a:rPr>
              <a:t>They </a:t>
            </a:r>
            <a:r>
              <a:rPr lang="en-US" i="1" dirty="0">
                <a:ea typeface="Arial" charset="0"/>
              </a:rPr>
              <a:t>acknowledge</a:t>
            </a:r>
            <a:r>
              <a:rPr lang="en-US" dirty="0">
                <a:ea typeface="Arial" charset="0"/>
              </a:rPr>
              <a:t> </a:t>
            </a:r>
            <a:r>
              <a:rPr lang="en-US" i="1" dirty="0">
                <a:ea typeface="Arial" charset="0"/>
              </a:rPr>
              <a:t>more readily their own contribution to others’</a:t>
            </a:r>
            <a:r>
              <a:rPr lang="en-US" dirty="0">
                <a:ea typeface="Arial" charset="0"/>
              </a:rPr>
              <a:t> learning than vice-versa.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a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ea typeface="Arial" charset="0"/>
              </a:rPr>
              <a:t>Reflection</a:t>
            </a:r>
            <a:r>
              <a:rPr lang="en-US" dirty="0">
                <a:ea typeface="Arial" charset="0"/>
              </a:rPr>
              <a:t> on researched subject and readiness to critically evaluate peers’ contribution has been significantly improved, heightening </a:t>
            </a:r>
            <a:r>
              <a:rPr lang="en-US" i="1" dirty="0">
                <a:ea typeface="Arial" charset="0"/>
              </a:rPr>
              <a:t>engagement with the subject.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a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</a:rPr>
              <a:t>Yet… exam results (as often observed in the literature!) have not shown an upward trend compared to earlier cohorts where co-operation was not part of the module design!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a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14144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081" y="3624263"/>
            <a:ext cx="8059919" cy="3233738"/>
          </a:xfrm>
          <a:prstGeom prst="rect">
            <a:avLst/>
          </a:prstGeom>
          <a:noFill/>
        </p:spPr>
      </p:pic>
      <p:sp>
        <p:nvSpPr>
          <p:cNvPr id="20" name="Rectangle 210"/>
          <p:cNvSpPr txBox="1">
            <a:spLocks noChangeArrowheads="1"/>
          </p:cNvSpPr>
          <p:nvPr/>
        </p:nvSpPr>
        <p:spPr bwMode="auto">
          <a:xfrm>
            <a:off x="673101" y="1404938"/>
            <a:ext cx="204182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Designed class and assessment around team work and</a:t>
            </a:r>
          </a:p>
          <a:p>
            <a:pPr>
              <a:buFont typeface="Arial" charset="0"/>
              <a:buNone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 ‘co-operation’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encouraging learners to explore </a:t>
            </a:r>
            <a:r>
              <a:rPr lang="en-US" sz="2200" i="1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collaborative tools</a:t>
            </a:r>
          </a:p>
          <a:p>
            <a:pPr lvl="1"/>
            <a:r>
              <a:rPr lang="en-US" sz="2200" i="1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including social media 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of their choice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incentivising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 reflective </a:t>
            </a:r>
            <a:r>
              <a:rPr lang="en-US" sz="2200" i="1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questions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 and </a:t>
            </a:r>
            <a:r>
              <a:rPr lang="en-US" sz="2200" i="1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answers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 from all team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members in class</a:t>
            </a:r>
          </a:p>
        </p:txBody>
      </p:sp>
      <p:sp>
        <p:nvSpPr>
          <p:cNvPr id="21" name="Rectangle 210"/>
          <p:cNvSpPr txBox="1">
            <a:spLocks noChangeArrowheads="1"/>
          </p:cNvSpPr>
          <p:nvPr/>
        </p:nvSpPr>
        <p:spPr bwMode="auto">
          <a:xfrm>
            <a:off x="673100" y="1079501"/>
            <a:ext cx="317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000" dirty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FIRST</a:t>
            </a:r>
          </a:p>
        </p:txBody>
      </p:sp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673100" y="2519363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6" name="Rectangle 210"/>
          <p:cNvSpPr txBox="1">
            <a:spLocks noChangeArrowheads="1"/>
          </p:cNvSpPr>
          <p:nvPr/>
        </p:nvSpPr>
        <p:spPr bwMode="auto">
          <a:xfrm>
            <a:off x="673100" y="555625"/>
            <a:ext cx="34147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Approach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141637-77C4-4392-BD7D-4073D7C81583}"/>
              </a:ext>
            </a:extLst>
          </p:cNvPr>
          <p:cNvSpPr txBox="1"/>
          <p:nvPr/>
        </p:nvSpPr>
        <p:spPr>
          <a:xfrm>
            <a:off x="4176073" y="5108015"/>
            <a:ext cx="4967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Main Question: </a:t>
            </a:r>
            <a:r>
              <a:rPr lang="en-GB" sz="2400" i="1" dirty="0">
                <a:solidFill>
                  <a:srgbClr val="C00000"/>
                </a:solidFill>
              </a:rPr>
              <a:t>How</a:t>
            </a:r>
            <a:r>
              <a:rPr lang="en-GB" sz="2400" dirty="0">
                <a:solidFill>
                  <a:srgbClr val="C00000"/>
                </a:solidFill>
              </a:rPr>
              <a:t> and </a:t>
            </a:r>
            <a:r>
              <a:rPr lang="en-GB" sz="2400" i="1" dirty="0">
                <a:solidFill>
                  <a:srgbClr val="C00000"/>
                </a:solidFill>
              </a:rPr>
              <a:t>for whom</a:t>
            </a:r>
            <a:r>
              <a:rPr lang="en-GB" sz="2400" dirty="0">
                <a:solidFill>
                  <a:srgbClr val="C00000"/>
                </a:solidFill>
              </a:rPr>
              <a:t> does co-operation foster participation in class </a:t>
            </a:r>
            <a:r>
              <a:rPr lang="en-GB" sz="2400" i="1" dirty="0">
                <a:solidFill>
                  <a:srgbClr val="C00000"/>
                </a:solidFill>
              </a:rPr>
              <a:t>and</a:t>
            </a:r>
            <a:r>
              <a:rPr lang="en-GB" sz="2400" dirty="0">
                <a:solidFill>
                  <a:srgbClr val="C00000"/>
                </a:solidFill>
              </a:rPr>
              <a:t> engagement with the subject?</a:t>
            </a:r>
          </a:p>
          <a:p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1" name="Rectangle 210">
            <a:extLst>
              <a:ext uri="{FF2B5EF4-FFF2-40B4-BE49-F238E27FC236}">
                <a16:creationId xmlns:a16="http://schemas.microsoft.com/office/drawing/2014/main" xmlns="" id="{37309134-3924-4345-914A-322315C2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336" y="3455988"/>
            <a:ext cx="317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000" dirty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SECOND</a:t>
            </a:r>
          </a:p>
          <a:p>
            <a:pPr>
              <a:buFont typeface="Arial" charset="0"/>
              <a:buNone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Constructed a survey considering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E52ADF-2D05-499B-811F-21186C804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256968-9A54-4098-A102-9FB4DAA98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Students often arrive into final year </a:t>
            </a:r>
            <a:r>
              <a:rPr lang="en-GB" u="sng" dirty="0"/>
              <a:t>without having interacted</a:t>
            </a:r>
            <a:r>
              <a:rPr lang="en-GB" dirty="0"/>
              <a:t> with any peers beyond their friendship circle and engage little in class discussion</a:t>
            </a:r>
          </a:p>
          <a:p>
            <a:endParaRPr lang="en-GB" dirty="0"/>
          </a:p>
          <a:p>
            <a:r>
              <a:rPr lang="en-GB" dirty="0"/>
              <a:t>YET </a:t>
            </a:r>
            <a:r>
              <a:rPr lang="en-GB" i="1" dirty="0"/>
              <a:t>constantly</a:t>
            </a:r>
            <a:r>
              <a:rPr lang="en-GB" dirty="0"/>
              <a:t> engage with </a:t>
            </a:r>
            <a:r>
              <a:rPr lang="en-GB" u="sng" dirty="0"/>
              <a:t>social media</a:t>
            </a:r>
            <a:r>
              <a:rPr lang="en-GB" dirty="0"/>
              <a:t>, which could be channelled </a:t>
            </a:r>
            <a:r>
              <a:rPr lang="en-GB" i="1" dirty="0"/>
              <a:t>into academic engagemen</a:t>
            </a:r>
            <a:r>
              <a:rPr lang="en-GB" dirty="0"/>
              <a:t>t, addressing low level of subject </a:t>
            </a:r>
            <a:r>
              <a:rPr lang="en-GB" i="1" dirty="0"/>
              <a:t>communication</a:t>
            </a:r>
            <a:r>
              <a:rPr lang="en-GB" dirty="0"/>
              <a:t> and related </a:t>
            </a:r>
            <a:r>
              <a:rPr lang="en-GB" i="1" dirty="0"/>
              <a:t>skills</a:t>
            </a:r>
            <a:r>
              <a:rPr lang="en-GB" dirty="0"/>
              <a:t>. 	</a:t>
            </a:r>
          </a:p>
          <a:p>
            <a:pPr lvl="1"/>
            <a:r>
              <a:rPr lang="en-GB" dirty="0"/>
              <a:t>Economics cited to lag behind in social media use for education (e.g. Al </a:t>
            </a:r>
            <a:r>
              <a:rPr lang="en-GB" dirty="0" err="1"/>
              <a:t>Bahrani</a:t>
            </a:r>
            <a:r>
              <a:rPr lang="en-GB" dirty="0"/>
              <a:t>, Patel and </a:t>
            </a:r>
            <a:r>
              <a:rPr lang="en-GB" dirty="0" err="1"/>
              <a:t>Sherigan</a:t>
            </a:r>
            <a:r>
              <a:rPr lang="en-GB" dirty="0"/>
              <a:t>, 2015)</a:t>
            </a:r>
          </a:p>
          <a:p>
            <a:endParaRPr lang="en-GB" dirty="0"/>
          </a:p>
          <a:p>
            <a:r>
              <a:rPr lang="en-GB" dirty="0"/>
              <a:t>Question of creating </a:t>
            </a:r>
            <a:r>
              <a:rPr lang="en-GB" i="1" dirty="0"/>
              <a:t>individual accountability </a:t>
            </a:r>
            <a:r>
              <a:rPr lang="en-GB" dirty="0"/>
              <a:t>in </a:t>
            </a:r>
            <a:r>
              <a:rPr lang="en-GB" i="1" dirty="0"/>
              <a:t>team work, </a:t>
            </a:r>
            <a:r>
              <a:rPr lang="en-GB" dirty="0"/>
              <a:t>to encourage the achievement of learning outcomes through active co-operative learning.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11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9396" y="512064"/>
            <a:ext cx="11073556" cy="6364389"/>
          </a:xfrm>
          <a:prstGeom prst="rect">
            <a:avLst/>
          </a:prstGeom>
          <a:noFill/>
        </p:spPr>
      </p:pic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673100" y="2519363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141637-77C4-4392-BD7D-4073D7C81583}"/>
              </a:ext>
            </a:extLst>
          </p:cNvPr>
          <p:cNvSpPr txBox="1"/>
          <p:nvPr/>
        </p:nvSpPr>
        <p:spPr>
          <a:xfrm>
            <a:off x="2690843" y="3694258"/>
            <a:ext cx="64531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Tutor allocates students to </a:t>
            </a:r>
            <a:r>
              <a:rPr lang="en-GB" sz="2000" i="1" dirty="0"/>
              <a:t>study groups </a:t>
            </a:r>
            <a:r>
              <a:rPr lang="en-GB" sz="2000" dirty="0"/>
              <a:t>(SG)</a:t>
            </a:r>
            <a:r>
              <a:rPr lang="en-GB" sz="2000" i="1" dirty="0"/>
              <a:t> </a:t>
            </a:r>
            <a:r>
              <a:rPr lang="en-GB" sz="2000" dirty="0"/>
              <a:t>of 3-4 students each, in 4-5 seminars of up to 16 students (week 2).  </a:t>
            </a:r>
          </a:p>
          <a:p>
            <a:endParaRPr lang="en-GB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Random allocation of study groups in assigned seminars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Non-native speakers evenly distributed across groups, acknowledging challenges</a:t>
            </a:r>
            <a:r>
              <a:rPr lang="en-US" sz="2000" dirty="0"/>
              <a:t> to be managed (see as well Dolan and Macias, 2017) </a:t>
            </a:r>
            <a:endParaRPr lang="en-GB" sz="2000" dirty="0"/>
          </a:p>
        </p:txBody>
      </p:sp>
      <p:sp>
        <p:nvSpPr>
          <p:cNvPr id="11" name="Rectangle 210">
            <a:extLst>
              <a:ext uri="{FF2B5EF4-FFF2-40B4-BE49-F238E27FC236}">
                <a16:creationId xmlns:a16="http://schemas.microsoft.com/office/drawing/2014/main" xmlns="" id="{621A5D33-974C-44FD-A74F-A56E0FF84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419355"/>
            <a:ext cx="441096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000" dirty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DESIGN</a:t>
            </a:r>
          </a:p>
        </p:txBody>
      </p:sp>
      <p:sp>
        <p:nvSpPr>
          <p:cNvPr id="8" name="Rectangle 210">
            <a:extLst>
              <a:ext uri="{FF2B5EF4-FFF2-40B4-BE49-F238E27FC236}">
                <a16:creationId xmlns:a16="http://schemas.microsoft.com/office/drawing/2014/main" xmlns="" id="{EF3BC84F-F190-495B-B2A2-451E0F3F2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1064769"/>
            <a:ext cx="34147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Who would co-operate with whom?</a:t>
            </a:r>
          </a:p>
        </p:txBody>
      </p:sp>
    </p:spTree>
    <p:extLst>
      <p:ext uri="{BB962C8B-B14F-4D97-AF65-F5344CB8AC3E}">
        <p14:creationId xmlns:p14="http://schemas.microsoft.com/office/powerpoint/2010/main" val="337378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28127" y="45091"/>
            <a:ext cx="11263979" cy="7207151"/>
          </a:xfrm>
          <a:prstGeom prst="rect">
            <a:avLst/>
          </a:prstGeom>
          <a:noFill/>
        </p:spPr>
      </p:pic>
      <p:sp>
        <p:nvSpPr>
          <p:cNvPr id="20" name="Rectangle 210"/>
          <p:cNvSpPr txBox="1">
            <a:spLocks noChangeArrowheads="1"/>
          </p:cNvSpPr>
          <p:nvPr/>
        </p:nvSpPr>
        <p:spPr bwMode="auto">
          <a:xfrm>
            <a:off x="795648" y="1130169"/>
            <a:ext cx="34147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How would co-operation happen?</a:t>
            </a:r>
          </a:p>
        </p:txBody>
      </p:sp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673100" y="2519363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141637-77C4-4392-BD7D-4073D7C81583}"/>
              </a:ext>
            </a:extLst>
          </p:cNvPr>
          <p:cNvSpPr txBox="1"/>
          <p:nvPr/>
        </p:nvSpPr>
        <p:spPr>
          <a:xfrm>
            <a:off x="970233" y="3282026"/>
            <a:ext cx="81077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Students meet in seminar 1 and agree group management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Seminar 2 involves class group work </a:t>
            </a:r>
            <a:r>
              <a:rPr lang="en-GB" sz="2000" i="1" dirty="0"/>
              <a:t>and</a:t>
            </a:r>
            <a:r>
              <a:rPr lang="en-GB" sz="2000" dirty="0"/>
              <a:t> preparation of outline for a group presentation in seminar 3, with formative feedback.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SG choose a European economy which they will research over the rest of the semester as </a:t>
            </a:r>
            <a:r>
              <a:rPr lang="en-GB" sz="2000" i="1" dirty="0"/>
              <a:t>country teams, </a:t>
            </a:r>
            <a:r>
              <a:rPr lang="en-GB" sz="2000" dirty="0"/>
              <a:t>outside the class. </a:t>
            </a:r>
          </a:p>
          <a:p>
            <a:pPr lvl="2"/>
            <a:endParaRPr lang="en-GB" sz="2000" b="1" dirty="0"/>
          </a:p>
          <a:p>
            <a:pPr lvl="2"/>
            <a:r>
              <a:rPr lang="en-GB" sz="2000" dirty="0"/>
              <a:t>So: </a:t>
            </a:r>
            <a:r>
              <a:rPr lang="en-GB" sz="2000" dirty="0" err="1"/>
              <a:t>channeling</a:t>
            </a:r>
            <a:r>
              <a:rPr lang="en-GB" sz="2000" dirty="0"/>
              <a:t> co-</a:t>
            </a:r>
            <a:r>
              <a:rPr lang="en-GB" sz="2000" dirty="0" err="1"/>
              <a:t>peration</a:t>
            </a:r>
            <a:r>
              <a:rPr lang="en-GB" sz="2000" dirty="0"/>
              <a:t> for deep learning (see also Marburg, 2005) by reflecting on application of theories of economic integration in European countries and their position on Brexit.</a:t>
            </a:r>
          </a:p>
          <a:p>
            <a:pPr lvl="2"/>
            <a:endParaRPr lang="en-GB" sz="2000" dirty="0"/>
          </a:p>
          <a:p>
            <a:pPr lvl="2"/>
            <a:endParaRPr lang="en-GB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11" name="Rectangle 210">
            <a:extLst>
              <a:ext uri="{FF2B5EF4-FFF2-40B4-BE49-F238E27FC236}">
                <a16:creationId xmlns:a16="http://schemas.microsoft.com/office/drawing/2014/main" xmlns="" id="{621A5D33-974C-44FD-A74F-A56E0FF84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419355"/>
            <a:ext cx="441096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000" dirty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140405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9396" y="512064"/>
            <a:ext cx="11073556" cy="6364389"/>
          </a:xfrm>
          <a:prstGeom prst="rect">
            <a:avLst/>
          </a:prstGeom>
          <a:noFill/>
        </p:spPr>
      </p:pic>
      <p:sp>
        <p:nvSpPr>
          <p:cNvPr id="20" name="Rectangle 210"/>
          <p:cNvSpPr txBox="1">
            <a:spLocks noChangeArrowheads="1"/>
          </p:cNvSpPr>
          <p:nvPr/>
        </p:nvSpPr>
        <p:spPr bwMode="auto">
          <a:xfrm>
            <a:off x="441452" y="842965"/>
            <a:ext cx="34147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What are the </a:t>
            </a:r>
            <a:r>
              <a:rPr lang="en-US" sz="2200" u="sng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goal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 and </a:t>
            </a:r>
            <a:r>
              <a:rPr lang="en-US" sz="2200" u="sng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accountability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 factors driving co-operation</a:t>
            </a:r>
          </a:p>
          <a:p>
            <a:pPr>
              <a:buFont typeface="Arial" charset="0"/>
              <a:buNone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 (see also </a:t>
            </a:r>
            <a:r>
              <a:rPr lang="en-US" sz="2200" dirty="0" err="1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Slavin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ea typeface="Arial" charset="0"/>
                <a:cs typeface="Arial" pitchFamily="34" charset="0"/>
              </a:rPr>
              <a:t> (2010) on ‘what makes group-work work’) </a:t>
            </a:r>
          </a:p>
        </p:txBody>
      </p:sp>
      <p:sp>
        <p:nvSpPr>
          <p:cNvPr id="22" name="Rectangle 210"/>
          <p:cNvSpPr txBox="1">
            <a:spLocks noChangeArrowheads="1"/>
          </p:cNvSpPr>
          <p:nvPr/>
        </p:nvSpPr>
        <p:spPr bwMode="auto">
          <a:xfrm>
            <a:off x="673100" y="2519363"/>
            <a:ext cx="3849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141637-77C4-4392-BD7D-4073D7C81583}"/>
              </a:ext>
            </a:extLst>
          </p:cNvPr>
          <p:cNvSpPr txBox="1"/>
          <p:nvPr/>
        </p:nvSpPr>
        <p:spPr>
          <a:xfrm>
            <a:off x="2462784" y="3357500"/>
            <a:ext cx="61427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Initial assessed </a:t>
            </a:r>
            <a:r>
              <a:rPr lang="en-GB" sz="2000" i="1" dirty="0"/>
              <a:t>group presentation </a:t>
            </a:r>
            <a:r>
              <a:rPr lang="en-GB" sz="2000" dirty="0"/>
              <a:t>(familiar from other modules).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914400" lvl="1" indent="-457200">
              <a:buAutoNum type="arabicPeriod" startAt="2"/>
            </a:pPr>
            <a:r>
              <a:rPr lang="en-GB" sz="2000" dirty="0"/>
              <a:t>Compilation of a joint </a:t>
            </a:r>
            <a:r>
              <a:rPr lang="en-GB" sz="2000" i="1" dirty="0"/>
              <a:t>country team report </a:t>
            </a:r>
            <a:r>
              <a:rPr lang="en-GB" sz="2000" dirty="0"/>
              <a:t>submitted on BB, </a:t>
            </a:r>
            <a:r>
              <a:rPr lang="en-GB" sz="2000" u="sng" dirty="0"/>
              <a:t>to be read by </a:t>
            </a:r>
            <a:r>
              <a:rPr lang="en-GB" sz="2000" i="1" u="sng" dirty="0"/>
              <a:t>other</a:t>
            </a:r>
            <a:r>
              <a:rPr lang="en-GB" sz="2000" u="sng" dirty="0"/>
              <a:t> study groups</a:t>
            </a:r>
            <a:r>
              <a:rPr lang="en-GB" sz="2000" dirty="0"/>
              <a:t> online and followed by assessed Q&amp;A session in class, with tutor monitoring </a:t>
            </a:r>
            <a:r>
              <a:rPr lang="en-GB" sz="2000" i="1" dirty="0"/>
              <a:t>individual </a:t>
            </a:r>
            <a:r>
              <a:rPr lang="en-GB" sz="2000" u="sng" dirty="0"/>
              <a:t>Questions and Answers based on team reports</a:t>
            </a:r>
            <a:r>
              <a:rPr lang="en-GB" sz="2000" dirty="0"/>
              <a:t>.</a:t>
            </a:r>
          </a:p>
          <a:p>
            <a:pPr marL="914400" lvl="1" indent="-457200">
              <a:buAutoNum type="arabicPeriod" startAt="2"/>
            </a:pPr>
            <a:endParaRPr lang="en-GB" sz="2000" dirty="0"/>
          </a:p>
          <a:p>
            <a:pPr lvl="1"/>
            <a:r>
              <a:rPr lang="en-GB" sz="2000" dirty="0"/>
              <a:t>	</a:t>
            </a:r>
          </a:p>
          <a:p>
            <a:pPr lvl="1"/>
            <a:endParaRPr lang="en-GB" sz="2000" i="1" dirty="0"/>
          </a:p>
        </p:txBody>
      </p:sp>
      <p:sp>
        <p:nvSpPr>
          <p:cNvPr id="11" name="Rectangle 210">
            <a:extLst>
              <a:ext uri="{FF2B5EF4-FFF2-40B4-BE49-F238E27FC236}">
                <a16:creationId xmlns:a16="http://schemas.microsoft.com/office/drawing/2014/main" xmlns="" id="{621A5D33-974C-44FD-A74F-A56E0FF84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419355"/>
            <a:ext cx="4410964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r>
              <a:rPr lang="en-US" sz="2000" dirty="0">
                <a:solidFill>
                  <a:schemeClr val="accent1"/>
                </a:solidFill>
                <a:latin typeface="Arial" pitchFamily="34" charset="0"/>
                <a:ea typeface="Arial" charset="0"/>
                <a:cs typeface="Arial" pitchFamily="34" charset="0"/>
              </a:rPr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1639422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43BA2-C56F-4B5B-9188-C726C3C5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Out-of-class co-operation and networking platforms: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CF1E1F-C669-4965-803E-168CCD177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Students are </a:t>
            </a:r>
            <a:r>
              <a:rPr lang="en-GB" i="1" dirty="0"/>
              <a:t>encouraged</a:t>
            </a:r>
            <a:r>
              <a:rPr lang="en-GB" dirty="0"/>
              <a:t> to make their own out-of-class co-operation choices, making use of </a:t>
            </a:r>
            <a:r>
              <a:rPr lang="en-GB" b="1" dirty="0"/>
              <a:t>social media </a:t>
            </a:r>
            <a:r>
              <a:rPr lang="en-GB" dirty="0"/>
              <a:t>(e.g. </a:t>
            </a:r>
            <a:r>
              <a:rPr lang="en-GB" dirty="0" err="1"/>
              <a:t>Whatsapp</a:t>
            </a:r>
            <a:r>
              <a:rPr lang="en-GB" dirty="0"/>
              <a:t>, Facebook) and other </a:t>
            </a:r>
            <a:r>
              <a:rPr lang="en-GB" b="1" dirty="0"/>
              <a:t>collaborative platforms </a:t>
            </a:r>
            <a:r>
              <a:rPr lang="en-GB" dirty="0"/>
              <a:t>(e.g. OneDrive, </a:t>
            </a:r>
            <a:r>
              <a:rPr lang="en-GB" dirty="0" err="1"/>
              <a:t>GoogleDocs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Output is </a:t>
            </a:r>
            <a:r>
              <a:rPr lang="en-GB" b="1" dirty="0"/>
              <a:t>team country report -</a:t>
            </a:r>
            <a:r>
              <a:rPr lang="en-GB" dirty="0"/>
              <a:t> to be uploaded on </a:t>
            </a:r>
            <a:r>
              <a:rPr lang="en-GB" i="1" dirty="0"/>
              <a:t>university</a:t>
            </a:r>
            <a:r>
              <a:rPr lang="en-GB" dirty="0"/>
              <a:t> BB through </a:t>
            </a:r>
            <a:r>
              <a:rPr lang="en-GB" i="1" dirty="0"/>
              <a:t>File Exchange</a:t>
            </a:r>
            <a:r>
              <a:rPr lang="en-GB" dirty="0"/>
              <a:t> and </a:t>
            </a:r>
            <a:r>
              <a:rPr lang="en-GB" u="sng" dirty="0"/>
              <a:t>visible to all students</a:t>
            </a:r>
            <a:r>
              <a:rPr lang="en-GB" dirty="0"/>
              <a:t> in each class</a:t>
            </a:r>
          </a:p>
          <a:p>
            <a:pPr lvl="1"/>
            <a:r>
              <a:rPr lang="en-GB" dirty="0"/>
              <a:t>FB as most frequently used platform (Al </a:t>
            </a:r>
            <a:r>
              <a:rPr lang="en-GB" dirty="0" err="1"/>
              <a:t>Bahrani</a:t>
            </a:r>
            <a:r>
              <a:rPr lang="en-GB" dirty="0"/>
              <a:t>, Patel and Sheridan, 2015)?</a:t>
            </a:r>
          </a:p>
          <a:p>
            <a:endParaRPr lang="en-GB" dirty="0"/>
          </a:p>
          <a:p>
            <a:r>
              <a:rPr lang="en-GB" dirty="0"/>
              <a:t>Assessment Criteria for co-operation based task include:</a:t>
            </a:r>
          </a:p>
          <a:p>
            <a:pPr lvl="1"/>
            <a:r>
              <a:rPr lang="en-GB" dirty="0"/>
              <a:t>co-ordination of </a:t>
            </a:r>
            <a:r>
              <a:rPr lang="en-GB" i="1" dirty="0"/>
              <a:t>report preparation </a:t>
            </a:r>
            <a:r>
              <a:rPr lang="en-GB" dirty="0"/>
              <a:t>and</a:t>
            </a:r>
            <a:r>
              <a:rPr lang="en-GB" i="1" dirty="0"/>
              <a:t> submission</a:t>
            </a:r>
          </a:p>
          <a:p>
            <a:pPr lvl="1"/>
            <a:r>
              <a:rPr lang="en-GB" i="1" dirty="0"/>
              <a:t>inclusiveness of study group members</a:t>
            </a:r>
            <a:r>
              <a:rPr lang="en-GB" dirty="0"/>
              <a:t> </a:t>
            </a:r>
          </a:p>
          <a:p>
            <a:pPr lvl="1"/>
            <a:r>
              <a:rPr lang="en-GB" i="1" dirty="0"/>
              <a:t>coherence</a:t>
            </a:r>
            <a:r>
              <a:rPr lang="en-GB" dirty="0"/>
              <a:t> of final team report</a:t>
            </a:r>
          </a:p>
          <a:p>
            <a:pPr lvl="1"/>
            <a:r>
              <a:rPr lang="en-GB" i="1" dirty="0"/>
              <a:t>individual contribution to Q&amp;A </a:t>
            </a:r>
            <a:r>
              <a:rPr lang="en-GB" dirty="0"/>
              <a:t>on each country, i.e.:</a:t>
            </a:r>
          </a:p>
          <a:p>
            <a:pPr lvl="2"/>
            <a:r>
              <a:rPr lang="en-GB" dirty="0"/>
              <a:t>Reflective and informed answers to peers’ questions; </a:t>
            </a:r>
          </a:p>
          <a:p>
            <a:pPr lvl="2"/>
            <a:r>
              <a:rPr lang="en-GB" dirty="0"/>
              <a:t>Informed questions for other country’s team members.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0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A65432-58F4-49E7-8F53-CF706A5F9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E96590-2514-43D9-9792-02BB5E1AA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Class-administered survey including two cohorts of 53 and 80 students respectively, in 2015-16 and 2016-17 (</a:t>
            </a:r>
            <a:r>
              <a:rPr lang="en-GB" dirty="0">
                <a:solidFill>
                  <a:srgbClr val="FF0000"/>
                </a:solidFill>
              </a:rPr>
              <a:t>pre- and post Brexit!</a:t>
            </a:r>
            <a:r>
              <a:rPr lang="en-GB" dirty="0"/>
              <a:t>).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Questions address:</a:t>
            </a:r>
          </a:p>
          <a:p>
            <a:r>
              <a:rPr lang="en-GB" dirty="0"/>
              <a:t>students’ </a:t>
            </a:r>
            <a:r>
              <a:rPr lang="en-GB" i="1" dirty="0"/>
              <a:t>engagement</a:t>
            </a:r>
            <a:r>
              <a:rPr lang="en-GB" dirty="0"/>
              <a:t> with subject and preferences for online collaborative learning </a:t>
            </a:r>
            <a:r>
              <a:rPr lang="en-GB" i="1" dirty="0"/>
              <a:t>tools,</a:t>
            </a:r>
          </a:p>
          <a:p>
            <a:r>
              <a:rPr lang="en-GB" dirty="0"/>
              <a:t>a reflection an individuals’ contribution to </a:t>
            </a:r>
            <a:r>
              <a:rPr lang="en-GB" i="1" dirty="0"/>
              <a:t>peer learning</a:t>
            </a:r>
            <a:r>
              <a:rPr lang="en-GB" dirty="0"/>
              <a:t> and </a:t>
            </a:r>
            <a:r>
              <a:rPr lang="en-GB" i="1" dirty="0"/>
              <a:t>teaching,</a:t>
            </a:r>
          </a:p>
          <a:p>
            <a:r>
              <a:rPr lang="en-GB" dirty="0"/>
              <a:t>the </a:t>
            </a:r>
            <a:r>
              <a:rPr lang="en-GB" i="1" dirty="0"/>
              <a:t>inclusion</a:t>
            </a:r>
            <a:r>
              <a:rPr lang="en-GB" dirty="0"/>
              <a:t> of ‘new’ learners through co-operative learning design.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149574"/>
      </p:ext>
    </p:extLst>
  </p:cSld>
  <p:clrMapOvr>
    <a:masterClrMapping/>
  </p:clrMapOvr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F16A7F0-A419-495D-B6E9-AE90F2B54A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Duarte's Five Rules presentation</Template>
  <TotalTime>0</TotalTime>
  <Words>1366</Words>
  <Application>Microsoft Office PowerPoint</Application>
  <PresentationFormat>On-screen Show (4:3)</PresentationFormat>
  <Paragraphs>157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Blackadder ITC</vt:lpstr>
      <vt:lpstr>Bradley Hand ITC</vt:lpstr>
      <vt:lpstr>Calibri</vt:lpstr>
      <vt:lpstr>Informal Roman</vt:lpstr>
      <vt:lpstr>Wingdings</vt:lpstr>
      <vt:lpstr>Five Rules</vt:lpstr>
      <vt:lpstr>PowerPoint Presentation</vt:lpstr>
      <vt:lpstr>How to understand ‘engagement’</vt:lpstr>
      <vt:lpstr>PowerPoint Presentation</vt:lpstr>
      <vt:lpstr>Background</vt:lpstr>
      <vt:lpstr>PowerPoint Presentation</vt:lpstr>
      <vt:lpstr>PowerPoint Presentation</vt:lpstr>
      <vt:lpstr>PowerPoint Presentation</vt:lpstr>
      <vt:lpstr>Out-of-class co-operation and networking platforms:</vt:lpstr>
      <vt:lpstr>Our survey</vt:lpstr>
      <vt:lpstr>Selected sample characteristics</vt:lpstr>
      <vt:lpstr>Are students engaging more with a particular type of co-operative work?</vt:lpstr>
      <vt:lpstr>Student’s own reaction to the co-operative learning design.</vt:lpstr>
      <vt:lpstr>what did students learn from each other?</vt:lpstr>
      <vt:lpstr>What do students perceive as their contribution to peer learning?</vt:lpstr>
      <vt:lpstr>What do students perceive as their learning from peers?</vt:lpstr>
      <vt:lpstr>And what are the most popular tools facilitating co-operation beyond the  classroom (walls)?</vt:lpstr>
      <vt:lpstr>And what makes co-operation difficult in this context?</vt:lpstr>
      <vt:lpstr>Have students managed to bridge the distance amongst themselves?</vt:lpstr>
      <vt:lpstr>PowerPoint Presentation</vt:lpstr>
      <vt:lpstr>CONCLUSION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Engagement through interaction and team work</dc:title>
  <dc:subject>Economics education</dc:subject>
  <dc:creator/>
  <cp:keywords/>
  <cp:lastModifiedBy/>
  <cp:revision>1</cp:revision>
  <dcterms:created xsi:type="dcterms:W3CDTF">2017-09-04T15:59:43Z</dcterms:created>
  <dcterms:modified xsi:type="dcterms:W3CDTF">2017-09-25T11:21:23Z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TC016745559991</vt:lpwstr>
  </property>
</Properties>
</file>