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83" r:id="rId4"/>
    <p:sldId id="284" r:id="rId5"/>
    <p:sldId id="311" r:id="rId6"/>
    <p:sldId id="308" r:id="rId7"/>
    <p:sldId id="312" r:id="rId8"/>
    <p:sldId id="285" r:id="rId9"/>
    <p:sldId id="299" r:id="rId10"/>
    <p:sldId id="300" r:id="rId11"/>
    <p:sldId id="313" r:id="rId12"/>
    <p:sldId id="301" r:id="rId13"/>
    <p:sldId id="306" r:id="rId14"/>
    <p:sldId id="290" r:id="rId15"/>
    <p:sldId id="303" r:id="rId16"/>
    <p:sldId id="307" r:id="rId17"/>
    <p:sldId id="304" r:id="rId18"/>
    <p:sldId id="309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D7BC34-F933-44D2-8DFB-015E615C6FF8}">
          <p14:sldIdLst>
            <p14:sldId id="256"/>
            <p14:sldId id="282"/>
            <p14:sldId id="283"/>
            <p14:sldId id="284"/>
            <p14:sldId id="311"/>
            <p14:sldId id="308"/>
            <p14:sldId id="312"/>
            <p14:sldId id="285"/>
            <p14:sldId id="299"/>
            <p14:sldId id="300"/>
            <p14:sldId id="313"/>
            <p14:sldId id="301"/>
            <p14:sldId id="306"/>
            <p14:sldId id="290"/>
            <p14:sldId id="303"/>
            <p14:sldId id="307"/>
            <p14:sldId id="304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5197" autoAdjust="0"/>
  </p:normalViewPr>
  <p:slideViewPr>
    <p:cSldViewPr snapToGrid="0" showGuides="1">
      <p:cViewPr varScale="1">
        <p:scale>
          <a:sx n="95" d="100"/>
          <a:sy n="95" d="100"/>
        </p:scale>
        <p:origin x="111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solidFill>
                  <a:srgbClr val="404040"/>
                </a:solidFill>
                <a:effectLst/>
              </a:rPr>
              <a:t>In which, if any, have you ever studied economics?</a:t>
            </a:r>
            <a:endParaRPr lang="en-US" sz="1800" dirty="0">
              <a:solidFill>
                <a:srgbClr val="404040"/>
              </a:solidFill>
              <a:effectLst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'Graphs 5'!$A$9:$A$15</c:f>
              <c:strCache>
                <c:ptCount val="7"/>
                <c:pt idx="0">
                  <c:v>At school</c:v>
                </c:pt>
                <c:pt idx="1">
                  <c:v>In higher education (e.g. university, college)</c:v>
                </c:pt>
                <c:pt idx="2">
                  <c:v>Through self-directed study (books)</c:v>
                </c:pt>
                <c:pt idx="3">
                  <c:v>Self-motivated study (course)</c:v>
                </c:pt>
                <c:pt idx="4">
                  <c:v>Other</c:v>
                </c:pt>
                <c:pt idx="5">
                  <c:v>Don’t know/ Can’t recall</c:v>
                </c:pt>
                <c:pt idx="6">
                  <c:v>Not applicable – I have never studied economics</c:v>
                </c:pt>
              </c:strCache>
            </c:strRef>
          </c:cat>
          <c:val>
            <c:numRef>
              <c:f>'Graphs 5'!$B$9:$B$15</c:f>
              <c:numCache>
                <c:formatCode>0</c:formatCode>
                <c:ptCount val="7"/>
                <c:pt idx="0">
                  <c:v>13</c:v>
                </c:pt>
                <c:pt idx="1">
                  <c:v>11</c:v>
                </c:pt>
                <c:pt idx="2">
                  <c:v>10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46-4393-973C-2274863CDE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6F17E-9017-4E4E-89D5-C5BCAE5DE9F8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CE09-0FCC-4647-9B6B-4C58A93B0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Nearly 2/3 of respondents have not studied economics but ¾ think it should be taught in schools. </a:t>
            </a:r>
          </a:p>
          <a:p>
            <a:r>
              <a:rPr lang="en-GB" dirty="0"/>
              <a:t>How do we start this conversation with schools?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50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5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63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93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14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34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44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008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E09-0FCC-4647-9B6B-4C58A93B0BE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96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74" y="194742"/>
            <a:ext cx="1139651" cy="7279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ing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85" y="1014788"/>
            <a:ext cx="1310640" cy="3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07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9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6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74" y="194742"/>
            <a:ext cx="1139651" cy="72797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 descr="Image result for ing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85" y="1014788"/>
            <a:ext cx="1310640" cy="32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9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81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1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3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93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5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88889-8E75-4F81-8DA9-27C67BB9F3DC}" type="datetimeFigureOut">
              <a:rPr lang="en-GB" smtClean="0"/>
              <a:t>25/09/2017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DD34B-18AA-431F-AD78-B12D100DF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9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236" y="824189"/>
            <a:ext cx="11799764" cy="2387600"/>
          </a:xfrm>
        </p:spPr>
        <p:txBody>
          <a:bodyPr/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Communicating Economics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52746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Evidence from a national survey </a:t>
            </a:r>
            <a:b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GB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conducted by the Economics Network and ING</a:t>
            </a:r>
          </a:p>
        </p:txBody>
      </p:sp>
      <p:pic>
        <p:nvPicPr>
          <p:cNvPr id="4" name="Picture 3" descr="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68" y="5004613"/>
            <a:ext cx="1629985" cy="1591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3753" y="5452787"/>
            <a:ext cx="847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Special session sponsored by the Royal Economic Society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2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CA263B7-0EDD-455F-8CE3-38A6478E9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249" y="1501672"/>
            <a:ext cx="8559925" cy="4704788"/>
          </a:xfrm>
        </p:spPr>
      </p:pic>
    </p:spTree>
    <p:extLst>
      <p:ext uri="{BB962C8B-B14F-4D97-AF65-F5344CB8AC3E}">
        <p14:creationId xmlns:p14="http://schemas.microsoft.com/office/powerpoint/2010/main" val="3938736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Desire to know more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AF7B862E-33D6-4152-9E90-3880E4BC7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64" y="1528540"/>
            <a:ext cx="9306451" cy="5219760"/>
          </a:xfrm>
        </p:spPr>
      </p:pic>
    </p:spTree>
    <p:extLst>
      <p:ext uri="{BB962C8B-B14F-4D97-AF65-F5344CB8AC3E}">
        <p14:creationId xmlns:p14="http://schemas.microsoft.com/office/powerpoint/2010/main" val="172812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BA4DAC31-68FD-4F6A-A7F5-91775BF7A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192" y="1581233"/>
            <a:ext cx="8343615" cy="4585898"/>
          </a:xfrm>
        </p:spPr>
      </p:pic>
    </p:spTree>
    <p:extLst>
      <p:ext uri="{BB962C8B-B14F-4D97-AF65-F5344CB8AC3E}">
        <p14:creationId xmlns:p14="http://schemas.microsoft.com/office/powerpoint/2010/main" val="2736254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23B6F650-3044-409D-A10E-2212E052F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2" y="1825625"/>
            <a:ext cx="7912055" cy="4351338"/>
          </a:xfrm>
        </p:spPr>
      </p:pic>
    </p:spTree>
    <p:extLst>
      <p:ext uri="{BB962C8B-B14F-4D97-AF65-F5344CB8AC3E}">
        <p14:creationId xmlns:p14="http://schemas.microsoft.com/office/powerpoint/2010/main" val="141577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27" y="2762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9524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&amp; understanding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="" xmlns:a16="http://schemas.microsoft.com/office/drawing/2014/main" id="{97E4D42B-47BB-4CF5-961F-C319FEA44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0501" y="1825625"/>
            <a:ext cx="905099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3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&amp; understanding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14FBA44-E53F-47EC-9213-B71066FBD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2" y="1825625"/>
            <a:ext cx="7916855" cy="4351338"/>
          </a:xfrm>
        </p:spPr>
      </p:pic>
    </p:spTree>
    <p:extLst>
      <p:ext uri="{BB962C8B-B14F-4D97-AF65-F5344CB8AC3E}">
        <p14:creationId xmlns:p14="http://schemas.microsoft.com/office/powerpoint/2010/main" val="2151404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&amp; understanding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BBAFD293-EB90-40A2-83EB-81C072323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2" y="1825625"/>
            <a:ext cx="7912055" cy="4351338"/>
          </a:xfrm>
        </p:spPr>
      </p:pic>
    </p:spTree>
    <p:extLst>
      <p:ext uri="{BB962C8B-B14F-4D97-AF65-F5344CB8AC3E}">
        <p14:creationId xmlns:p14="http://schemas.microsoft.com/office/powerpoint/2010/main" val="1741443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0045" y="1040674"/>
            <a:ext cx="112819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21% response to this question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16% recognisable as economist/economics-related (including role-holders)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Less than 1% academic economists (Krugman, Stiglitz)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Around 6% mentioned journalists (Robert </a:t>
            </a:r>
            <a:r>
              <a:rPr lang="en-GB" sz="2800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Peston</a:t>
            </a: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 Evan Davies, Kamal Ahmed)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Most popular single entry Martin Lewis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Also had Teresa May, Jeremy Corbyn, Jed Bartlett (!!), Jeremy Paxman</a:t>
            </a: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en-GB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23044"/>
            <a:ext cx="11353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i="1" dirty="0">
                <a:latin typeface="+mj-lt"/>
              </a:rPr>
              <a:t>An economist in the public eye</a:t>
            </a:r>
          </a:p>
        </p:txBody>
      </p:sp>
    </p:spTree>
    <p:extLst>
      <p:ext uri="{BB962C8B-B14F-4D97-AF65-F5344CB8AC3E}">
        <p14:creationId xmlns:p14="http://schemas.microsoft.com/office/powerpoint/2010/main" val="13706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2A1D2-D24F-409E-ACBC-FA88F69C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all this saying?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3ED51E-F891-492E-99A7-AFC691B6A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Public see economics as important for understanding the world &amp; participation in public life</a:t>
            </a:r>
          </a:p>
          <a:p>
            <a:r>
              <a:rPr lang="en-GB" dirty="0"/>
              <a:t>See economics as part of a rounded education</a:t>
            </a:r>
          </a:p>
          <a:p>
            <a:endParaRPr lang="en-GB" sz="1200" dirty="0"/>
          </a:p>
          <a:p>
            <a:pPr marL="0" indent="0">
              <a:buNone/>
            </a:pP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BUT….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dirty="0"/>
              <a:t>Don’t know much about economics or what economists do</a:t>
            </a:r>
          </a:p>
          <a:p>
            <a:r>
              <a:rPr lang="en-GB" dirty="0"/>
              <a:t>Don’t </a:t>
            </a:r>
            <a:r>
              <a:rPr lang="en-GB" dirty="0" smtClean="0"/>
              <a:t>feel </a:t>
            </a:r>
            <a:r>
              <a:rPr lang="en-GB" dirty="0"/>
              <a:t>there is a clear voice representing them</a:t>
            </a:r>
          </a:p>
          <a:p>
            <a:r>
              <a:rPr lang="en-GB" dirty="0"/>
              <a:t>Also few females representing the discipline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585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Shock of economic crash &amp; </a:t>
            </a:r>
            <a:r>
              <a:rPr lang="en-US" sz="4800" dirty="0" err="1"/>
              <a:t>Brexit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6" y="1858898"/>
            <a:ext cx="3977283" cy="4824699"/>
          </a:xfrm>
          <a:prstGeom prst="rect">
            <a:avLst/>
          </a:prstGeom>
        </p:spPr>
      </p:pic>
      <p:pic>
        <p:nvPicPr>
          <p:cNvPr id="5" name="Picture 4" descr="Screen Shot 2017-05-31 at 10.46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46" y="2366568"/>
            <a:ext cx="5345799" cy="39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Complaints</a:t>
            </a:r>
          </a:p>
        </p:txBody>
      </p:sp>
      <p:sp>
        <p:nvSpPr>
          <p:cNvPr id="4" name="Alternate Process 3"/>
          <p:cNvSpPr/>
          <p:nvPr/>
        </p:nvSpPr>
        <p:spPr>
          <a:xfrm>
            <a:off x="678336" y="3090942"/>
            <a:ext cx="2410256" cy="38961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Students</a:t>
            </a:r>
          </a:p>
        </p:txBody>
      </p:sp>
      <p:sp>
        <p:nvSpPr>
          <p:cNvPr id="5" name="Alternate Process 4"/>
          <p:cNvSpPr/>
          <p:nvPr/>
        </p:nvSpPr>
        <p:spPr>
          <a:xfrm>
            <a:off x="3659540" y="3084026"/>
            <a:ext cx="2410256" cy="39771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solidFill>
              <a:srgbClr val="2582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Employers</a:t>
            </a:r>
          </a:p>
        </p:txBody>
      </p:sp>
      <p:sp>
        <p:nvSpPr>
          <p:cNvPr id="10" name="Alternate Process 9"/>
          <p:cNvSpPr/>
          <p:nvPr/>
        </p:nvSpPr>
        <p:spPr>
          <a:xfrm>
            <a:off x="6727337" y="3001503"/>
            <a:ext cx="2410256" cy="405812"/>
          </a:xfrm>
          <a:prstGeom prst="flowChartAlternateProcess">
            <a:avLst/>
          </a:prstGeom>
          <a:solidFill>
            <a:srgbClr val="B929DB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Media</a:t>
            </a:r>
          </a:p>
        </p:txBody>
      </p:sp>
      <p:sp>
        <p:nvSpPr>
          <p:cNvPr id="11" name="Alternate Process 10"/>
          <p:cNvSpPr/>
          <p:nvPr/>
        </p:nvSpPr>
        <p:spPr>
          <a:xfrm>
            <a:off x="9578648" y="2998068"/>
            <a:ext cx="2410256" cy="388483"/>
          </a:xfrm>
          <a:prstGeom prst="flowChartAlternateProcess">
            <a:avLst/>
          </a:prstGeom>
          <a:solidFill>
            <a:srgbClr val="DBB030"/>
          </a:solidFill>
          <a:ln>
            <a:solidFill>
              <a:srgbClr val="FFC28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4931" y="3953902"/>
            <a:ext cx="2063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“The real world should be brought back into the classroom, as well as debate and a pluralism of theories and methods”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83464" y="3480560"/>
            <a:ext cx="7216" cy="533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96988" y="3503088"/>
            <a:ext cx="7216" cy="53392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85069" y="3941235"/>
            <a:ext cx="2532078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“It is important for economics to engage more with the public, not just to understand economics, but so that we understand the concerns and questions people have about our work and influence”</a:t>
            </a:r>
          </a:p>
          <a:p>
            <a:endParaRPr lang="en-US" sz="19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961332" y="3421744"/>
            <a:ext cx="7216" cy="533922"/>
          </a:xfrm>
          <a:prstGeom prst="straightConnector1">
            <a:avLst/>
          </a:prstGeom>
          <a:ln>
            <a:solidFill>
              <a:srgbClr val="9624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06485" y="3949331"/>
            <a:ext cx="253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“Why did nobody see it coming?”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855939" y="3386550"/>
            <a:ext cx="7216" cy="533922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17954" y="4035913"/>
            <a:ext cx="25320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“It is time to rethink some of the basic building blocks of economics”</a:t>
            </a:r>
          </a:p>
        </p:txBody>
      </p:sp>
      <p:pic>
        <p:nvPicPr>
          <p:cNvPr id="27" name="Picture 26" descr="140908-upcredentialing-editoria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9"/>
          <a:stretch/>
        </p:blipFill>
        <p:spPr>
          <a:xfrm>
            <a:off x="815773" y="1720063"/>
            <a:ext cx="1883137" cy="13600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/>
          <a:stretch/>
        </p:blipFill>
        <p:spPr>
          <a:xfrm>
            <a:off x="3923168" y="1702161"/>
            <a:ext cx="1943660" cy="1382039"/>
          </a:xfrm>
          <a:prstGeom prst="rect">
            <a:avLst/>
          </a:prstGeom>
        </p:spPr>
      </p:pic>
      <p:pic>
        <p:nvPicPr>
          <p:cNvPr id="30" name="Picture 29" descr="Web Image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4241" r="52964" b="55836"/>
          <a:stretch/>
        </p:blipFill>
        <p:spPr>
          <a:xfrm>
            <a:off x="6977529" y="1667793"/>
            <a:ext cx="2053183" cy="1308078"/>
          </a:xfrm>
          <a:prstGeom prst="rect">
            <a:avLst/>
          </a:prstGeom>
        </p:spPr>
      </p:pic>
      <p:pic>
        <p:nvPicPr>
          <p:cNvPr id="31" name="Picture 30" descr="150903-queen-elizabeth-jpo-712a_80834894bceed6fc1635f6a6ac96ab46.nbcnews-ux-2880-100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50" y="1716855"/>
            <a:ext cx="1880750" cy="12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03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on public understanding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by </a:t>
            </a:r>
            <a:r>
              <a:rPr lang="en-US" dirty="0" err="1"/>
              <a:t>YouGov</a:t>
            </a:r>
            <a:endParaRPr lang="en-US" dirty="0"/>
          </a:p>
          <a:p>
            <a:r>
              <a:rPr lang="en-US" dirty="0"/>
              <a:t>Representative:</a:t>
            </a:r>
          </a:p>
          <a:p>
            <a:pPr lvl="1"/>
            <a:r>
              <a:rPr lang="en-US" dirty="0"/>
              <a:t>Gender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Region</a:t>
            </a:r>
          </a:p>
          <a:p>
            <a:pPr lvl="1"/>
            <a:r>
              <a:rPr lang="en-US" dirty="0"/>
              <a:t>Political party (vote in 2015 general election)</a:t>
            </a:r>
          </a:p>
          <a:p>
            <a:pPr lvl="1"/>
            <a:r>
              <a:rPr lang="en-US" dirty="0"/>
              <a:t>EU referendum vote</a:t>
            </a:r>
          </a:p>
        </p:txBody>
      </p:sp>
      <p:pic>
        <p:nvPicPr>
          <p:cNvPr id="6" name="Picture 5" descr="surv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424" y="3810000"/>
            <a:ext cx="270357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9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27" y="2762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Understanding &amp; education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5013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100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538747" y="1487749"/>
          <a:ext cx="8971935" cy="473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</a:t>
            </a:r>
            <a:endParaRPr lang="en-US" dirty="0"/>
          </a:p>
        </p:txBody>
      </p:sp>
      <p:pic>
        <p:nvPicPr>
          <p:cNvPr id="5" name="Content Placeholder 4" descr="Understading of economics_part 2_al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8" r="-4411"/>
          <a:stretch/>
        </p:blipFill>
        <p:spPr>
          <a:xfrm>
            <a:off x="1624977" y="1567436"/>
            <a:ext cx="10067390" cy="5132104"/>
          </a:xfrm>
        </p:spPr>
      </p:pic>
    </p:spTree>
    <p:extLst>
      <p:ext uri="{BB962C8B-B14F-4D97-AF65-F5344CB8AC3E}">
        <p14:creationId xmlns:p14="http://schemas.microsoft.com/office/powerpoint/2010/main" val="64316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427" y="27621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Importance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9717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51FC24-9242-4E0F-B3F7-3E425F78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9112E96-AA2D-4B6E-8A4F-8BF5A076A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72" y="1682935"/>
            <a:ext cx="8176467" cy="4494028"/>
          </a:xfrm>
        </p:spPr>
      </p:pic>
    </p:spTree>
    <p:extLst>
      <p:ext uri="{BB962C8B-B14F-4D97-AF65-F5344CB8AC3E}">
        <p14:creationId xmlns:p14="http://schemas.microsoft.com/office/powerpoint/2010/main" val="194164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A9DB66"/>
      </a:accent1>
      <a:accent2>
        <a:srgbClr val="C830CC"/>
      </a:accent2>
      <a:accent3>
        <a:srgbClr val="4EA6DC"/>
      </a:accent3>
      <a:accent4>
        <a:srgbClr val="FF9933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enesis">
    <a:dk1>
      <a:sysClr val="windowText" lastClr="000000"/>
    </a:dk1>
    <a:lt1>
      <a:sysClr val="window" lastClr="FFFFFF"/>
    </a:lt1>
    <a:dk2>
      <a:srgbClr val="465466"/>
    </a:dk2>
    <a:lt2>
      <a:srgbClr val="BBD7F8"/>
    </a:lt2>
    <a:accent1>
      <a:srgbClr val="80B606"/>
    </a:accent1>
    <a:accent2>
      <a:srgbClr val="E29F1D"/>
    </a:accent2>
    <a:accent3>
      <a:srgbClr val="2397E2"/>
    </a:accent3>
    <a:accent4>
      <a:srgbClr val="35ACA2"/>
    </a:accent4>
    <a:accent5>
      <a:srgbClr val="5430BB"/>
    </a:accent5>
    <a:accent6>
      <a:srgbClr val="8D34E0"/>
    </a:accent6>
    <a:hlink>
      <a:srgbClr val="00B0F0"/>
    </a:hlink>
    <a:folHlink>
      <a:srgbClr val="0070C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324</Words>
  <Application>Microsoft Office PowerPoint</Application>
  <PresentationFormat>Widescreen</PresentationFormat>
  <Paragraphs>67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Communicating Economics</vt:lpstr>
      <vt:lpstr>Shock of economic crash &amp; Brexit</vt:lpstr>
      <vt:lpstr>Complaints</vt:lpstr>
      <vt:lpstr>Survey on public understanding</vt:lpstr>
      <vt:lpstr>Understanding &amp; education</vt:lpstr>
      <vt:lpstr>Education</vt:lpstr>
      <vt:lpstr>Understanding</vt:lpstr>
      <vt:lpstr>Importance</vt:lpstr>
      <vt:lpstr>Importance</vt:lpstr>
      <vt:lpstr>Importance</vt:lpstr>
      <vt:lpstr>Desire to know more</vt:lpstr>
      <vt:lpstr>Importance</vt:lpstr>
      <vt:lpstr>Importance</vt:lpstr>
      <vt:lpstr>Communication</vt:lpstr>
      <vt:lpstr>Communication &amp; understanding</vt:lpstr>
      <vt:lpstr>Communication &amp; understanding</vt:lpstr>
      <vt:lpstr>Communication &amp; understanding</vt:lpstr>
      <vt:lpstr>PowerPoint Presentation</vt:lpstr>
      <vt:lpstr>What’s all this saying?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Economics: Evidence from a national survey </dc:title>
  <dc:creator>Alvin Birdi</dc:creator>
  <cp:lastModifiedBy>ML Poulter</cp:lastModifiedBy>
  <cp:revision>56</cp:revision>
  <dcterms:created xsi:type="dcterms:W3CDTF">2017-05-03T20:10:58Z</dcterms:created>
  <dcterms:modified xsi:type="dcterms:W3CDTF">2017-09-25T11:18:45Z</dcterms:modified>
</cp:coreProperties>
</file>