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63" r:id="rId4"/>
    <p:sldId id="258" r:id="rId5"/>
    <p:sldId id="264" r:id="rId6"/>
    <p:sldId id="267" r:id="rId7"/>
    <p:sldId id="268" r:id="rId8"/>
    <p:sldId id="269" r:id="rId9"/>
    <p:sldId id="270"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714"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E2BD88-D76C-49FC-BF96-5D3F0E10A292}" type="datetimeFigureOut">
              <a:rPr lang="en-GB" smtClean="0"/>
              <a:pPr/>
              <a:t>23/09/2011</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C5B78D-CABE-4783-8699-E97F3B793358}" type="slidenum">
              <a:rPr lang="en-GB" smtClean="0"/>
              <a:pPr/>
              <a:t>‹#›</a:t>
            </a:fld>
            <a:endParaRPr lang="en-GB" dirty="0"/>
          </a:p>
        </p:txBody>
      </p:sp>
    </p:spTree>
    <p:extLst>
      <p:ext uri="{BB962C8B-B14F-4D97-AF65-F5344CB8AC3E}">
        <p14:creationId xmlns="" xmlns:p14="http://schemas.microsoft.com/office/powerpoint/2010/main" val="16397961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9C5B78D-CABE-4783-8699-E97F3B793358}" type="slidenum">
              <a:rPr lang="en-GB" smtClean="0"/>
              <a:pPr/>
              <a:t>6</a:t>
            </a:fld>
            <a:endParaRPr lang="en-GB" dirty="0"/>
          </a:p>
        </p:txBody>
      </p:sp>
    </p:spTree>
    <p:extLst>
      <p:ext uri="{BB962C8B-B14F-4D97-AF65-F5344CB8AC3E}">
        <p14:creationId xmlns="" xmlns:p14="http://schemas.microsoft.com/office/powerpoint/2010/main" val="1931401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0B93F116-0869-4EA6-A052-71EDA5035B19}" type="datetime1">
              <a:rPr lang="en-GB" smtClean="0"/>
              <a:pPr/>
              <a:t>23/09/2011</a:t>
            </a:fld>
            <a:endParaRPr lang="en-GB"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ED446B96-D553-4E93-A34A-E35FB59F8316}" type="slidenum">
              <a:rPr lang="en-GB" smtClean="0"/>
              <a:pPr/>
              <a:t>‹#›</a:t>
            </a:fld>
            <a:endParaRPr lang="en-GB" dirty="0"/>
          </a:p>
        </p:txBody>
      </p:sp>
      <p:sp>
        <p:nvSpPr>
          <p:cNvPr id="12" name="Footer Placeholder 11"/>
          <p:cNvSpPr>
            <a:spLocks noGrp="1"/>
          </p:cNvSpPr>
          <p:nvPr>
            <p:ph type="ftr" sz="quarter" idx="12"/>
          </p:nvPr>
        </p:nvSpPr>
        <p:spPr/>
        <p:txBody>
          <a:bodyPr/>
          <a:lstStyle>
            <a:lvl1pPr>
              <a:defRPr>
                <a:solidFill>
                  <a:schemeClr val="bg2"/>
                </a:solidFill>
              </a:defRPr>
            </a:lvl1pPr>
          </a:lstStyle>
          <a:p>
            <a:r>
              <a:rPr lang="en-GB" dirty="0" smtClean="0"/>
              <a:t>The role of religion in the economics of civil conflict</a:t>
            </a:r>
            <a:endParaRPr lang="en-GB"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A1327D-850E-4539-99D5-6AFC2F3072F2}" type="datetime1">
              <a:rPr lang="en-GB" smtClean="0"/>
              <a:pPr/>
              <a:t>23/09/2011</a:t>
            </a:fld>
            <a:endParaRPr lang="en-GB" dirty="0"/>
          </a:p>
        </p:txBody>
      </p:sp>
      <p:sp>
        <p:nvSpPr>
          <p:cNvPr id="5" name="Footer Placeholder 4"/>
          <p:cNvSpPr>
            <a:spLocks noGrp="1"/>
          </p:cNvSpPr>
          <p:nvPr>
            <p:ph type="ftr" sz="quarter" idx="11"/>
          </p:nvPr>
        </p:nvSpPr>
        <p:spPr/>
        <p:txBody>
          <a:bodyPr/>
          <a:lstStyle/>
          <a:p>
            <a:r>
              <a:rPr lang="en-GB" dirty="0" smtClean="0"/>
              <a:t>The role of religion in the economics of civil conflict</a:t>
            </a:r>
            <a:endParaRPr lang="en-GB" dirty="0"/>
          </a:p>
        </p:txBody>
      </p:sp>
      <p:sp>
        <p:nvSpPr>
          <p:cNvPr id="6" name="Slide Number Placeholder 5"/>
          <p:cNvSpPr>
            <a:spLocks noGrp="1"/>
          </p:cNvSpPr>
          <p:nvPr>
            <p:ph type="sldNum" sz="quarter" idx="12"/>
          </p:nvPr>
        </p:nvSpPr>
        <p:spPr/>
        <p:txBody>
          <a:bodyPr/>
          <a:lstStyle/>
          <a:p>
            <a:fld id="{ED446B96-D553-4E93-A34A-E35FB59F8316}"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D5CB8FA-87D8-4F05-B1CB-B782C681F4A7}" type="datetime1">
              <a:rPr lang="en-GB" smtClean="0"/>
              <a:pPr/>
              <a:t>23/09/2011</a:t>
            </a:fld>
            <a:endParaRPr lang="en-GB" dirty="0"/>
          </a:p>
        </p:txBody>
      </p:sp>
      <p:sp>
        <p:nvSpPr>
          <p:cNvPr id="5" name="Footer Placeholder 4"/>
          <p:cNvSpPr>
            <a:spLocks noGrp="1"/>
          </p:cNvSpPr>
          <p:nvPr>
            <p:ph type="ftr" sz="quarter" idx="11"/>
          </p:nvPr>
        </p:nvSpPr>
        <p:spPr/>
        <p:txBody>
          <a:bodyPr/>
          <a:lstStyle/>
          <a:p>
            <a:r>
              <a:rPr lang="en-GB" dirty="0" smtClean="0"/>
              <a:t>The role of religion in the economics of civil conflict</a:t>
            </a:r>
            <a:endParaRPr lang="en-GB" dirty="0"/>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ED446B96-D553-4E93-A34A-E35FB59F8316}"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6283AE6-3109-48C4-A995-F5E35D42B388}" type="datetime1">
              <a:rPr lang="en-GB" smtClean="0"/>
              <a:pPr/>
              <a:t>23/09/2011</a:t>
            </a:fld>
            <a:endParaRPr lang="en-GB" dirty="0"/>
          </a:p>
        </p:txBody>
      </p:sp>
      <p:sp>
        <p:nvSpPr>
          <p:cNvPr id="5" name="Footer Placeholder 4"/>
          <p:cNvSpPr>
            <a:spLocks noGrp="1"/>
          </p:cNvSpPr>
          <p:nvPr>
            <p:ph type="ftr" sz="quarter" idx="11"/>
          </p:nvPr>
        </p:nvSpPr>
        <p:spPr/>
        <p:txBody>
          <a:bodyPr/>
          <a:lstStyle/>
          <a:p>
            <a:r>
              <a:rPr lang="en-GB" dirty="0" smtClean="0"/>
              <a:t>The role of religion in the economics of civil conflict</a:t>
            </a:r>
            <a:endParaRPr lang="en-GB" dirty="0"/>
          </a:p>
        </p:txBody>
      </p:sp>
      <p:sp>
        <p:nvSpPr>
          <p:cNvPr id="6" name="Slide Number Placeholder 5"/>
          <p:cNvSpPr>
            <a:spLocks noGrp="1"/>
          </p:cNvSpPr>
          <p:nvPr>
            <p:ph type="sldNum" sz="quarter" idx="12"/>
          </p:nvPr>
        </p:nvSpPr>
        <p:spPr/>
        <p:txBody>
          <a:bodyPr/>
          <a:lstStyle/>
          <a:p>
            <a:fld id="{ED446B96-D553-4E93-A34A-E35FB59F8316}" type="slidenum">
              <a:rPr lang="en-GB" smtClean="0"/>
              <a:pPr/>
              <a:t>‹#›</a:t>
            </a:fld>
            <a:endParaRPr lang="en-GB"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4DE7D530-9164-43DC-80E8-ECCD11BED95D}" type="datetime1">
              <a:rPr lang="en-GB" smtClean="0"/>
              <a:pPr/>
              <a:t>23/09/2011</a:t>
            </a:fld>
            <a:endParaRPr lang="en-GB"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ED446B96-D553-4E93-A34A-E35FB59F8316}" type="slidenum">
              <a:rPr lang="en-GB" smtClean="0"/>
              <a:pPr/>
              <a:t>‹#›</a:t>
            </a:fld>
            <a:endParaRPr lang="en-GB" dirty="0"/>
          </a:p>
        </p:txBody>
      </p:sp>
      <p:sp>
        <p:nvSpPr>
          <p:cNvPr id="11" name="Footer Placeholder 10"/>
          <p:cNvSpPr>
            <a:spLocks noGrp="1"/>
          </p:cNvSpPr>
          <p:nvPr>
            <p:ph type="ftr" sz="quarter" idx="12"/>
          </p:nvPr>
        </p:nvSpPr>
        <p:spPr/>
        <p:txBody>
          <a:bodyPr/>
          <a:lstStyle>
            <a:lvl1pPr>
              <a:defRPr>
                <a:solidFill>
                  <a:srgbClr val="FFFFFF"/>
                </a:solidFill>
              </a:defRPr>
            </a:lvl1pPr>
          </a:lstStyle>
          <a:p>
            <a:r>
              <a:rPr lang="en-GB" dirty="0" smtClean="0"/>
              <a:t>The role of religion in the economics of civil conflict</a:t>
            </a:r>
            <a:endParaRPr lang="en-GB" dirty="0"/>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47C8F41-F8B8-4B60-9443-0198B710F2B5}" type="datetime1">
              <a:rPr lang="en-GB" smtClean="0"/>
              <a:pPr/>
              <a:t>23/09/2011</a:t>
            </a:fld>
            <a:endParaRPr lang="en-GB" dirty="0"/>
          </a:p>
        </p:txBody>
      </p:sp>
      <p:sp>
        <p:nvSpPr>
          <p:cNvPr id="6" name="Footer Placeholder 5"/>
          <p:cNvSpPr>
            <a:spLocks noGrp="1"/>
          </p:cNvSpPr>
          <p:nvPr>
            <p:ph type="ftr" sz="quarter" idx="11"/>
          </p:nvPr>
        </p:nvSpPr>
        <p:spPr/>
        <p:txBody>
          <a:bodyPr/>
          <a:lstStyle/>
          <a:p>
            <a:r>
              <a:rPr lang="en-GB" dirty="0" smtClean="0"/>
              <a:t>The role of religion in the economics of civil conflict</a:t>
            </a:r>
            <a:endParaRPr lang="en-GB" dirty="0"/>
          </a:p>
        </p:txBody>
      </p:sp>
      <p:sp>
        <p:nvSpPr>
          <p:cNvPr id="7" name="Slide Number Placeholder 6"/>
          <p:cNvSpPr>
            <a:spLocks noGrp="1"/>
          </p:cNvSpPr>
          <p:nvPr>
            <p:ph type="sldNum" sz="quarter" idx="12"/>
          </p:nvPr>
        </p:nvSpPr>
        <p:spPr/>
        <p:txBody>
          <a:bodyPr/>
          <a:lstStyle/>
          <a:p>
            <a:fld id="{ED446B96-D553-4E93-A34A-E35FB59F8316}" type="slidenum">
              <a:rPr lang="en-GB" smtClean="0"/>
              <a:pPr/>
              <a:t>‹#›</a:t>
            </a:fld>
            <a:endParaRPr lang="en-GB"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58CA9B-312B-48F8-9F40-7FD09504CD40}" type="datetime1">
              <a:rPr lang="en-GB" smtClean="0"/>
              <a:pPr/>
              <a:t>23/09/2011</a:t>
            </a:fld>
            <a:endParaRPr lang="en-GB" dirty="0"/>
          </a:p>
        </p:txBody>
      </p:sp>
      <p:sp>
        <p:nvSpPr>
          <p:cNvPr id="8" name="Footer Placeholder 7"/>
          <p:cNvSpPr>
            <a:spLocks noGrp="1"/>
          </p:cNvSpPr>
          <p:nvPr>
            <p:ph type="ftr" sz="quarter" idx="11"/>
          </p:nvPr>
        </p:nvSpPr>
        <p:spPr/>
        <p:txBody>
          <a:bodyPr/>
          <a:lstStyle/>
          <a:p>
            <a:r>
              <a:rPr lang="en-GB" dirty="0" smtClean="0"/>
              <a:t>The role of religion in the economics of civil conflict</a:t>
            </a:r>
            <a:endParaRPr lang="en-GB" dirty="0"/>
          </a:p>
        </p:txBody>
      </p:sp>
      <p:sp>
        <p:nvSpPr>
          <p:cNvPr id="9" name="Slide Number Placeholder 8"/>
          <p:cNvSpPr>
            <a:spLocks noGrp="1"/>
          </p:cNvSpPr>
          <p:nvPr>
            <p:ph type="sldNum" sz="quarter" idx="12"/>
          </p:nvPr>
        </p:nvSpPr>
        <p:spPr/>
        <p:txBody>
          <a:bodyPr/>
          <a:lstStyle/>
          <a:p>
            <a:fld id="{ED446B96-D553-4E93-A34A-E35FB59F8316}" type="slidenum">
              <a:rPr lang="en-GB" smtClean="0"/>
              <a:pPr/>
              <a:t>‹#›</a:t>
            </a:fld>
            <a:endParaRPr lang="en-GB"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1855D8F-C70C-4C5D-BD7F-73E507F036F1}" type="datetime1">
              <a:rPr lang="en-GB" smtClean="0"/>
              <a:pPr/>
              <a:t>23/09/2011</a:t>
            </a:fld>
            <a:endParaRPr lang="en-GB" dirty="0"/>
          </a:p>
        </p:txBody>
      </p:sp>
      <p:sp>
        <p:nvSpPr>
          <p:cNvPr id="4" name="Footer Placeholder 3"/>
          <p:cNvSpPr>
            <a:spLocks noGrp="1"/>
          </p:cNvSpPr>
          <p:nvPr>
            <p:ph type="ftr" sz="quarter" idx="11"/>
          </p:nvPr>
        </p:nvSpPr>
        <p:spPr/>
        <p:txBody>
          <a:bodyPr/>
          <a:lstStyle/>
          <a:p>
            <a:r>
              <a:rPr lang="en-GB" dirty="0" smtClean="0"/>
              <a:t>The role of religion in the economics of civil conflict</a:t>
            </a:r>
            <a:endParaRPr lang="en-GB" dirty="0"/>
          </a:p>
        </p:txBody>
      </p:sp>
      <p:sp>
        <p:nvSpPr>
          <p:cNvPr id="5" name="Slide Number Placeholder 4"/>
          <p:cNvSpPr>
            <a:spLocks noGrp="1"/>
          </p:cNvSpPr>
          <p:nvPr>
            <p:ph type="sldNum" sz="quarter" idx="12"/>
          </p:nvPr>
        </p:nvSpPr>
        <p:spPr/>
        <p:txBody>
          <a:bodyPr/>
          <a:lstStyle/>
          <a:p>
            <a:fld id="{ED446B96-D553-4E93-A34A-E35FB59F8316}" type="slidenum">
              <a:rPr lang="en-GB" smtClean="0"/>
              <a:pPr/>
              <a:t>‹#›</a:t>
            </a:fld>
            <a:endParaRPr lang="en-GB" dirty="0"/>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61B8ED62-741E-46AF-B4C5-A84AE946E547}" type="datetime1">
              <a:rPr lang="en-GB" smtClean="0"/>
              <a:pPr/>
              <a:t>23/09/2011</a:t>
            </a:fld>
            <a:endParaRPr lang="en-GB" dirty="0"/>
          </a:p>
        </p:txBody>
      </p:sp>
      <p:sp>
        <p:nvSpPr>
          <p:cNvPr id="3" name="Footer Placeholder 2"/>
          <p:cNvSpPr>
            <a:spLocks noGrp="1"/>
          </p:cNvSpPr>
          <p:nvPr>
            <p:ph type="ftr" sz="quarter" idx="11"/>
          </p:nvPr>
        </p:nvSpPr>
        <p:spPr/>
        <p:txBody>
          <a:bodyPr/>
          <a:lstStyle/>
          <a:p>
            <a:r>
              <a:rPr lang="en-GB" dirty="0" smtClean="0"/>
              <a:t>The role of religion in the economics of civil conflict</a:t>
            </a:r>
            <a:endParaRPr lang="en-GB" dirty="0"/>
          </a:p>
        </p:txBody>
      </p:sp>
      <p:sp>
        <p:nvSpPr>
          <p:cNvPr id="4" name="Slide Number Placeholder 3"/>
          <p:cNvSpPr>
            <a:spLocks noGrp="1"/>
          </p:cNvSpPr>
          <p:nvPr>
            <p:ph type="sldNum" sz="quarter" idx="12"/>
          </p:nvPr>
        </p:nvSpPr>
        <p:spPr/>
        <p:txBody>
          <a:bodyPr/>
          <a:lstStyle/>
          <a:p>
            <a:fld id="{ED446B96-D553-4E93-A34A-E35FB59F8316}"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853B8C-5F41-41A5-8A31-69156C583BF1}" type="datetime1">
              <a:rPr lang="en-GB" smtClean="0"/>
              <a:pPr/>
              <a:t>23/09/2011</a:t>
            </a:fld>
            <a:endParaRPr lang="en-GB" dirty="0"/>
          </a:p>
        </p:txBody>
      </p:sp>
      <p:sp>
        <p:nvSpPr>
          <p:cNvPr id="6" name="Footer Placeholder 5"/>
          <p:cNvSpPr>
            <a:spLocks noGrp="1"/>
          </p:cNvSpPr>
          <p:nvPr>
            <p:ph type="ftr" sz="quarter" idx="11"/>
          </p:nvPr>
        </p:nvSpPr>
        <p:spPr/>
        <p:txBody>
          <a:bodyPr/>
          <a:lstStyle/>
          <a:p>
            <a:r>
              <a:rPr lang="en-GB" dirty="0" smtClean="0"/>
              <a:t>The role of religion in the economics of civil conflict</a:t>
            </a:r>
            <a:endParaRPr lang="en-GB" dirty="0"/>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ED446B96-D553-4E93-A34A-E35FB59F8316}" type="slidenum">
              <a:rPr lang="en-GB" smtClean="0"/>
              <a:pPr/>
              <a:t>‹#›</a:t>
            </a:fld>
            <a:endParaRPr lang="en-GB" dirty="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C15D31-2D4A-4E43-988A-331A33F0895E}" type="datetime1">
              <a:rPr lang="en-GB" smtClean="0"/>
              <a:pPr/>
              <a:t>23/09/2011</a:t>
            </a:fld>
            <a:endParaRPr lang="en-GB" dirty="0"/>
          </a:p>
        </p:txBody>
      </p:sp>
      <p:sp>
        <p:nvSpPr>
          <p:cNvPr id="6" name="Footer Placeholder 5"/>
          <p:cNvSpPr>
            <a:spLocks noGrp="1"/>
          </p:cNvSpPr>
          <p:nvPr>
            <p:ph type="ftr" sz="quarter" idx="11"/>
          </p:nvPr>
        </p:nvSpPr>
        <p:spPr/>
        <p:txBody>
          <a:bodyPr/>
          <a:lstStyle/>
          <a:p>
            <a:r>
              <a:rPr lang="en-GB" dirty="0" smtClean="0"/>
              <a:t>The role of religion in the economics of civil conflict</a:t>
            </a:r>
            <a:endParaRPr lang="en-GB" dirty="0"/>
          </a:p>
        </p:txBody>
      </p:sp>
      <p:sp>
        <p:nvSpPr>
          <p:cNvPr id="7" name="Slide Number Placeholder 6"/>
          <p:cNvSpPr>
            <a:spLocks noGrp="1"/>
          </p:cNvSpPr>
          <p:nvPr>
            <p:ph type="sldNum" sz="quarter" idx="12"/>
          </p:nvPr>
        </p:nvSpPr>
        <p:spPr/>
        <p:txBody>
          <a:bodyPr/>
          <a:lstStyle/>
          <a:p>
            <a:fld id="{ED446B96-D553-4E93-A34A-E35FB59F8316}" type="slidenum">
              <a:rPr lang="en-GB" smtClean="0"/>
              <a:pPr/>
              <a:t>‹#›</a:t>
            </a:fld>
            <a:endParaRPr lang="en-GB" dirty="0"/>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DA47B947-6971-4AD9-801A-6F8927F09F20}" type="datetime1">
              <a:rPr lang="en-GB" smtClean="0"/>
              <a:pPr/>
              <a:t>23/09/2011</a:t>
            </a:fld>
            <a:endParaRPr lang="en-GB" dirty="0"/>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r>
              <a:rPr lang="en-GB" dirty="0" smtClean="0"/>
              <a:t>The role of religion in the economics of civil conflict</a:t>
            </a:r>
            <a:endParaRPr lang="en-GB"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ED446B96-D553-4E93-A34A-E35FB59F8316}"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692230"/>
            <a:ext cx="6400800" cy="1752600"/>
          </a:xfrm>
        </p:spPr>
        <p:txBody>
          <a:bodyPr>
            <a:normAutofit/>
          </a:bodyPr>
          <a:lstStyle/>
          <a:p>
            <a:r>
              <a:rPr lang="en-GB" sz="2400" dirty="0" smtClean="0"/>
              <a:t>Gherardo Girardi</a:t>
            </a:r>
          </a:p>
          <a:p>
            <a:r>
              <a:rPr lang="en-GB" sz="2400" dirty="0" smtClean="0"/>
              <a:t>London Metropolitan University</a:t>
            </a:r>
          </a:p>
          <a:p>
            <a:r>
              <a:rPr lang="en-GB" sz="2400" dirty="0" smtClean="0"/>
              <a:t>7 September 2011</a:t>
            </a:r>
            <a:endParaRPr lang="en-GB" sz="2400" dirty="0"/>
          </a:p>
        </p:txBody>
      </p:sp>
      <p:sp>
        <p:nvSpPr>
          <p:cNvPr id="2" name="Title 1"/>
          <p:cNvSpPr>
            <a:spLocks noGrp="1"/>
          </p:cNvSpPr>
          <p:nvPr>
            <p:ph type="title"/>
          </p:nvPr>
        </p:nvSpPr>
        <p:spPr>
          <a:xfrm>
            <a:off x="457200" y="1762005"/>
            <a:ext cx="6324600" cy="1828800"/>
          </a:xfrm>
        </p:spPr>
        <p:txBody>
          <a:bodyPr/>
          <a:lstStyle/>
          <a:p>
            <a:r>
              <a:rPr lang="en-GB" dirty="0" smtClean="0"/>
              <a:t>USING PROVERBS FROM AROUND THE WORLD IN Economics EDUCATION</a:t>
            </a:r>
            <a:endParaRPr lang="en-GB" dirty="0"/>
          </a:p>
        </p:txBody>
      </p:sp>
      <p:sp>
        <p:nvSpPr>
          <p:cNvPr id="4" name="TextBox 3"/>
          <p:cNvSpPr txBox="1"/>
          <p:nvPr/>
        </p:nvSpPr>
        <p:spPr>
          <a:xfrm>
            <a:off x="1403648" y="5457998"/>
            <a:ext cx="7200800" cy="923330"/>
          </a:xfrm>
          <a:prstGeom prst="rect">
            <a:avLst/>
          </a:prstGeom>
          <a:noFill/>
        </p:spPr>
        <p:txBody>
          <a:bodyPr wrap="square" rtlCol="0">
            <a:spAutoFit/>
          </a:bodyPr>
          <a:lstStyle/>
          <a:p>
            <a:r>
              <a:rPr lang="en-GB" dirty="0" smtClean="0">
                <a:solidFill>
                  <a:srgbClr val="92D050"/>
                </a:solidFill>
              </a:rPr>
              <a:t>Prepared for Developments in Economics Education Conference, LSE</a:t>
            </a:r>
          </a:p>
          <a:p>
            <a:endParaRPr lang="en-GB" dirty="0" smtClean="0">
              <a:solidFill>
                <a:srgbClr val="92D050"/>
              </a:solidFill>
            </a:endParaRPr>
          </a:p>
          <a:p>
            <a:r>
              <a:rPr lang="en-GB" dirty="0" smtClean="0">
                <a:solidFill>
                  <a:srgbClr val="92D050"/>
                </a:solidFill>
              </a:rPr>
              <a:t>Sponsored by the Economics Network of the Higher Education Academy</a:t>
            </a:r>
            <a:endParaRPr lang="en-GB" dirty="0">
              <a:solidFill>
                <a:srgbClr val="92D050"/>
              </a:solidFill>
            </a:endParaRPr>
          </a:p>
        </p:txBody>
      </p:sp>
      <p:pic>
        <p:nvPicPr>
          <p:cNvPr id="1029" name="Picture 5" descr="lmu_blak"/>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940402" y="374085"/>
            <a:ext cx="2143125" cy="1476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20321235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GB" dirty="0" smtClean="0"/>
              <a:t>The use of proverbs in the economics classroom can be justified pedagogically by means of transformative learning theory or Roger’s holistic approach; it also helps to promote cultural inclusivity </a:t>
            </a:r>
          </a:p>
          <a:p>
            <a:r>
              <a:rPr lang="en-GB" dirty="0"/>
              <a:t>Results </a:t>
            </a:r>
            <a:r>
              <a:rPr lang="en-GB" dirty="0" smtClean="0"/>
              <a:t>from the experiment show </a:t>
            </a:r>
            <a:r>
              <a:rPr lang="en-GB" dirty="0"/>
              <a:t>that </a:t>
            </a:r>
          </a:p>
          <a:p>
            <a:pPr lvl="1"/>
            <a:r>
              <a:rPr lang="en-GB" dirty="0" smtClean="0"/>
              <a:t>students </a:t>
            </a:r>
            <a:r>
              <a:rPr lang="en-GB" dirty="0"/>
              <a:t>tend to regard proverbs as </a:t>
            </a:r>
            <a:r>
              <a:rPr lang="en-GB" dirty="0" smtClean="0"/>
              <a:t>truthful and rich in wisdom</a:t>
            </a:r>
            <a:endParaRPr lang="en-GB" dirty="0"/>
          </a:p>
          <a:p>
            <a:pPr lvl="1"/>
            <a:r>
              <a:rPr lang="en-GB" dirty="0"/>
              <a:t>students think the majority of proverbs are negative about wealth, in contrast with what they are </a:t>
            </a:r>
            <a:r>
              <a:rPr lang="en-GB" dirty="0" smtClean="0"/>
              <a:t>taught in the economics classroom</a:t>
            </a:r>
          </a:p>
          <a:p>
            <a:pPr lvl="1"/>
            <a:r>
              <a:rPr lang="en-GB" dirty="0" smtClean="0"/>
              <a:t>transformative </a:t>
            </a:r>
            <a:r>
              <a:rPr lang="en-GB" dirty="0"/>
              <a:t>learning </a:t>
            </a:r>
            <a:r>
              <a:rPr lang="en-GB" dirty="0" smtClean="0"/>
              <a:t>took </a:t>
            </a:r>
            <a:r>
              <a:rPr lang="en-GB" dirty="0"/>
              <a:t>place </a:t>
            </a:r>
            <a:r>
              <a:rPr lang="en-GB" dirty="0" smtClean="0"/>
              <a:t>for a significant number of students (at least 10 out of 30)</a:t>
            </a:r>
          </a:p>
          <a:p>
            <a:pPr marL="274320" lvl="1" indent="-228600">
              <a:buClr>
                <a:schemeClr val="accent1"/>
              </a:buClr>
              <a:buFont typeface="Wingdings 2" pitchFamily="18" charset="2"/>
              <a:buChar char=""/>
            </a:pPr>
            <a:r>
              <a:rPr lang="en-GB" dirty="0" smtClean="0"/>
              <a:t>In </a:t>
            </a:r>
            <a:r>
              <a:rPr lang="en-GB" dirty="0"/>
              <a:t>addition, </a:t>
            </a:r>
            <a:r>
              <a:rPr lang="en-GB" dirty="0" smtClean="0"/>
              <a:t>a database </a:t>
            </a:r>
            <a:r>
              <a:rPr lang="en-GB" dirty="0"/>
              <a:t>of </a:t>
            </a:r>
            <a:r>
              <a:rPr lang="en-GB" dirty="0" smtClean="0"/>
              <a:t>221 economics proverbs was constructed,  with proverbs classified as follows: </a:t>
            </a:r>
            <a:r>
              <a:rPr lang="en-GB" dirty="0"/>
              <a:t>wealth (</a:t>
            </a:r>
            <a:r>
              <a:rPr lang="en-GB" dirty="0" smtClean="0"/>
              <a:t>71), </a:t>
            </a:r>
            <a:r>
              <a:rPr lang="en-GB" dirty="0"/>
              <a:t>money </a:t>
            </a:r>
            <a:r>
              <a:rPr lang="en-GB" dirty="0" smtClean="0"/>
              <a:t>(59), </a:t>
            </a:r>
            <a:r>
              <a:rPr lang="en-GB" dirty="0"/>
              <a:t>labour </a:t>
            </a:r>
            <a:r>
              <a:rPr lang="en-GB" dirty="0" smtClean="0"/>
              <a:t>(29), </a:t>
            </a:r>
            <a:r>
              <a:rPr lang="en-GB" dirty="0"/>
              <a:t>savings (18), risk (</a:t>
            </a:r>
            <a:r>
              <a:rPr lang="en-GB" dirty="0" smtClean="0"/>
              <a:t>17), </a:t>
            </a:r>
            <a:r>
              <a:rPr lang="en-GB" dirty="0"/>
              <a:t>borrowing (11), happiness (8), sustainability (4) and preferences (4). </a:t>
            </a:r>
            <a:r>
              <a:rPr lang="en-GB" dirty="0" smtClean="0"/>
              <a:t> This is a teaching tool that will be made available to other tutors via the Economics Network’s website.</a:t>
            </a:r>
            <a:endParaRPr lang="en-GB" dirty="0"/>
          </a:p>
          <a:p>
            <a:endParaRPr lang="en-GB" dirty="0" smtClean="0"/>
          </a:p>
          <a:p>
            <a:pPr lvl="1"/>
            <a:endParaRPr lang="en-GB" dirty="0" smtClean="0"/>
          </a:p>
          <a:p>
            <a:pPr lvl="1"/>
            <a:endParaRPr lang="en-GB" dirty="0" smtClean="0"/>
          </a:p>
          <a:p>
            <a:endParaRPr lang="en-GB" dirty="0" smtClean="0"/>
          </a:p>
        </p:txBody>
      </p:sp>
      <p:sp>
        <p:nvSpPr>
          <p:cNvPr id="3" name="Title 2"/>
          <p:cNvSpPr>
            <a:spLocks noGrp="1"/>
          </p:cNvSpPr>
          <p:nvPr>
            <p:ph type="title"/>
          </p:nvPr>
        </p:nvSpPr>
        <p:spPr/>
        <p:txBody>
          <a:bodyPr/>
          <a:lstStyle/>
          <a:p>
            <a:r>
              <a:rPr lang="en-GB" dirty="0" smtClean="0"/>
              <a:t>conclusion</a:t>
            </a:r>
            <a:endParaRPr lang="en-GB" dirty="0"/>
          </a:p>
        </p:txBody>
      </p:sp>
    </p:spTree>
    <p:extLst>
      <p:ext uri="{BB962C8B-B14F-4D97-AF65-F5344CB8AC3E}">
        <p14:creationId xmlns="" xmlns:p14="http://schemas.microsoft.com/office/powerpoint/2010/main" val="2429961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Pedagogical basis</a:t>
            </a:r>
          </a:p>
          <a:p>
            <a:r>
              <a:rPr lang="en-GB" dirty="0" smtClean="0"/>
              <a:t>Literature</a:t>
            </a:r>
          </a:p>
          <a:p>
            <a:r>
              <a:rPr lang="en-GB" dirty="0" smtClean="0"/>
              <a:t>Methodology</a:t>
            </a:r>
          </a:p>
          <a:p>
            <a:r>
              <a:rPr lang="en-GB" dirty="0" smtClean="0"/>
              <a:t>Results</a:t>
            </a:r>
          </a:p>
          <a:p>
            <a:r>
              <a:rPr lang="en-GB" dirty="0" smtClean="0"/>
              <a:t>Conclusion</a:t>
            </a:r>
          </a:p>
          <a:p>
            <a:pPr marL="45720" indent="0">
              <a:buNone/>
            </a:pPr>
            <a:endParaRPr lang="en-GB" dirty="0" smtClean="0"/>
          </a:p>
          <a:p>
            <a:pPr marL="45720" indent="0">
              <a:buNone/>
            </a:pPr>
            <a:r>
              <a:rPr lang="en-GB" dirty="0" smtClean="0"/>
              <a:t> </a:t>
            </a:r>
          </a:p>
          <a:p>
            <a:pPr marL="365760" lvl="1" indent="0">
              <a:buNone/>
            </a:pPr>
            <a:endParaRPr lang="en-GB" dirty="0" smtClean="0"/>
          </a:p>
          <a:p>
            <a:pPr lvl="1"/>
            <a:endParaRPr lang="en-GB" dirty="0"/>
          </a:p>
        </p:txBody>
      </p:sp>
      <p:sp>
        <p:nvSpPr>
          <p:cNvPr id="3" name="Title 2"/>
          <p:cNvSpPr>
            <a:spLocks noGrp="1"/>
          </p:cNvSpPr>
          <p:nvPr>
            <p:ph type="title"/>
          </p:nvPr>
        </p:nvSpPr>
        <p:spPr/>
        <p:txBody>
          <a:bodyPr/>
          <a:lstStyle/>
          <a:p>
            <a:r>
              <a:rPr lang="en-GB" dirty="0" smtClean="0"/>
              <a:t>Overview</a:t>
            </a:r>
            <a:endParaRPr lang="en-GB" dirty="0"/>
          </a:p>
        </p:txBody>
      </p:sp>
    </p:spTree>
    <p:extLst>
      <p:ext uri="{BB962C8B-B14F-4D97-AF65-F5344CB8AC3E}">
        <p14:creationId xmlns="" xmlns:p14="http://schemas.microsoft.com/office/powerpoint/2010/main" val="32949045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lvl="1"/>
            <a:r>
              <a:rPr lang="en-GB" dirty="0" smtClean="0"/>
              <a:t>Transformative learning theory and Rogers’ humanistic approach encourage the use of provocative material to stimulate thinking, such as proverbs from different cultures</a:t>
            </a:r>
          </a:p>
          <a:p>
            <a:pPr lvl="1"/>
            <a:r>
              <a:rPr lang="en-GB" dirty="0"/>
              <a:t>Proverbs from around the world can be used in economics classes to:</a:t>
            </a:r>
          </a:p>
          <a:p>
            <a:pPr lvl="2"/>
            <a:r>
              <a:rPr lang="en-GB" dirty="0"/>
              <a:t>Reconsider </a:t>
            </a:r>
            <a:r>
              <a:rPr lang="en-GB" u="sng" dirty="0"/>
              <a:t>what</a:t>
            </a:r>
            <a:r>
              <a:rPr lang="en-GB" dirty="0"/>
              <a:t> we teach, essentially </a:t>
            </a:r>
            <a:r>
              <a:rPr lang="en-GB" dirty="0" smtClean="0"/>
              <a:t>that the </a:t>
            </a:r>
            <a:r>
              <a:rPr lang="en-GB" dirty="0"/>
              <a:t>more money one has the happier one is because he can but more cars, holidays, etc.; this belief is challenged by the economics of happiness literature</a:t>
            </a:r>
          </a:p>
          <a:p>
            <a:pPr lvl="2"/>
            <a:r>
              <a:rPr lang="en-GB" dirty="0"/>
              <a:t>Reconsider </a:t>
            </a:r>
            <a:r>
              <a:rPr lang="en-GB" u="sng" dirty="0"/>
              <a:t>how</a:t>
            </a:r>
            <a:r>
              <a:rPr lang="en-GB" dirty="0"/>
              <a:t> we teach, essentially through diagrams and mathematics, which is not appealing to some students</a:t>
            </a:r>
          </a:p>
          <a:p>
            <a:pPr lvl="2"/>
            <a:r>
              <a:rPr lang="en-GB" dirty="0" smtClean="0"/>
              <a:t>Attain cultural </a:t>
            </a:r>
            <a:r>
              <a:rPr lang="en-GB" u="sng" dirty="0"/>
              <a:t>inclusivity</a:t>
            </a:r>
            <a:r>
              <a:rPr lang="en-GB" dirty="0"/>
              <a:t> – By introducing material from the students’ cultures in the curriculum, the students can feel </a:t>
            </a:r>
            <a:r>
              <a:rPr lang="en-GB" dirty="0" smtClean="0"/>
              <a:t>included</a:t>
            </a:r>
          </a:p>
          <a:p>
            <a:pPr lvl="2"/>
            <a:r>
              <a:rPr lang="en-GB" u="sng" dirty="0" smtClean="0"/>
              <a:t>Internationalize</a:t>
            </a:r>
            <a:r>
              <a:rPr lang="en-GB" dirty="0" smtClean="0"/>
              <a:t> the curriculum at a time of globalization, promoting appreciation of other cultures (value-based approach) and the ability to work with people of other cultures (functional approach)</a:t>
            </a:r>
            <a:endParaRPr lang="en-GB" dirty="0"/>
          </a:p>
          <a:p>
            <a:pPr lvl="2"/>
            <a:r>
              <a:rPr lang="en-GB" dirty="0"/>
              <a:t>Consider </a:t>
            </a:r>
            <a:r>
              <a:rPr lang="en-GB" u="sng" dirty="0"/>
              <a:t>wisdom</a:t>
            </a:r>
            <a:r>
              <a:rPr lang="en-GB" dirty="0"/>
              <a:t> – wealth affects our lives in ways which we do not take into account in economics, e.g. our relationships, and it would seem unwise to ignore these. Also is there such a thing as a world wisdom, i.e. a wisdom that applies across cultures?</a:t>
            </a:r>
          </a:p>
          <a:p>
            <a:pPr lvl="1"/>
            <a:r>
              <a:rPr lang="en-GB" dirty="0" smtClean="0"/>
              <a:t>In addition, proverbs offer concise and readily accessible information, consistently with our society’s demands</a:t>
            </a:r>
          </a:p>
        </p:txBody>
      </p:sp>
      <p:sp>
        <p:nvSpPr>
          <p:cNvPr id="3" name="Title 2"/>
          <p:cNvSpPr>
            <a:spLocks noGrp="1"/>
          </p:cNvSpPr>
          <p:nvPr>
            <p:ph type="title"/>
          </p:nvPr>
        </p:nvSpPr>
        <p:spPr/>
        <p:txBody>
          <a:bodyPr/>
          <a:lstStyle/>
          <a:p>
            <a:r>
              <a:rPr lang="en-GB" dirty="0" smtClean="0"/>
              <a:t>Pedagogical basis</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022298"/>
          </a:xfrm>
        </p:spPr>
        <p:txBody>
          <a:bodyPr>
            <a:normAutofit/>
          </a:bodyPr>
          <a:lstStyle/>
          <a:p>
            <a:pPr lvl="1"/>
            <a:r>
              <a:rPr lang="en-GB" sz="1400" dirty="0" smtClean="0"/>
              <a:t>Proverbs are not presently used in economics educations</a:t>
            </a:r>
          </a:p>
          <a:p>
            <a:pPr lvl="1"/>
            <a:r>
              <a:rPr lang="en-GB" sz="1400" dirty="0" smtClean="0"/>
              <a:t>They are, however, used in other disciplines:</a:t>
            </a:r>
          </a:p>
          <a:p>
            <a:pPr lvl="2"/>
            <a:r>
              <a:rPr lang="en-GB" sz="1400" dirty="0" err="1" smtClean="0"/>
              <a:t>Tisdell</a:t>
            </a:r>
            <a:r>
              <a:rPr lang="en-GB" sz="1400" dirty="0" smtClean="0"/>
              <a:t> </a:t>
            </a:r>
            <a:r>
              <a:rPr lang="en-GB" sz="1400" dirty="0"/>
              <a:t>and Tolliver </a:t>
            </a:r>
            <a:r>
              <a:rPr lang="en-GB" sz="1400" dirty="0" smtClean="0"/>
              <a:t>(The Role of Spirituality in Culturally </a:t>
            </a:r>
            <a:r>
              <a:rPr lang="en-GB" sz="1400" dirty="0"/>
              <a:t>R</a:t>
            </a:r>
            <a:r>
              <a:rPr lang="en-GB" sz="1400" dirty="0" smtClean="0"/>
              <a:t>elevant and Transformative Adult </a:t>
            </a:r>
            <a:r>
              <a:rPr lang="en-GB" sz="1400" dirty="0"/>
              <a:t>E</a:t>
            </a:r>
            <a:r>
              <a:rPr lang="en-GB" sz="1400" dirty="0" smtClean="0"/>
              <a:t>ducation, Adult </a:t>
            </a:r>
            <a:r>
              <a:rPr lang="en-GB" sz="1400" dirty="0"/>
              <a:t>Learning, </a:t>
            </a:r>
            <a:r>
              <a:rPr lang="en-GB" sz="1400" dirty="0" smtClean="0"/>
              <a:t>2001</a:t>
            </a:r>
            <a:r>
              <a:rPr lang="en-GB" sz="1400" smtClean="0"/>
              <a:t>) involves </a:t>
            </a:r>
            <a:r>
              <a:rPr lang="en-GB" sz="1400" dirty="0"/>
              <a:t>the use of proverbs in African-centred </a:t>
            </a:r>
            <a:r>
              <a:rPr lang="en-GB" sz="1400" u="sng" dirty="0"/>
              <a:t>psychology</a:t>
            </a:r>
            <a:r>
              <a:rPr lang="en-GB" sz="1400" dirty="0"/>
              <a:t> education. </a:t>
            </a:r>
          </a:p>
          <a:p>
            <a:pPr lvl="2"/>
            <a:r>
              <a:rPr lang="en-GB" sz="1400" dirty="0" smtClean="0"/>
              <a:t>Grant </a:t>
            </a:r>
            <a:r>
              <a:rPr lang="en-GB" sz="1400" dirty="0"/>
              <a:t>and </a:t>
            </a:r>
            <a:r>
              <a:rPr lang="en-GB" sz="1400" dirty="0" err="1"/>
              <a:t>Asimeng-Boahene</a:t>
            </a:r>
            <a:r>
              <a:rPr lang="en-GB" sz="1400" dirty="0"/>
              <a:t> </a:t>
            </a:r>
            <a:r>
              <a:rPr lang="en-GB" sz="1400" dirty="0" smtClean="0"/>
              <a:t>(</a:t>
            </a:r>
            <a:r>
              <a:rPr lang="en-GB" sz="1400" dirty="0"/>
              <a:t>Culturally Responsive Pedagogy in Citizenship </a:t>
            </a:r>
            <a:r>
              <a:rPr lang="en-GB" sz="1400" dirty="0" smtClean="0"/>
              <a:t>Education: Using </a:t>
            </a:r>
            <a:r>
              <a:rPr lang="en-GB" sz="1400" dirty="0"/>
              <a:t>African Proverbs as Tools for Teaching in Urban </a:t>
            </a:r>
            <a:r>
              <a:rPr lang="en-GB" sz="1400" dirty="0" smtClean="0"/>
              <a:t>Schools, Multicultural </a:t>
            </a:r>
            <a:r>
              <a:rPr lang="en-GB" sz="1400" dirty="0"/>
              <a:t>Perspectives, 2006) discuss the use of African proverbs in urban schools with a view to promoting a sense of </a:t>
            </a:r>
            <a:r>
              <a:rPr lang="en-GB" sz="1400" u="sng" dirty="0" smtClean="0"/>
              <a:t>citizenship</a:t>
            </a:r>
            <a:r>
              <a:rPr lang="en-GB" sz="1400" dirty="0" smtClean="0"/>
              <a:t>.</a:t>
            </a:r>
          </a:p>
          <a:p>
            <a:pPr lvl="2"/>
            <a:r>
              <a:rPr lang="en-GB" sz="1400" dirty="0" smtClean="0"/>
              <a:t>Ibanez (Using Proverbs in Chemistry, Journal </a:t>
            </a:r>
            <a:r>
              <a:rPr lang="en-GB" sz="1400" dirty="0"/>
              <a:t>of Chemistry Education, 2002) shows how proverbs can be used to teach </a:t>
            </a:r>
            <a:r>
              <a:rPr lang="en-GB" sz="1400" u="sng" dirty="0" smtClean="0"/>
              <a:t>chemistry</a:t>
            </a:r>
            <a:r>
              <a:rPr lang="en-GB" sz="1400" dirty="0" smtClean="0"/>
              <a:t> (!).</a:t>
            </a:r>
          </a:p>
          <a:p>
            <a:pPr lvl="2"/>
            <a:r>
              <a:rPr lang="en-GB" sz="1400" dirty="0" err="1" smtClean="0"/>
              <a:t>Charteris</a:t>
            </a:r>
            <a:r>
              <a:rPr lang="en-GB" sz="1400" dirty="0" smtClean="0"/>
              <a:t>-Black (Proverbs in Communication, Journal </a:t>
            </a:r>
            <a:r>
              <a:rPr lang="en-GB" sz="1400" dirty="0"/>
              <a:t>of Multilingual and Multicultural Development, 1995) uses proverbs to develop the cross-</a:t>
            </a:r>
            <a:r>
              <a:rPr lang="en-GB" sz="1400" u="sng" dirty="0"/>
              <a:t>linguistic</a:t>
            </a:r>
            <a:r>
              <a:rPr lang="en-GB" sz="1400" dirty="0"/>
              <a:t> understanding of professionals involved in intercultural </a:t>
            </a:r>
            <a:r>
              <a:rPr lang="en-GB" sz="1400" dirty="0" smtClean="0"/>
              <a:t>situations.</a:t>
            </a:r>
          </a:p>
          <a:p>
            <a:pPr lvl="2"/>
            <a:r>
              <a:rPr lang="en-GB" sz="1400" dirty="0" err="1" smtClean="0"/>
              <a:t>Manzo</a:t>
            </a:r>
            <a:r>
              <a:rPr lang="en-GB" sz="1400" dirty="0" smtClean="0"/>
              <a:t> (Using Proverbs to Teach Reading and Thinking; Come </a:t>
            </a:r>
            <a:r>
              <a:rPr lang="en-GB" sz="1400" dirty="0" err="1" smtClean="0"/>
              <a:t>Faceva</a:t>
            </a:r>
            <a:r>
              <a:rPr lang="en-GB" sz="1400" dirty="0" smtClean="0"/>
              <a:t> Mia </a:t>
            </a:r>
            <a:r>
              <a:rPr lang="en-GB" sz="1400" dirty="0" err="1" smtClean="0"/>
              <a:t>Nonna</a:t>
            </a:r>
            <a:r>
              <a:rPr lang="en-GB" sz="1400" dirty="0" smtClean="0"/>
              <a:t> (The Way My Grandmother Did It), The Reading </a:t>
            </a:r>
            <a:r>
              <a:rPr lang="en-GB" sz="1400" dirty="0"/>
              <a:t>Teacher, 1981) describes the use of proverbs to improve </a:t>
            </a:r>
            <a:r>
              <a:rPr lang="en-GB" sz="1400" u="sng" dirty="0"/>
              <a:t>reading</a:t>
            </a:r>
            <a:r>
              <a:rPr lang="en-GB" sz="1400" dirty="0"/>
              <a:t> comprehension skills and </a:t>
            </a:r>
            <a:r>
              <a:rPr lang="en-GB" sz="1400" u="sng" dirty="0"/>
              <a:t>critical thinking</a:t>
            </a:r>
            <a:r>
              <a:rPr lang="en-GB" sz="1400" dirty="0"/>
              <a:t> abilities.</a:t>
            </a:r>
            <a:r>
              <a:rPr lang="en-GB" sz="1400" dirty="0" smtClean="0"/>
              <a:t> </a:t>
            </a:r>
          </a:p>
          <a:p>
            <a:pPr marL="365760" lvl="1" indent="0">
              <a:buNone/>
            </a:pPr>
            <a:endParaRPr lang="en-GB" dirty="0"/>
          </a:p>
          <a:p>
            <a:pPr marL="365760" lvl="1" indent="0">
              <a:buNone/>
            </a:pPr>
            <a:endParaRPr lang="en-GB" dirty="0" smtClean="0"/>
          </a:p>
          <a:p>
            <a:pPr lvl="1">
              <a:buNone/>
            </a:pPr>
            <a:endParaRPr lang="en-GB" dirty="0"/>
          </a:p>
        </p:txBody>
      </p:sp>
      <p:sp>
        <p:nvSpPr>
          <p:cNvPr id="3" name="Title 2"/>
          <p:cNvSpPr>
            <a:spLocks noGrp="1"/>
          </p:cNvSpPr>
          <p:nvPr>
            <p:ph type="title"/>
          </p:nvPr>
        </p:nvSpPr>
        <p:spPr/>
        <p:txBody>
          <a:bodyPr/>
          <a:lstStyle/>
          <a:p>
            <a:r>
              <a:rPr lang="en-GB" dirty="0" smtClean="0"/>
              <a:t>literature</a:t>
            </a:r>
            <a:endParaRPr lang="en-GB" dirty="0"/>
          </a:p>
        </p:txBody>
      </p:sp>
      <p:sp>
        <p:nvSpPr>
          <p:cNvPr id="5" name="Rectangle 1"/>
          <p:cNvSpPr>
            <a:spLocks noChangeArrowheads="1"/>
          </p:cNvSpPr>
          <p:nvPr/>
        </p:nvSpPr>
        <p:spPr bwMode="auto">
          <a:xfrm>
            <a:off x="381000" y="332898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 xmlns:p14="http://schemas.microsoft.com/office/powerpoint/2010/main" val="16433128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590250"/>
          </a:xfrm>
        </p:spPr>
        <p:txBody>
          <a:bodyPr>
            <a:normAutofit/>
          </a:bodyPr>
          <a:lstStyle/>
          <a:p>
            <a:pPr lvl="1"/>
            <a:r>
              <a:rPr lang="en-GB" sz="2700" dirty="0" smtClean="0"/>
              <a:t>Questionnaire distributed in class</a:t>
            </a:r>
          </a:p>
          <a:p>
            <a:pPr lvl="2"/>
            <a:r>
              <a:rPr lang="en-GB" sz="2500" dirty="0" smtClean="0"/>
              <a:t>Includes all 51 proverbs containing the word “wealth” from the Prentice-Hall Encyclopaedia of World Proverbs</a:t>
            </a:r>
          </a:p>
          <a:p>
            <a:pPr lvl="2"/>
            <a:r>
              <a:rPr lang="en-GB" sz="2500" dirty="0" smtClean="0"/>
              <a:t>Students asked if money buys happiness</a:t>
            </a:r>
          </a:p>
          <a:p>
            <a:pPr lvl="1"/>
            <a:r>
              <a:rPr lang="en-GB" sz="2700" dirty="0" smtClean="0"/>
              <a:t>Focus group (8 students) and 5 individual interviews</a:t>
            </a:r>
          </a:p>
          <a:p>
            <a:endParaRPr lang="en-GB" dirty="0"/>
          </a:p>
          <a:p>
            <a:endParaRPr lang="en-GB" dirty="0"/>
          </a:p>
        </p:txBody>
      </p:sp>
      <p:sp>
        <p:nvSpPr>
          <p:cNvPr id="3" name="Title 2"/>
          <p:cNvSpPr>
            <a:spLocks noGrp="1"/>
          </p:cNvSpPr>
          <p:nvPr>
            <p:ph type="title"/>
          </p:nvPr>
        </p:nvSpPr>
        <p:spPr/>
        <p:txBody>
          <a:bodyPr/>
          <a:lstStyle/>
          <a:p>
            <a:r>
              <a:rPr lang="en-GB" dirty="0" smtClean="0"/>
              <a:t>methodology</a:t>
            </a:r>
            <a:endParaRPr lang="en-GB" dirty="0"/>
          </a:p>
        </p:txBody>
      </p:sp>
    </p:spTree>
    <p:extLst>
      <p:ext uri="{BB962C8B-B14F-4D97-AF65-F5344CB8AC3E}">
        <p14:creationId xmlns="" xmlns:p14="http://schemas.microsoft.com/office/powerpoint/2010/main" val="11682809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734265"/>
          </a:xfrm>
        </p:spPr>
        <p:txBody>
          <a:bodyPr>
            <a:normAutofit fontScale="62500" lnSpcReduction="20000"/>
          </a:bodyPr>
          <a:lstStyle/>
          <a:p>
            <a:r>
              <a:rPr lang="en-GB" sz="2900" dirty="0" smtClean="0"/>
              <a:t>Questionnaire</a:t>
            </a:r>
            <a:endParaRPr lang="en-GB" sz="2900" dirty="0"/>
          </a:p>
          <a:p>
            <a:pPr lvl="1"/>
            <a:r>
              <a:rPr lang="en-GB" sz="2600" dirty="0" smtClean="0"/>
              <a:t>There is mild evidence that males think that money buys happiness more than females (based on t-test analysis)</a:t>
            </a:r>
          </a:p>
          <a:p>
            <a:pPr lvl="1"/>
            <a:r>
              <a:rPr lang="en-GB" sz="2600" dirty="0" smtClean="0"/>
              <a:t>Students tended to regard the proverbs as truthful (38 out of 51 proverbs); one student remarked “proverbs describe the wisdom of history in a few words”.</a:t>
            </a:r>
          </a:p>
          <a:p>
            <a:pPr lvl="1"/>
            <a:r>
              <a:rPr lang="en-GB" sz="2600" dirty="0" smtClean="0"/>
              <a:t>Among proverbs seen as most truthful by students are “The greatest wealth is contentment with a little” and “The wealth which enslaves the owner is not wealth”, neither of which are covered in the economics classroom</a:t>
            </a:r>
          </a:p>
          <a:p>
            <a:pPr lvl="1"/>
            <a:r>
              <a:rPr lang="en-GB" sz="2600" dirty="0" smtClean="0"/>
              <a:t>No evidence found that students found proverbs of their own ethnic group more truthful than those of other ethnic groups (but note small sample and problems with grouping students)</a:t>
            </a:r>
          </a:p>
          <a:p>
            <a:pPr lvl="1"/>
            <a:r>
              <a:rPr lang="en-GB" sz="2600" dirty="0" smtClean="0"/>
              <a:t>Students tended to regard proverbs as negative about wealth (39 out of 51 proverbs, e.g. “Where wealth is established it is difficult for friendship to find a place”) with important implications for economics education</a:t>
            </a:r>
          </a:p>
          <a:p>
            <a:pPr lvl="1"/>
            <a:r>
              <a:rPr lang="en-GB" sz="2600" dirty="0" smtClean="0"/>
              <a:t>10 (out of 30) students underwent a change of attitude:</a:t>
            </a:r>
          </a:p>
          <a:p>
            <a:pPr lvl="2"/>
            <a:r>
              <a:rPr lang="en-GB" sz="2600" dirty="0" smtClean="0"/>
              <a:t>7 away from “money buys happiness”, 3 towards it</a:t>
            </a:r>
          </a:p>
          <a:p>
            <a:pPr lvl="1"/>
            <a:r>
              <a:rPr lang="en-GB" sz="2600" dirty="0" smtClean="0"/>
              <a:t>Students appreciate the fact that proverbs enable them to appreciate both positive and negative aspects of money, in contrast with what they are taught in the classroom.</a:t>
            </a:r>
          </a:p>
          <a:p>
            <a:pPr marL="365760" lvl="1" indent="0">
              <a:buNone/>
            </a:pPr>
            <a:endParaRPr lang="en-GB" dirty="0" smtClean="0"/>
          </a:p>
          <a:p>
            <a:pPr lvl="1"/>
            <a:endParaRPr lang="en-GB" dirty="0" smtClean="0"/>
          </a:p>
          <a:p>
            <a:pPr lvl="2"/>
            <a:endParaRPr lang="en-GB" dirty="0" smtClean="0"/>
          </a:p>
          <a:p>
            <a:pPr lvl="2"/>
            <a:endParaRPr lang="en-GB" dirty="0" smtClean="0"/>
          </a:p>
        </p:txBody>
      </p:sp>
      <p:sp>
        <p:nvSpPr>
          <p:cNvPr id="4" name="Title 3"/>
          <p:cNvSpPr>
            <a:spLocks noGrp="1"/>
          </p:cNvSpPr>
          <p:nvPr>
            <p:ph type="title"/>
          </p:nvPr>
        </p:nvSpPr>
        <p:spPr/>
        <p:txBody>
          <a:bodyPr/>
          <a:lstStyle/>
          <a:p>
            <a:r>
              <a:rPr lang="en-GB" dirty="0" smtClean="0"/>
              <a:t>Results - QUESTIONNAIRE</a:t>
            </a:r>
            <a:endParaRPr lang="en-GB" dirty="0"/>
          </a:p>
        </p:txBody>
      </p:sp>
    </p:spTree>
    <p:extLst>
      <p:ext uri="{BB962C8B-B14F-4D97-AF65-F5344CB8AC3E}">
        <p14:creationId xmlns="" xmlns:p14="http://schemas.microsoft.com/office/powerpoint/2010/main" val="2773411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GB" sz="1700" dirty="0"/>
              <a:t>Focus groups are better than questionnaires to assess if students have undergone transformative learning (and 1-to-1 interviews are even better)</a:t>
            </a:r>
            <a:r>
              <a:rPr lang="en-GB" dirty="0"/>
              <a:t> </a:t>
            </a:r>
          </a:p>
          <a:p>
            <a:pPr lvl="2"/>
            <a:r>
              <a:rPr lang="en-GB" dirty="0"/>
              <a:t>e.g. a student initially thought that people in general only agreed </a:t>
            </a:r>
            <a:r>
              <a:rPr lang="en-GB" dirty="0" smtClean="0"/>
              <a:t>with </a:t>
            </a:r>
            <a:r>
              <a:rPr lang="en-GB" dirty="0"/>
              <a:t>proverbs from their own culture, but, having taken part in the </a:t>
            </a:r>
            <a:r>
              <a:rPr lang="en-GB" dirty="0" smtClean="0"/>
              <a:t>focus group discussion, </a:t>
            </a:r>
            <a:r>
              <a:rPr lang="en-GB" dirty="0"/>
              <a:t>now believes that they are </a:t>
            </a:r>
            <a:r>
              <a:rPr lang="en-GB" dirty="0" smtClean="0"/>
              <a:t>far </a:t>
            </a:r>
            <a:r>
              <a:rPr lang="en-GB" dirty="0"/>
              <a:t>more universal</a:t>
            </a:r>
          </a:p>
          <a:p>
            <a:pPr marL="274320" lvl="2" indent="-228600">
              <a:buClr>
                <a:schemeClr val="accent1"/>
              </a:buClr>
              <a:buFont typeface="Wingdings 2" pitchFamily="18" charset="2"/>
              <a:buChar char=""/>
            </a:pPr>
            <a:r>
              <a:rPr lang="en-GB" sz="1700" dirty="0" smtClean="0"/>
              <a:t>Students proposed ideas not covered in mainstream economics, e.g. that money can bring about a “change in personality”, and that effort is desirable in its own right in order to appreciate the things attained through effort, and the importance of being virtuous.</a:t>
            </a:r>
          </a:p>
          <a:p>
            <a:pPr marL="274320" lvl="2" indent="-228600">
              <a:buClr>
                <a:schemeClr val="accent1"/>
              </a:buClr>
              <a:buFont typeface="Wingdings 2" pitchFamily="18" charset="2"/>
              <a:buChar char=""/>
            </a:pPr>
            <a:r>
              <a:rPr lang="en-GB" sz="1700" dirty="0" smtClean="0"/>
              <a:t>Evidence </a:t>
            </a:r>
            <a:r>
              <a:rPr lang="en-GB" sz="1700" dirty="0"/>
              <a:t>of “global wisdom</a:t>
            </a:r>
            <a:r>
              <a:rPr lang="en-GB" sz="1700" dirty="0" smtClean="0"/>
              <a:t>”: students believe that human nature has stayed the same over time, making proverbs applicable across time. Some students were less clear as to whether proverbs are equally applicable across cultures.</a:t>
            </a:r>
            <a:endParaRPr lang="en-GB" sz="1700" dirty="0"/>
          </a:p>
          <a:p>
            <a:pPr marL="274320" lvl="2" indent="-228600">
              <a:buClr>
                <a:schemeClr val="accent1"/>
              </a:buClr>
              <a:buFont typeface="Wingdings 2" pitchFamily="18" charset="2"/>
              <a:buChar char=""/>
            </a:pPr>
            <a:r>
              <a:rPr lang="en-GB" sz="1700" dirty="0"/>
              <a:t>W</a:t>
            </a:r>
            <a:r>
              <a:rPr lang="en-GB" sz="1700" dirty="0" smtClean="0"/>
              <a:t>hen </a:t>
            </a:r>
            <a:r>
              <a:rPr lang="en-GB" sz="1700" dirty="0"/>
              <a:t>two proverbs clash, </a:t>
            </a:r>
            <a:r>
              <a:rPr lang="en-GB" sz="1700" dirty="0" smtClean="0"/>
              <a:t>most students </a:t>
            </a:r>
            <a:r>
              <a:rPr lang="en-GB" sz="1700" dirty="0"/>
              <a:t>reconcile </a:t>
            </a:r>
            <a:r>
              <a:rPr lang="en-GB" sz="1700" dirty="0" smtClean="0"/>
              <a:t>them, e.g. “</a:t>
            </a:r>
            <a:r>
              <a:rPr lang="en-GB" sz="1700" dirty="0"/>
              <a:t>Where wealth is established, it is difficult for friendship to find a place” and “Where wealth, there friends</a:t>
            </a:r>
            <a:r>
              <a:rPr lang="en-GB" sz="1700" dirty="0" smtClean="0"/>
              <a:t>”, with students interpreting </a:t>
            </a:r>
            <a:r>
              <a:rPr lang="en-GB" sz="1700" dirty="0"/>
              <a:t>the word “friends” in the second proverb in a sarcastic </a:t>
            </a:r>
            <a:r>
              <a:rPr lang="en-GB" sz="1700" dirty="0" smtClean="0"/>
              <a:t>sense; alternatively some student thought that one proverb may be true in one situation and another proverb true in another situation. This shows respect for proverbs, seen as depositories of wisdom. </a:t>
            </a:r>
            <a:endParaRPr lang="en-GB" sz="1700" dirty="0"/>
          </a:p>
          <a:p>
            <a:endParaRPr lang="en-GB" dirty="0"/>
          </a:p>
          <a:p>
            <a:pPr lvl="2"/>
            <a:endParaRPr lang="en-GB" dirty="0"/>
          </a:p>
          <a:p>
            <a:endParaRPr lang="en-GB" dirty="0"/>
          </a:p>
        </p:txBody>
      </p:sp>
      <p:sp>
        <p:nvSpPr>
          <p:cNvPr id="3" name="Footer Placeholder 2"/>
          <p:cNvSpPr>
            <a:spLocks noGrp="1"/>
          </p:cNvSpPr>
          <p:nvPr>
            <p:ph type="ftr" sz="quarter" idx="11"/>
          </p:nvPr>
        </p:nvSpPr>
        <p:spPr/>
        <p:txBody>
          <a:bodyPr/>
          <a:lstStyle/>
          <a:p>
            <a:r>
              <a:rPr lang="en-GB" smtClean="0"/>
              <a:t>The role of religion in the economics of civil conflict</a:t>
            </a:r>
            <a:endParaRPr lang="en-GB" dirty="0"/>
          </a:p>
        </p:txBody>
      </p:sp>
      <p:sp>
        <p:nvSpPr>
          <p:cNvPr id="4" name="Title 3"/>
          <p:cNvSpPr>
            <a:spLocks noGrp="1"/>
          </p:cNvSpPr>
          <p:nvPr>
            <p:ph type="title"/>
          </p:nvPr>
        </p:nvSpPr>
        <p:spPr/>
        <p:txBody>
          <a:bodyPr/>
          <a:lstStyle/>
          <a:p>
            <a:r>
              <a:rPr lang="en-GB" dirty="0" smtClean="0"/>
              <a:t>RESULTS – FOCUS GROUP</a:t>
            </a:r>
            <a:endParaRPr lang="en-GB" dirty="0"/>
          </a:p>
        </p:txBody>
      </p:sp>
    </p:spTree>
    <p:extLst>
      <p:ext uri="{BB962C8B-B14F-4D97-AF65-F5344CB8AC3E}">
        <p14:creationId xmlns="" xmlns:p14="http://schemas.microsoft.com/office/powerpoint/2010/main" val="3271577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274320" lvl="2" indent="-228600">
              <a:buClr>
                <a:schemeClr val="accent1"/>
              </a:buClr>
              <a:buFont typeface="Wingdings 2" pitchFamily="18" charset="2"/>
              <a:buChar char=""/>
            </a:pPr>
            <a:r>
              <a:rPr lang="en-GB" sz="1400" dirty="0" smtClean="0"/>
              <a:t>A mature student from Yorkshire said that the </a:t>
            </a:r>
            <a:r>
              <a:rPr lang="en-GB" sz="1400" dirty="0"/>
              <a:t>exercise had “opened” his “mind a bit”, that “with proverbs you´re forced to think outside the box” in that he was not given any input by the tutor before engaging with the proverbs. He said that he was not given “a received wisdom which you are supposed to take in” and felt a </a:t>
            </a:r>
            <a:r>
              <a:rPr lang="en-GB" sz="1400" u="sng" dirty="0"/>
              <a:t>sense of exploration and freedom</a:t>
            </a:r>
            <a:r>
              <a:rPr lang="en-GB" sz="1400" dirty="0"/>
              <a:t> in taking part in the </a:t>
            </a:r>
            <a:r>
              <a:rPr lang="en-GB" sz="1400" dirty="0" smtClean="0"/>
              <a:t>exercise.</a:t>
            </a:r>
          </a:p>
          <a:p>
            <a:pPr marL="274320" lvl="2" indent="-228600">
              <a:buClr>
                <a:schemeClr val="accent1"/>
              </a:buClr>
              <a:buFont typeface="Wingdings 2" pitchFamily="18" charset="2"/>
              <a:buChar char=""/>
            </a:pPr>
            <a:r>
              <a:rPr lang="en-GB" sz="1400" dirty="0" smtClean="0"/>
              <a:t>A Somali student felt that </a:t>
            </a:r>
            <a:r>
              <a:rPr lang="en-GB" sz="1400" dirty="0"/>
              <a:t>“</a:t>
            </a:r>
            <a:r>
              <a:rPr lang="en-GB" sz="1400" u="sng" dirty="0"/>
              <a:t>proverbs </a:t>
            </a:r>
            <a:r>
              <a:rPr lang="en-GB" sz="1400" u="sng" dirty="0" smtClean="0"/>
              <a:t>are more </a:t>
            </a:r>
            <a:r>
              <a:rPr lang="en-GB" sz="1400" u="sng" dirty="0"/>
              <a:t>truthful than figures</a:t>
            </a:r>
            <a:r>
              <a:rPr lang="en-GB" sz="1400" dirty="0"/>
              <a:t>”, in fact she finds them a “useful reminder that there is more in economics than figures”. Proverbs “have been around for a long time, so there is wisdom in them”, unlike figures, which can “change across time </a:t>
            </a:r>
            <a:r>
              <a:rPr lang="en-GB" sz="1400" dirty="0" smtClean="0"/>
              <a:t>and </a:t>
            </a:r>
            <a:r>
              <a:rPr lang="en-GB" sz="1400" dirty="0"/>
              <a:t>cultures, like the Phillips curve</a:t>
            </a:r>
            <a:r>
              <a:rPr lang="en-GB" sz="1400" dirty="0" smtClean="0"/>
              <a:t>”. </a:t>
            </a:r>
            <a:r>
              <a:rPr lang="en-GB" sz="1400" dirty="0"/>
              <a:t>She </a:t>
            </a:r>
            <a:r>
              <a:rPr lang="en-GB" sz="1400" dirty="0" smtClean="0"/>
              <a:t>cited </a:t>
            </a:r>
            <a:r>
              <a:rPr lang="en-GB" sz="1400" dirty="0"/>
              <a:t>a Somali proverb which says that “People lie, but proverbs don’t lie</a:t>
            </a:r>
            <a:r>
              <a:rPr lang="en-GB" sz="1400" dirty="0" smtClean="0"/>
              <a:t>”. She also cited sayings from her religion, Islam: “</a:t>
            </a:r>
            <a:r>
              <a:rPr lang="en-GB" sz="1400" dirty="0"/>
              <a:t>Remember God when you are wealthy, he’ll remember you when you are poor”, and </a:t>
            </a:r>
            <a:r>
              <a:rPr lang="en-GB" sz="1400" dirty="0" smtClean="0"/>
              <a:t>“</a:t>
            </a:r>
            <a:r>
              <a:rPr lang="en-GB" sz="1400" dirty="0"/>
              <a:t>Ask for wealth that will not delude </a:t>
            </a:r>
            <a:r>
              <a:rPr lang="en-GB" sz="1400" dirty="0" smtClean="0"/>
              <a:t>you”.</a:t>
            </a:r>
          </a:p>
          <a:p>
            <a:pPr marL="274320" lvl="2" indent="-228600">
              <a:buClr>
                <a:schemeClr val="accent1"/>
              </a:buClr>
              <a:buFont typeface="Wingdings 2" pitchFamily="18" charset="2"/>
              <a:buChar char=""/>
            </a:pPr>
            <a:r>
              <a:rPr lang="en-GB" sz="1400" dirty="0" smtClean="0"/>
              <a:t>A Kenyan student was taught by her parents that “it </a:t>
            </a:r>
            <a:r>
              <a:rPr lang="en-GB" sz="1400" dirty="0"/>
              <a:t>is not so much money but the love of it [that is the problem</a:t>
            </a:r>
            <a:r>
              <a:rPr lang="en-GB" sz="1400" dirty="0" smtClean="0"/>
              <a:t>], </a:t>
            </a:r>
            <a:r>
              <a:rPr lang="en-GB" sz="1400" dirty="0"/>
              <a:t>then it becomes your idol”, reflecting </a:t>
            </a:r>
            <a:r>
              <a:rPr lang="en-GB" sz="1400" dirty="0" smtClean="0"/>
              <a:t>her </a:t>
            </a:r>
            <a:r>
              <a:rPr lang="en-GB" sz="1400" dirty="0"/>
              <a:t>Christian </a:t>
            </a:r>
            <a:r>
              <a:rPr lang="en-GB" sz="1400" dirty="0" smtClean="0"/>
              <a:t>upbringing. She also said that </a:t>
            </a:r>
            <a:r>
              <a:rPr lang="en-GB" sz="1400" dirty="0"/>
              <a:t>“</a:t>
            </a:r>
            <a:r>
              <a:rPr lang="en-GB" sz="1400" u="sng" dirty="0"/>
              <a:t>Wisdom can´t be acquired at university</a:t>
            </a:r>
            <a:r>
              <a:rPr lang="en-GB" sz="1400" dirty="0"/>
              <a:t>, which can be very intellectual, but the people [teaching at university can be] not very wise…The events in your life teach you wisdom”. She remarked: “I have learnt a lot from the proverbs exercise, but what do I do with it?”; she felt that students would benefit from looking at different situations to which they can apply proverbs, ”then proverbs would teach you wisdom”. In other words, </a:t>
            </a:r>
            <a:r>
              <a:rPr lang="en-GB" sz="1400" u="sng" dirty="0"/>
              <a:t>a tutor needs to apply the proverbs to real life situations</a:t>
            </a:r>
            <a:r>
              <a:rPr lang="en-GB" sz="1400" dirty="0"/>
              <a:t>, or </a:t>
            </a:r>
            <a:r>
              <a:rPr lang="en-GB" sz="1400" dirty="0" smtClean="0"/>
              <a:t>find/make </a:t>
            </a:r>
            <a:r>
              <a:rPr lang="en-GB" sz="1400" dirty="0"/>
              <a:t>up real life situations for the students to apply the proverbs to</a:t>
            </a:r>
            <a:r>
              <a:rPr lang="en-GB" sz="1400" dirty="0" smtClean="0"/>
              <a:t>.</a:t>
            </a:r>
            <a:endParaRPr lang="en-GB" sz="1400" dirty="0"/>
          </a:p>
        </p:txBody>
      </p:sp>
      <p:sp>
        <p:nvSpPr>
          <p:cNvPr id="3" name="Footer Placeholder 2"/>
          <p:cNvSpPr>
            <a:spLocks noGrp="1"/>
          </p:cNvSpPr>
          <p:nvPr>
            <p:ph type="ftr" sz="quarter" idx="11"/>
          </p:nvPr>
        </p:nvSpPr>
        <p:spPr/>
        <p:txBody>
          <a:bodyPr/>
          <a:lstStyle/>
          <a:p>
            <a:r>
              <a:rPr lang="en-GB" smtClean="0"/>
              <a:t>The role of religion in the economics of civil conflict</a:t>
            </a:r>
            <a:endParaRPr lang="en-GB" dirty="0"/>
          </a:p>
        </p:txBody>
      </p:sp>
      <p:sp>
        <p:nvSpPr>
          <p:cNvPr id="4" name="Title 3"/>
          <p:cNvSpPr>
            <a:spLocks noGrp="1"/>
          </p:cNvSpPr>
          <p:nvPr>
            <p:ph type="title"/>
          </p:nvPr>
        </p:nvSpPr>
        <p:spPr/>
        <p:txBody>
          <a:bodyPr/>
          <a:lstStyle/>
          <a:p>
            <a:r>
              <a:rPr lang="en-GB" dirty="0" smtClean="0"/>
              <a:t>RESULTS - INTERVIEWS</a:t>
            </a:r>
            <a:endParaRPr lang="en-GB" dirty="0"/>
          </a:p>
        </p:txBody>
      </p:sp>
    </p:spTree>
    <p:extLst>
      <p:ext uri="{BB962C8B-B14F-4D97-AF65-F5344CB8AC3E}">
        <p14:creationId xmlns="" xmlns:p14="http://schemas.microsoft.com/office/powerpoint/2010/main" val="864216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274320" lvl="2" indent="-228600">
              <a:buClr>
                <a:schemeClr val="accent1"/>
              </a:buClr>
              <a:buFont typeface="Wingdings 2" pitchFamily="18" charset="2"/>
              <a:buChar char=""/>
            </a:pPr>
            <a:endParaRPr lang="en-GB" dirty="0"/>
          </a:p>
          <a:p>
            <a:pPr marL="274320" lvl="2" indent="-228600">
              <a:buClr>
                <a:schemeClr val="accent1"/>
              </a:buClr>
              <a:buFont typeface="Wingdings 2" pitchFamily="18" charset="2"/>
              <a:buChar char=""/>
            </a:pPr>
            <a:r>
              <a:rPr lang="en-GB" dirty="0" smtClean="0"/>
              <a:t>For </a:t>
            </a:r>
            <a:r>
              <a:rPr lang="en-GB" dirty="0"/>
              <a:t>a</a:t>
            </a:r>
            <a:r>
              <a:rPr lang="en-GB" dirty="0" smtClean="0"/>
              <a:t> Slovak student, proverbs are “common wisdom” and “have general, though </a:t>
            </a:r>
            <a:r>
              <a:rPr lang="en-GB" dirty="0"/>
              <a:t>not </a:t>
            </a:r>
            <a:r>
              <a:rPr lang="en-GB" dirty="0" smtClean="0"/>
              <a:t>universal, </a:t>
            </a:r>
            <a:r>
              <a:rPr lang="en-GB" dirty="0"/>
              <a:t>applicability both across time and </a:t>
            </a:r>
            <a:r>
              <a:rPr lang="en-GB" dirty="0" smtClean="0"/>
              <a:t>space”. </a:t>
            </a:r>
            <a:r>
              <a:rPr lang="en-GB" dirty="0"/>
              <a:t>She </a:t>
            </a:r>
            <a:r>
              <a:rPr lang="en-GB" dirty="0" smtClean="0"/>
              <a:t>felt that  </a:t>
            </a:r>
            <a:r>
              <a:rPr lang="en-GB" dirty="0"/>
              <a:t>although at university one learns plenty of theory, “you’re not encouraged to look for your place in the theory, if you fit into it or not, but with proverbs you do”. </a:t>
            </a:r>
            <a:r>
              <a:rPr lang="en-GB" dirty="0" smtClean="0"/>
              <a:t>She appreciated the fact that proverbs pointed to the negative aspects of money, such as distracting  one’s attention away from helping others, and offered some proverbs of her own: “Money can consume you”, and “Money </a:t>
            </a:r>
            <a:r>
              <a:rPr lang="en-GB" dirty="0"/>
              <a:t>shows you who you are</a:t>
            </a:r>
            <a:r>
              <a:rPr lang="en-GB" dirty="0" smtClean="0"/>
              <a:t>”.</a:t>
            </a:r>
            <a:endParaRPr lang="en-GB" dirty="0"/>
          </a:p>
          <a:p>
            <a:pPr marL="274320" lvl="2" indent="-228600">
              <a:buClr>
                <a:schemeClr val="accent1"/>
              </a:buClr>
              <a:buFont typeface="Wingdings 2" pitchFamily="18" charset="2"/>
              <a:buChar char=""/>
            </a:pPr>
            <a:r>
              <a:rPr lang="en-GB" dirty="0" smtClean="0"/>
              <a:t>A British student of Pakistani ethnicity said </a:t>
            </a:r>
            <a:r>
              <a:rPr lang="en-GB" dirty="0"/>
              <a:t>that he was normally very confident about his views but this time he felt his views had been successfully challenged </a:t>
            </a:r>
            <a:r>
              <a:rPr lang="en-GB" dirty="0" smtClean="0"/>
              <a:t>in the interview and </a:t>
            </a:r>
            <a:r>
              <a:rPr lang="en-GB" dirty="0"/>
              <a:t>was grateful for it</a:t>
            </a:r>
            <a:r>
              <a:rPr lang="en-GB" dirty="0" smtClean="0"/>
              <a:t>. </a:t>
            </a:r>
            <a:r>
              <a:rPr lang="en-GB" dirty="0"/>
              <a:t>He felt it was “good to teach proverbs, it has opened my eyes</a:t>
            </a:r>
            <a:r>
              <a:rPr lang="en-GB" dirty="0" smtClean="0"/>
              <a:t>”. He felt that spiritual wealth was more valuable then physical wealth, as it cannot be stolen and serves as a foundation for one’s life. The </a:t>
            </a:r>
            <a:r>
              <a:rPr lang="en-GB" dirty="0"/>
              <a:t>student </a:t>
            </a:r>
            <a:r>
              <a:rPr lang="en-GB" dirty="0" smtClean="0"/>
              <a:t>offered </a:t>
            </a:r>
            <a:r>
              <a:rPr lang="en-GB" dirty="0"/>
              <a:t>the proverb “If you don’t respect money, it won’t respect you”, </a:t>
            </a:r>
            <a:r>
              <a:rPr lang="en-GB" dirty="0" smtClean="0"/>
              <a:t>giving gambling as an example of not respecting money; </a:t>
            </a:r>
            <a:r>
              <a:rPr lang="en-GB" dirty="0"/>
              <a:t>also a key question for him is “Do you control money or does money control you</a:t>
            </a:r>
            <a:r>
              <a:rPr lang="en-GB" dirty="0" smtClean="0"/>
              <a:t>?”; “if </a:t>
            </a:r>
            <a:r>
              <a:rPr lang="en-GB" dirty="0"/>
              <a:t>it controls </a:t>
            </a:r>
            <a:r>
              <a:rPr lang="en-GB" dirty="0" smtClean="0"/>
              <a:t>you, then (citing another proverb) </a:t>
            </a:r>
            <a:r>
              <a:rPr lang="en-GB" dirty="0"/>
              <a:t>“Money makes worship</a:t>
            </a:r>
            <a:r>
              <a:rPr lang="en-GB" dirty="0" smtClean="0"/>
              <a:t>”.</a:t>
            </a:r>
            <a:endParaRPr lang="en-GB" dirty="0"/>
          </a:p>
          <a:p>
            <a:endParaRPr lang="en-GB" dirty="0"/>
          </a:p>
        </p:txBody>
      </p:sp>
      <p:sp>
        <p:nvSpPr>
          <p:cNvPr id="3" name="Footer Placeholder 2"/>
          <p:cNvSpPr>
            <a:spLocks noGrp="1"/>
          </p:cNvSpPr>
          <p:nvPr>
            <p:ph type="ftr" sz="quarter" idx="11"/>
          </p:nvPr>
        </p:nvSpPr>
        <p:spPr/>
        <p:txBody>
          <a:bodyPr/>
          <a:lstStyle/>
          <a:p>
            <a:r>
              <a:rPr lang="en-GB" smtClean="0"/>
              <a:t>The role of religion in the economics of civil conflict</a:t>
            </a:r>
            <a:endParaRPr lang="en-GB" dirty="0"/>
          </a:p>
        </p:txBody>
      </p:sp>
      <p:sp>
        <p:nvSpPr>
          <p:cNvPr id="4" name="Title 3"/>
          <p:cNvSpPr>
            <a:spLocks noGrp="1"/>
          </p:cNvSpPr>
          <p:nvPr>
            <p:ph type="title"/>
          </p:nvPr>
        </p:nvSpPr>
        <p:spPr/>
        <p:txBody>
          <a:bodyPr/>
          <a:lstStyle/>
          <a:p>
            <a:r>
              <a:rPr lang="en-GB" dirty="0"/>
              <a:t>RESULTS </a:t>
            </a:r>
            <a:r>
              <a:rPr lang="en-GB" dirty="0" smtClean="0"/>
              <a:t>– INTERVIEWS (cont’d)</a:t>
            </a:r>
            <a:endParaRPr lang="en-GB" dirty="0"/>
          </a:p>
        </p:txBody>
      </p:sp>
    </p:spTree>
    <p:extLst>
      <p:ext uri="{BB962C8B-B14F-4D97-AF65-F5344CB8AC3E}">
        <p14:creationId xmlns="" xmlns:p14="http://schemas.microsoft.com/office/powerpoint/2010/main" val="9187428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1464</TotalTime>
  <Words>1756</Words>
  <Application>Microsoft Office PowerPoint</Application>
  <PresentationFormat>On-screen Show (4:3)</PresentationFormat>
  <Paragraphs>78</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Grid</vt:lpstr>
      <vt:lpstr>USING PROVERBS FROM AROUND THE WORLD IN Economics EDUCATION</vt:lpstr>
      <vt:lpstr>Overview</vt:lpstr>
      <vt:lpstr>Pedagogical basis</vt:lpstr>
      <vt:lpstr>literature</vt:lpstr>
      <vt:lpstr>methodology</vt:lpstr>
      <vt:lpstr>Results - QUESTIONNAIRE</vt:lpstr>
      <vt:lpstr>RESULTS – FOCUS GROUP</vt:lpstr>
      <vt:lpstr>RESULTS - INTERVIEWS</vt:lpstr>
      <vt:lpstr>RESULTS – INTERVIEWS (cont’d)</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Proverbs from Around the World in Economics Education</dc:title>
  <dc:subject>economics education</dc:subject>
  <dc:creator>Gherardo Girardi</dc:creator>
  <cp:lastModifiedBy>plmlp</cp:lastModifiedBy>
  <cp:revision>127</cp:revision>
  <dcterms:created xsi:type="dcterms:W3CDTF">2011-06-22T16:29:01Z</dcterms:created>
  <dcterms:modified xsi:type="dcterms:W3CDTF">2011-09-23T13:00:08Z</dcterms:modified>
</cp:coreProperties>
</file>