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377" r:id="rId2"/>
    <p:sldId id="647" r:id="rId3"/>
    <p:sldId id="646" r:id="rId4"/>
    <p:sldId id="631" r:id="rId5"/>
    <p:sldId id="632" r:id="rId6"/>
    <p:sldId id="630" r:id="rId7"/>
    <p:sldId id="655" r:id="rId8"/>
    <p:sldId id="648" r:id="rId9"/>
    <p:sldId id="478" r:id="rId10"/>
    <p:sldId id="496" r:id="rId11"/>
    <p:sldId id="633" r:id="rId12"/>
    <p:sldId id="644" r:id="rId13"/>
    <p:sldId id="645" r:id="rId14"/>
    <p:sldId id="649" r:id="rId15"/>
    <p:sldId id="621" r:id="rId16"/>
    <p:sldId id="656" r:id="rId17"/>
    <p:sldId id="643" r:id="rId18"/>
    <p:sldId id="529" r:id="rId19"/>
    <p:sldId id="380" r:id="rId20"/>
    <p:sldId id="638" r:id="rId21"/>
    <p:sldId id="640" r:id="rId22"/>
    <p:sldId id="531" r:id="rId23"/>
    <p:sldId id="532" r:id="rId24"/>
    <p:sldId id="533" r:id="rId25"/>
    <p:sldId id="534" r:id="rId26"/>
    <p:sldId id="642" r:id="rId27"/>
    <p:sldId id="43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45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aurice\Documents\Strategy%20Maps\Charts%20and%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Maurice\Documents\Strategy%20Maps\Charts%20and%20Dat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aurice\Documents\Strategy%20Maps\Charts%20and%20Data.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C:\Users\Maurice\Documents\Strategy%20Maps\Charts%20and%20Data.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Lending allocation by category in 2018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rgbClr val="FF8B8B"/>
              </a:solidFill>
              <a:ln w="19050">
                <a:solidFill>
                  <a:schemeClr val="lt1"/>
                </a:solidFill>
              </a:ln>
              <a:effectLst/>
            </c:spPr>
            <c:extLst>
              <c:ext xmlns:c16="http://schemas.microsoft.com/office/drawing/2014/chart" uri="{C3380CC4-5D6E-409C-BE32-E72D297353CC}">
                <c16:uniqueId val="{00000001-2F78-40F2-8E12-6D9D37B53209}"/>
              </c:ext>
            </c:extLst>
          </c:dPt>
          <c:dPt>
            <c:idx val="1"/>
            <c:bubble3D val="0"/>
            <c:spPr>
              <a:solidFill>
                <a:srgbClr val="FFCDD2"/>
              </a:solidFill>
              <a:ln w="19050">
                <a:solidFill>
                  <a:schemeClr val="lt1"/>
                </a:solidFill>
              </a:ln>
              <a:effectLst/>
            </c:spPr>
            <c:extLst>
              <c:ext xmlns:c16="http://schemas.microsoft.com/office/drawing/2014/chart" uri="{C3380CC4-5D6E-409C-BE32-E72D297353CC}">
                <c16:uniqueId val="{00000003-2F78-40F2-8E12-6D9D37B5320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F78-40F2-8E12-6D9D37B53209}"/>
              </c:ext>
            </c:extLst>
          </c:dPt>
          <c:dPt>
            <c:idx val="3"/>
            <c:bubble3D val="0"/>
            <c:spPr>
              <a:solidFill>
                <a:srgbClr val="FFFFA3"/>
              </a:solidFill>
              <a:ln w="19050">
                <a:solidFill>
                  <a:schemeClr val="lt1"/>
                </a:solidFill>
              </a:ln>
              <a:effectLst/>
            </c:spPr>
            <c:extLst>
              <c:ext xmlns:c16="http://schemas.microsoft.com/office/drawing/2014/chart" uri="{C3380CC4-5D6E-409C-BE32-E72D297353CC}">
                <c16:uniqueId val="{00000007-2F78-40F2-8E12-6D9D37B53209}"/>
              </c:ext>
            </c:extLst>
          </c:dPt>
          <c:dPt>
            <c:idx val="4"/>
            <c:bubble3D val="0"/>
            <c:spPr>
              <a:solidFill>
                <a:srgbClr val="C4E1FC"/>
              </a:solidFill>
              <a:ln w="19050">
                <a:solidFill>
                  <a:schemeClr val="lt1"/>
                </a:solidFill>
              </a:ln>
              <a:effectLst/>
            </c:spPr>
            <c:extLst>
              <c:ext xmlns:c16="http://schemas.microsoft.com/office/drawing/2014/chart" uri="{C3380CC4-5D6E-409C-BE32-E72D297353CC}">
                <c16:uniqueId val="{00000009-2F78-40F2-8E12-6D9D37B53209}"/>
              </c:ext>
            </c:extLst>
          </c:dPt>
          <c:dPt>
            <c:idx val="5"/>
            <c:bubble3D val="0"/>
            <c:spPr>
              <a:solidFill>
                <a:srgbClr val="0070C0"/>
              </a:solidFill>
              <a:ln w="19050">
                <a:solidFill>
                  <a:schemeClr val="lt1"/>
                </a:solidFill>
              </a:ln>
              <a:effectLst/>
            </c:spPr>
            <c:extLst>
              <c:ext xmlns:c16="http://schemas.microsoft.com/office/drawing/2014/chart" uri="{C3380CC4-5D6E-409C-BE32-E72D297353CC}">
                <c16:uniqueId val="{0000000B-2F78-40F2-8E12-6D9D37B53209}"/>
              </c:ext>
            </c:extLst>
          </c:dPt>
          <c:dLbls>
            <c:dLbl>
              <c:idx val="2"/>
              <c:layout>
                <c:manualLayout>
                  <c:x val="2.1753392580204738E-2"/>
                  <c:y val="-8.9150722383503286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F78-40F2-8E12-6D9D37B53209}"/>
                </c:ext>
              </c:extLst>
            </c:dLbl>
            <c:dLbl>
              <c:idx val="5"/>
              <c:layout>
                <c:manualLayout>
                  <c:x val="-0.16131704226626845"/>
                  <c:y val="3.0968913686664514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F78-40F2-8E12-6D9D37B5320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Summary!$E$2:$E$7</c:f>
              <c:strCache>
                <c:ptCount val="6"/>
                <c:pt idx="0">
                  <c:v>Individual Secured on dwellings</c:v>
                </c:pt>
                <c:pt idx="1">
                  <c:v>Consumer Credit (all financial institutions)</c:v>
                </c:pt>
                <c:pt idx="2">
                  <c:v>Student  Loans</c:v>
                </c:pt>
                <c:pt idx="3">
                  <c:v>Lending to other financial institutions</c:v>
                </c:pt>
                <c:pt idx="4">
                  <c:v>Lending to private non-financial corporations</c:v>
                </c:pt>
                <c:pt idx="5">
                  <c:v>Unincorporated businesses and non-profit institutions</c:v>
                </c:pt>
              </c:strCache>
            </c:strRef>
          </c:cat>
          <c:val>
            <c:numRef>
              <c:f>Summary!$F$2:$F$7</c:f>
              <c:numCache>
                <c:formatCode>0.0%</c:formatCode>
                <c:ptCount val="6"/>
                <c:pt idx="0">
                  <c:v>0.49540341495500412</c:v>
                </c:pt>
                <c:pt idx="1">
                  <c:v>7.6603883253098304E-2</c:v>
                </c:pt>
                <c:pt idx="2">
                  <c:v>4.2605211702279377E-2</c:v>
                </c:pt>
                <c:pt idx="3">
                  <c:v>0.22978111482679325</c:v>
                </c:pt>
                <c:pt idx="4">
                  <c:v>0.14541453326277967</c:v>
                </c:pt>
                <c:pt idx="5">
                  <c:v>1.0191842000045262E-2</c:v>
                </c:pt>
              </c:numCache>
            </c:numRef>
          </c:val>
          <c:extLst>
            <c:ext xmlns:c16="http://schemas.microsoft.com/office/drawing/2014/chart" uri="{C3380CC4-5D6E-409C-BE32-E72D297353CC}">
              <c16:uniqueId val="{0000000C-2F78-40F2-8E12-6D9D37B5320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cked"/>
        <c:varyColors val="0"/>
        <c:ser>
          <c:idx val="0"/>
          <c:order val="0"/>
          <c:tx>
            <c:strRef>
              <c:f>'Final Data'!$B$4</c:f>
              <c:strCache>
                <c:ptCount val="1"/>
                <c:pt idx="0">
                  <c:v>Individual Secured on dwellings</c:v>
                </c:pt>
              </c:strCache>
            </c:strRef>
          </c:tx>
          <c:spPr>
            <a:solidFill>
              <a:srgbClr val="FE949E"/>
            </a:solidFill>
          </c:spPr>
          <c:cat>
            <c:numRef>
              <c:f>'Final Data'!$A$5:$A$30</c:f>
              <c:numCache>
                <c:formatCode>General</c:formatCode>
                <c:ptCount val="26"/>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numCache>
            </c:numRef>
          </c:cat>
          <c:val>
            <c:numRef>
              <c:f>'Final Data'!$B$5:$B$30</c:f>
              <c:numCache>
                <c:formatCode>"£"#,##0.0;[Red]"£"#,##0.0</c:formatCode>
                <c:ptCount val="26"/>
                <c:pt idx="0">
                  <c:v>315.56599999999997</c:v>
                </c:pt>
                <c:pt idx="1">
                  <c:v>334.27499999999998</c:v>
                </c:pt>
                <c:pt idx="2">
                  <c:v>351.98599999999999</c:v>
                </c:pt>
                <c:pt idx="3">
                  <c:v>368.06599999999997</c:v>
                </c:pt>
                <c:pt idx="4">
                  <c:v>389.77600000000001</c:v>
                </c:pt>
                <c:pt idx="5">
                  <c:v>409.09699999999998</c:v>
                </c:pt>
                <c:pt idx="6">
                  <c:v>435.80399999999997</c:v>
                </c:pt>
                <c:pt idx="7">
                  <c:v>472.05399999999997</c:v>
                </c:pt>
                <c:pt idx="8">
                  <c:v>516.70299999999997</c:v>
                </c:pt>
                <c:pt idx="9">
                  <c:v>574.08799999999997</c:v>
                </c:pt>
                <c:pt idx="10">
                  <c:v>648.90599999999995</c:v>
                </c:pt>
                <c:pt idx="11">
                  <c:v>736.53499999999997</c:v>
                </c:pt>
                <c:pt idx="12">
                  <c:v>798.95500000000004</c:v>
                </c:pt>
                <c:pt idx="13">
                  <c:v>879.42</c:v>
                </c:pt>
                <c:pt idx="14">
                  <c:v>973.62300000000005</c:v>
                </c:pt>
                <c:pt idx="15">
                  <c:v>1061.9860000000001</c:v>
                </c:pt>
                <c:pt idx="16">
                  <c:v>1095.9059999999999</c:v>
                </c:pt>
                <c:pt idx="17">
                  <c:v>1028.127</c:v>
                </c:pt>
                <c:pt idx="18">
                  <c:v>1010.178</c:v>
                </c:pt>
                <c:pt idx="19">
                  <c:v>1030.2660000000001</c:v>
                </c:pt>
                <c:pt idx="20">
                  <c:v>1038.4369999999999</c:v>
                </c:pt>
                <c:pt idx="21">
                  <c:v>1063.1189999999999</c:v>
                </c:pt>
                <c:pt idx="22">
                  <c:v>1086.6790000000001</c:v>
                </c:pt>
                <c:pt idx="23">
                  <c:v>1137.105</c:v>
                </c:pt>
                <c:pt idx="24">
                  <c:v>1178.4749999999999</c:v>
                </c:pt>
                <c:pt idx="25">
                  <c:v>1220.527</c:v>
                </c:pt>
              </c:numCache>
            </c:numRef>
          </c:val>
          <c:extLst>
            <c:ext xmlns:c16="http://schemas.microsoft.com/office/drawing/2014/chart" uri="{C3380CC4-5D6E-409C-BE32-E72D297353CC}">
              <c16:uniqueId val="{00000000-395A-482A-90DC-F50D368333D4}"/>
            </c:ext>
          </c:extLst>
        </c:ser>
        <c:ser>
          <c:idx val="1"/>
          <c:order val="1"/>
          <c:tx>
            <c:strRef>
              <c:f>'Final Data'!$C$4</c:f>
              <c:strCache>
                <c:ptCount val="1"/>
                <c:pt idx="0">
                  <c:v>Individual Credit Card</c:v>
                </c:pt>
              </c:strCache>
            </c:strRef>
          </c:tx>
          <c:cat>
            <c:numRef>
              <c:f>'Final Data'!$A$5:$A$30</c:f>
              <c:numCache>
                <c:formatCode>General</c:formatCode>
                <c:ptCount val="26"/>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numCache>
            </c:numRef>
          </c:cat>
          <c:val>
            <c:numRef>
              <c:f>'Final Data'!$C$5:$C$30</c:f>
              <c:numCache>
                <c:formatCode>"£"#,##0.0;[Red]"£"#,##0.0</c:formatCode>
                <c:ptCount val="26"/>
                <c:pt idx="0">
                  <c:v>9.8059999999999992</c:v>
                </c:pt>
                <c:pt idx="1">
                  <c:v>10.71</c:v>
                </c:pt>
                <c:pt idx="2">
                  <c:v>12.577999999999999</c:v>
                </c:pt>
                <c:pt idx="3">
                  <c:v>14.488</c:v>
                </c:pt>
                <c:pt idx="4">
                  <c:v>17.321999999999999</c:v>
                </c:pt>
                <c:pt idx="5">
                  <c:v>21.617999999999999</c:v>
                </c:pt>
                <c:pt idx="6">
                  <c:v>26.384</c:v>
                </c:pt>
                <c:pt idx="7">
                  <c:v>31.66</c:v>
                </c:pt>
                <c:pt idx="8">
                  <c:v>36.762999999999998</c:v>
                </c:pt>
                <c:pt idx="9">
                  <c:v>40.706000000000003</c:v>
                </c:pt>
                <c:pt idx="10">
                  <c:v>43.902999999999999</c:v>
                </c:pt>
                <c:pt idx="11">
                  <c:v>49.798999999999999</c:v>
                </c:pt>
                <c:pt idx="12">
                  <c:v>55.161999999999999</c:v>
                </c:pt>
                <c:pt idx="13">
                  <c:v>54.545000000000002</c:v>
                </c:pt>
                <c:pt idx="14">
                  <c:v>52.701000000000001</c:v>
                </c:pt>
                <c:pt idx="15">
                  <c:v>54.944000000000003</c:v>
                </c:pt>
                <c:pt idx="16">
                  <c:v>54.731999999999999</c:v>
                </c:pt>
                <c:pt idx="17">
                  <c:v>56.523000000000003</c:v>
                </c:pt>
                <c:pt idx="18">
                  <c:v>51.878</c:v>
                </c:pt>
                <c:pt idx="19">
                  <c:v>50.26</c:v>
                </c:pt>
                <c:pt idx="20">
                  <c:v>43.98</c:v>
                </c:pt>
                <c:pt idx="21">
                  <c:v>45.323999999999998</c:v>
                </c:pt>
                <c:pt idx="22">
                  <c:v>50.106000000000002</c:v>
                </c:pt>
                <c:pt idx="23">
                  <c:v>51.814999999999998</c:v>
                </c:pt>
                <c:pt idx="24">
                  <c:v>53.7</c:v>
                </c:pt>
                <c:pt idx="25">
                  <c:v>55.313000000000002</c:v>
                </c:pt>
              </c:numCache>
            </c:numRef>
          </c:val>
          <c:extLst>
            <c:ext xmlns:c16="http://schemas.microsoft.com/office/drawing/2014/chart" uri="{C3380CC4-5D6E-409C-BE32-E72D297353CC}">
              <c16:uniqueId val="{00000001-395A-482A-90DC-F50D368333D4}"/>
            </c:ext>
          </c:extLst>
        </c:ser>
        <c:ser>
          <c:idx val="2"/>
          <c:order val="2"/>
          <c:tx>
            <c:strRef>
              <c:f>'Final Data'!$D$4</c:f>
              <c:strCache>
                <c:ptCount val="1"/>
                <c:pt idx="0">
                  <c:v>Individual Loans and overdrafts</c:v>
                </c:pt>
              </c:strCache>
            </c:strRef>
          </c:tx>
          <c:cat>
            <c:numRef>
              <c:f>'Final Data'!$A$5:$A$30</c:f>
              <c:numCache>
                <c:formatCode>General</c:formatCode>
                <c:ptCount val="26"/>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numCache>
            </c:numRef>
          </c:cat>
          <c:val>
            <c:numRef>
              <c:f>'Final Data'!$D$5:$D$30</c:f>
              <c:numCache>
                <c:formatCode>"£"#,##0.0;[Red]"£"#,##0.0</c:formatCode>
                <c:ptCount val="26"/>
                <c:pt idx="0">
                  <c:v>32.438000000000002</c:v>
                </c:pt>
                <c:pt idx="1">
                  <c:v>33.323</c:v>
                </c:pt>
                <c:pt idx="2">
                  <c:v>36.801000000000002</c:v>
                </c:pt>
                <c:pt idx="3">
                  <c:v>40.808</c:v>
                </c:pt>
                <c:pt idx="4">
                  <c:v>46.128</c:v>
                </c:pt>
                <c:pt idx="5">
                  <c:v>50.954000000000001</c:v>
                </c:pt>
                <c:pt idx="6">
                  <c:v>55.276000000000003</c:v>
                </c:pt>
                <c:pt idx="7">
                  <c:v>63.137999999999998</c:v>
                </c:pt>
                <c:pt idx="8">
                  <c:v>71.313999999999993</c:v>
                </c:pt>
                <c:pt idx="9">
                  <c:v>80.896000000000001</c:v>
                </c:pt>
                <c:pt idx="10">
                  <c:v>83.644999999999996</c:v>
                </c:pt>
                <c:pt idx="11">
                  <c:v>90.516000000000005</c:v>
                </c:pt>
                <c:pt idx="12">
                  <c:v>97.619</c:v>
                </c:pt>
                <c:pt idx="13">
                  <c:v>100.65300000000001</c:v>
                </c:pt>
                <c:pt idx="14">
                  <c:v>100.506</c:v>
                </c:pt>
                <c:pt idx="15">
                  <c:v>100.666</c:v>
                </c:pt>
                <c:pt idx="16">
                  <c:v>93.677999999999997</c:v>
                </c:pt>
                <c:pt idx="17">
                  <c:v>77.349999999999994</c:v>
                </c:pt>
                <c:pt idx="18">
                  <c:v>69.903000000000006</c:v>
                </c:pt>
                <c:pt idx="19">
                  <c:v>62.643999999999998</c:v>
                </c:pt>
                <c:pt idx="20">
                  <c:v>61.558999999999997</c:v>
                </c:pt>
                <c:pt idx="21">
                  <c:v>63.04</c:v>
                </c:pt>
                <c:pt idx="22">
                  <c:v>66.757999999999996</c:v>
                </c:pt>
                <c:pt idx="23">
                  <c:v>72.747</c:v>
                </c:pt>
                <c:pt idx="24">
                  <c:v>77.328999999999994</c:v>
                </c:pt>
                <c:pt idx="25">
                  <c:v>78.284000000000006</c:v>
                </c:pt>
              </c:numCache>
            </c:numRef>
          </c:val>
          <c:extLst>
            <c:ext xmlns:c16="http://schemas.microsoft.com/office/drawing/2014/chart" uri="{C3380CC4-5D6E-409C-BE32-E72D297353CC}">
              <c16:uniqueId val="{00000002-395A-482A-90DC-F50D368333D4}"/>
            </c:ext>
          </c:extLst>
        </c:ser>
        <c:ser>
          <c:idx val="3"/>
          <c:order val="3"/>
          <c:tx>
            <c:strRef>
              <c:f>'Final Data'!$E$4</c:f>
              <c:strCache>
                <c:ptCount val="1"/>
                <c:pt idx="0">
                  <c:v>Unincorporated businesses and non-profit institutions</c:v>
                </c:pt>
              </c:strCache>
            </c:strRef>
          </c:tx>
          <c:spPr>
            <a:solidFill>
              <a:srgbClr val="275C9D"/>
            </a:solidFill>
          </c:spPr>
          <c:cat>
            <c:numRef>
              <c:f>'Final Data'!$A$5:$A$30</c:f>
              <c:numCache>
                <c:formatCode>General</c:formatCode>
                <c:ptCount val="26"/>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numCache>
            </c:numRef>
          </c:cat>
          <c:val>
            <c:numRef>
              <c:f>'Final Data'!$E$5:$E$30</c:f>
              <c:numCache>
                <c:formatCode>General</c:formatCode>
                <c:ptCount val="26"/>
                <c:pt idx="5" formatCode="&quot;£&quot;#,##0.0;[Red]&quot;£&quot;#,##0.0">
                  <c:v>26.684000000000001</c:v>
                </c:pt>
                <c:pt idx="6" formatCode="&quot;£&quot;#,##0.0;[Red]&quot;£&quot;#,##0.0">
                  <c:v>28.114999999999998</c:v>
                </c:pt>
                <c:pt idx="7" formatCode="&quot;£&quot;#,##0.0;[Red]&quot;£&quot;#,##0.0">
                  <c:v>31.72</c:v>
                </c:pt>
                <c:pt idx="8" formatCode="&quot;£&quot;#,##0.0;[Red]&quot;£&quot;#,##0.0">
                  <c:v>35.935000000000002</c:v>
                </c:pt>
                <c:pt idx="9" formatCode="&quot;£&quot;#,##0.0;[Red]&quot;£&quot;#,##0.0">
                  <c:v>39.692999999999998</c:v>
                </c:pt>
                <c:pt idx="10" formatCode="&quot;£&quot;#,##0.0;[Red]&quot;£&quot;#,##0.0">
                  <c:v>44.338999999999999</c:v>
                </c:pt>
                <c:pt idx="11" formatCode="&quot;£&quot;#,##0.0;[Red]&quot;£&quot;#,##0.0">
                  <c:v>49.052</c:v>
                </c:pt>
                <c:pt idx="12" formatCode="&quot;£&quot;#,##0.0;[Red]&quot;£&quot;#,##0.0">
                  <c:v>56.56</c:v>
                </c:pt>
                <c:pt idx="13" formatCode="&quot;£&quot;#,##0.0;[Red]&quot;£&quot;#,##0.0">
                  <c:v>37.898000000000003</c:v>
                </c:pt>
                <c:pt idx="14" formatCode="&quot;£&quot;#,##0.0;[Red]&quot;£&quot;#,##0.0">
                  <c:v>44.011000000000003</c:v>
                </c:pt>
                <c:pt idx="15" formatCode="&quot;£&quot;#,##0.0;[Red]&quot;£&quot;#,##0.0">
                  <c:v>47.834000000000003</c:v>
                </c:pt>
                <c:pt idx="16" formatCode="&quot;£&quot;#,##0.0;[Red]&quot;£&quot;#,##0.0">
                  <c:v>49.107999999999997</c:v>
                </c:pt>
                <c:pt idx="17" formatCode="&quot;£&quot;#,##0.0;[Red]&quot;£&quot;#,##0.0">
                  <c:v>46.704000000000001</c:v>
                </c:pt>
                <c:pt idx="18" formatCode="&quot;£&quot;#,##0.0;[Red]&quot;£&quot;#,##0.0">
                  <c:v>43.807000000000002</c:v>
                </c:pt>
                <c:pt idx="19" formatCode="&quot;£&quot;#,##0.0;[Red]&quot;£&quot;#,##0.0">
                  <c:v>37.773000000000003</c:v>
                </c:pt>
                <c:pt idx="20" formatCode="&quot;£&quot;#,##0.0;[Red]&quot;£&quot;#,##0.0">
                  <c:v>35.25</c:v>
                </c:pt>
                <c:pt idx="21" formatCode="&quot;£&quot;#,##0.0;[Red]&quot;£&quot;#,##0.0">
                  <c:v>32.715000000000003</c:v>
                </c:pt>
                <c:pt idx="22" formatCode="&quot;£&quot;#,##0.0;[Red]&quot;£&quot;#,##0.0">
                  <c:v>31.314</c:v>
                </c:pt>
                <c:pt idx="23" formatCode="&quot;£&quot;#,##0.0;[Red]&quot;£&quot;#,##0.0">
                  <c:v>30.652999999999999</c:v>
                </c:pt>
                <c:pt idx="24" formatCode="&quot;£&quot;#,##0.0;[Red]&quot;£&quot;#,##0.0">
                  <c:v>29.361000000000001</c:v>
                </c:pt>
                <c:pt idx="25" formatCode="&quot;£&quot;#,##0.0;[Red]&quot;£&quot;#,##0.0">
                  <c:v>28.344000000000001</c:v>
                </c:pt>
              </c:numCache>
            </c:numRef>
          </c:val>
          <c:extLst>
            <c:ext xmlns:c16="http://schemas.microsoft.com/office/drawing/2014/chart" uri="{C3380CC4-5D6E-409C-BE32-E72D297353CC}">
              <c16:uniqueId val="{00000003-395A-482A-90DC-F50D368333D4}"/>
            </c:ext>
          </c:extLst>
        </c:ser>
        <c:ser>
          <c:idx val="4"/>
          <c:order val="4"/>
          <c:tx>
            <c:strRef>
              <c:f>'Final Data'!$F$4</c:f>
              <c:strCache>
                <c:ptCount val="1"/>
                <c:pt idx="0">
                  <c:v>Lending to private non-financial corporations</c:v>
                </c:pt>
              </c:strCache>
            </c:strRef>
          </c:tx>
          <c:spPr>
            <a:solidFill>
              <a:srgbClr val="00B050"/>
            </a:solidFill>
          </c:spPr>
          <c:cat>
            <c:numRef>
              <c:f>'Final Data'!$A$5:$A$30</c:f>
              <c:numCache>
                <c:formatCode>General</c:formatCode>
                <c:ptCount val="26"/>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numCache>
            </c:numRef>
          </c:cat>
          <c:val>
            <c:numRef>
              <c:f>'Final Data'!$F$5:$F$30</c:f>
              <c:numCache>
                <c:formatCode>General</c:formatCode>
                <c:ptCount val="26"/>
                <c:pt idx="5" formatCode="&quot;£&quot;#,##0.0;[Red]&quot;£&quot;#,##0.0">
                  <c:v>188.958</c:v>
                </c:pt>
                <c:pt idx="6" formatCode="&quot;£&quot;#,##0.0;[Red]&quot;£&quot;#,##0.0">
                  <c:v>195.357</c:v>
                </c:pt>
                <c:pt idx="7" formatCode="&quot;£&quot;#,##0.0;[Red]&quot;£&quot;#,##0.0">
                  <c:v>218.904</c:v>
                </c:pt>
                <c:pt idx="8" formatCode="&quot;£&quot;#,##0.0;[Red]&quot;£&quot;#,##0.0">
                  <c:v>240.928</c:v>
                </c:pt>
                <c:pt idx="9" formatCode="&quot;£&quot;#,##0.0;[Red]&quot;£&quot;#,##0.0">
                  <c:v>246.249</c:v>
                </c:pt>
                <c:pt idx="10" formatCode="&quot;£&quot;#,##0.0;[Red]&quot;£&quot;#,##0.0">
                  <c:v>271.25099999999998</c:v>
                </c:pt>
                <c:pt idx="11" formatCode="&quot;£&quot;#,##0.0;[Red]&quot;£&quot;#,##0.0">
                  <c:v>282.31099999999998</c:v>
                </c:pt>
                <c:pt idx="12" formatCode="&quot;£&quot;#,##0.0;[Red]&quot;£&quot;#,##0.0">
                  <c:v>320.13200000000001</c:v>
                </c:pt>
                <c:pt idx="13" formatCode="&quot;£&quot;#,##0.0;[Red]&quot;£&quot;#,##0.0">
                  <c:v>393.43799999999999</c:v>
                </c:pt>
                <c:pt idx="14" formatCode="&quot;£&quot;#,##0.0;[Red]&quot;£&quot;#,##0.0">
                  <c:v>459.67</c:v>
                </c:pt>
                <c:pt idx="15" formatCode="&quot;£&quot;#,##0.0;[Red]&quot;£&quot;#,##0.0">
                  <c:v>514.827</c:v>
                </c:pt>
                <c:pt idx="16" formatCode="&quot;£&quot;#,##0.0;[Red]&quot;£&quot;#,##0.0">
                  <c:v>503.93099999999998</c:v>
                </c:pt>
                <c:pt idx="17" formatCode="&quot;£&quot;#,##0.0;[Red]&quot;£&quot;#,##0.0">
                  <c:v>475.54199999999997</c:v>
                </c:pt>
                <c:pt idx="18" formatCode="&quot;£&quot;#,##0.0;[Red]&quot;£&quot;#,##0.0">
                  <c:v>440.38200000000001</c:v>
                </c:pt>
                <c:pt idx="19" formatCode="&quot;£&quot;#,##0.0;[Red]&quot;£&quot;#,##0.0">
                  <c:v>422.01799999999997</c:v>
                </c:pt>
                <c:pt idx="20" formatCode="&quot;£&quot;#,##0.0;[Red]&quot;£&quot;#,##0.0">
                  <c:v>393.91699999999997</c:v>
                </c:pt>
                <c:pt idx="21" formatCode="&quot;£&quot;#,##0.0;[Red]&quot;£&quot;#,##0.0">
                  <c:v>384.76600000000002</c:v>
                </c:pt>
                <c:pt idx="22" formatCode="&quot;£&quot;#,##0.0;[Red]&quot;£&quot;#,##0.0">
                  <c:v>369.39400000000001</c:v>
                </c:pt>
                <c:pt idx="23" formatCode="&quot;£&quot;#,##0.0;[Red]&quot;£&quot;#,##0.0">
                  <c:v>371.58199999999999</c:v>
                </c:pt>
                <c:pt idx="24" formatCode="&quot;£&quot;#,##0.0;[Red]&quot;£&quot;#,##0.0">
                  <c:v>396.26</c:v>
                </c:pt>
                <c:pt idx="25" formatCode="&quot;£&quot;#,##0.0;[Red]&quot;£&quot;#,##0.0">
                  <c:v>397.25299999999999</c:v>
                </c:pt>
              </c:numCache>
            </c:numRef>
          </c:val>
          <c:extLst>
            <c:ext xmlns:c16="http://schemas.microsoft.com/office/drawing/2014/chart" uri="{C3380CC4-5D6E-409C-BE32-E72D297353CC}">
              <c16:uniqueId val="{00000004-395A-482A-90DC-F50D368333D4}"/>
            </c:ext>
          </c:extLst>
        </c:ser>
        <c:ser>
          <c:idx val="5"/>
          <c:order val="5"/>
          <c:tx>
            <c:strRef>
              <c:f>'Final Data'!$G$4</c:f>
              <c:strCache>
                <c:ptCount val="1"/>
                <c:pt idx="0">
                  <c:v>Lending to other financial institutions</c:v>
                </c:pt>
              </c:strCache>
            </c:strRef>
          </c:tx>
          <c:spPr>
            <a:solidFill>
              <a:schemeClr val="bg2">
                <a:lumMod val="75000"/>
              </a:schemeClr>
            </a:solidFill>
          </c:spPr>
          <c:cat>
            <c:numRef>
              <c:f>'Final Data'!$A$5:$A$30</c:f>
              <c:numCache>
                <c:formatCode>General</c:formatCode>
                <c:ptCount val="26"/>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numCache>
            </c:numRef>
          </c:cat>
          <c:val>
            <c:numRef>
              <c:f>'Final Data'!$G$5:$G$30</c:f>
              <c:numCache>
                <c:formatCode>General</c:formatCode>
                <c:ptCount val="26"/>
                <c:pt idx="5" formatCode="&quot;£&quot;#,##0.0;[Red]&quot;£&quot;#,##0.0">
                  <c:v>179.14099999999999</c:v>
                </c:pt>
                <c:pt idx="6" formatCode="&quot;£&quot;#,##0.0;[Red]&quot;£&quot;#,##0.0">
                  <c:v>200.87700000000001</c:v>
                </c:pt>
                <c:pt idx="7" formatCode="&quot;£&quot;#,##0.0;[Red]&quot;£&quot;#,##0.0">
                  <c:v>229.898</c:v>
                </c:pt>
                <c:pt idx="8" formatCode="&quot;£&quot;#,##0.0;[Red]&quot;£&quot;#,##0.0">
                  <c:v>259.79599999999999</c:v>
                </c:pt>
                <c:pt idx="9" formatCode="&quot;£&quot;#,##0.0;[Red]&quot;£&quot;#,##0.0">
                  <c:v>265.09100000000001</c:v>
                </c:pt>
                <c:pt idx="10" formatCode="&quot;£&quot;#,##0.0;[Red]&quot;£&quot;#,##0.0">
                  <c:v>278.834</c:v>
                </c:pt>
                <c:pt idx="11" formatCode="&quot;£&quot;#,##0.0;[Red]&quot;£&quot;#,##0.0">
                  <c:v>317.82</c:v>
                </c:pt>
                <c:pt idx="12" formatCode="&quot;£&quot;#,##0.0;[Red]&quot;£&quot;#,##0.0">
                  <c:v>373.34199999999998</c:v>
                </c:pt>
                <c:pt idx="13" formatCode="&quot;£&quot;#,##0.0;[Red]&quot;£&quot;#,##0.0">
                  <c:v>485.63900000000001</c:v>
                </c:pt>
                <c:pt idx="14" formatCode="&quot;£&quot;#,##0.0;[Red]&quot;£&quot;#,##0.0">
                  <c:v>571.50300000000004</c:v>
                </c:pt>
                <c:pt idx="15" formatCode="&quot;£&quot;#,##0.0;[Red]&quot;£&quot;#,##0.0">
                  <c:v>730.36500000000001</c:v>
                </c:pt>
                <c:pt idx="16" formatCode="&quot;£&quot;#,##0.0;[Red]&quot;£&quot;#,##0.0">
                  <c:v>885.851</c:v>
                </c:pt>
                <c:pt idx="17" formatCode="&quot;£&quot;#,##0.0;[Red]&quot;£&quot;#,##0.0">
                  <c:v>888.03899999999999</c:v>
                </c:pt>
                <c:pt idx="18" formatCode="&quot;£&quot;#,##0.0;[Red]&quot;£&quot;#,##0.0">
                  <c:v>820.38199999999995</c:v>
                </c:pt>
                <c:pt idx="19" formatCode="&quot;£&quot;#,##0.0;[Red]&quot;£&quot;#,##0.0">
                  <c:v>690.33</c:v>
                </c:pt>
                <c:pt idx="20" formatCode="&quot;£&quot;#,##0.0;[Red]&quot;£&quot;#,##0.0">
                  <c:v>678.45699999999999</c:v>
                </c:pt>
                <c:pt idx="21" formatCode="&quot;£&quot;#,##0.0;[Red]&quot;£&quot;#,##0.0">
                  <c:v>588.29999999999995</c:v>
                </c:pt>
                <c:pt idx="22" formatCode="&quot;£&quot;#,##0.0;[Red]&quot;£&quot;#,##0.0">
                  <c:v>543.87599999999998</c:v>
                </c:pt>
                <c:pt idx="23" formatCode="&quot;£&quot;#,##0.0;[Red]&quot;£&quot;#,##0.0">
                  <c:v>562.48500000000001</c:v>
                </c:pt>
                <c:pt idx="24" formatCode="&quot;£&quot;#,##0.0;[Red]&quot;£&quot;#,##0.0">
                  <c:v>635.07399999999996</c:v>
                </c:pt>
                <c:pt idx="25" formatCode="&quot;£&quot;#,##0.0;[Red]&quot;£&quot;#,##0.0">
                  <c:v>618.01499999999999</c:v>
                </c:pt>
              </c:numCache>
            </c:numRef>
          </c:val>
          <c:extLst>
            <c:ext xmlns:c16="http://schemas.microsoft.com/office/drawing/2014/chart" uri="{C3380CC4-5D6E-409C-BE32-E72D297353CC}">
              <c16:uniqueId val="{00000005-395A-482A-90DC-F50D368333D4}"/>
            </c:ext>
          </c:extLst>
        </c:ser>
        <c:dLbls>
          <c:showLegendKey val="0"/>
          <c:showVal val="0"/>
          <c:showCatName val="0"/>
          <c:showSerName val="0"/>
          <c:showPercent val="0"/>
          <c:showBubbleSize val="0"/>
        </c:dLbls>
        <c:axId val="105355904"/>
        <c:axId val="105361792"/>
      </c:areaChart>
      <c:lineChart>
        <c:grouping val="standard"/>
        <c:varyColors val="0"/>
        <c:ser>
          <c:idx val="6"/>
          <c:order val="6"/>
          <c:tx>
            <c:strRef>
              <c:f>'Final Data'!$H$4</c:f>
              <c:strCache>
                <c:ptCount val="1"/>
                <c:pt idx="0">
                  <c:v>GDP at market prices (current prices)</c:v>
                </c:pt>
              </c:strCache>
            </c:strRef>
          </c:tx>
          <c:spPr>
            <a:ln>
              <a:solidFill>
                <a:srgbClr val="0000FF"/>
              </a:solidFill>
            </a:ln>
          </c:spPr>
          <c:marker>
            <c:symbol val="none"/>
          </c:marker>
          <c:val>
            <c:numRef>
              <c:f>'Final Data'!$H$5:$H$30</c:f>
              <c:numCache>
                <c:formatCode>"£"#,##0_);[Red]\("£"#,##0\)</c:formatCode>
                <c:ptCount val="26"/>
                <c:pt idx="0">
                  <c:v>758.44500000000005</c:v>
                </c:pt>
                <c:pt idx="1">
                  <c:v>797.08799999999997</c:v>
                </c:pt>
                <c:pt idx="2">
                  <c:v>836.64599999999996</c:v>
                </c:pt>
                <c:pt idx="3">
                  <c:v>892.9</c:v>
                </c:pt>
                <c:pt idx="4">
                  <c:v>938.85500000000002</c:v>
                </c:pt>
                <c:pt idx="5">
                  <c:v>980.30799999999999</c:v>
                </c:pt>
                <c:pt idx="6">
                  <c:v>1021.205</c:v>
                </c:pt>
                <c:pt idx="7">
                  <c:v>1080.8630000000001</c:v>
                </c:pt>
                <c:pt idx="8">
                  <c:v>1120.575</c:v>
                </c:pt>
                <c:pt idx="9">
                  <c:v>1172.652</c:v>
                </c:pt>
                <c:pt idx="10">
                  <c:v>1242.4490000000001</c:v>
                </c:pt>
                <c:pt idx="11">
                  <c:v>1304.874</c:v>
                </c:pt>
                <c:pt idx="12">
                  <c:v>1379.4570000000001</c:v>
                </c:pt>
                <c:pt idx="13">
                  <c:v>1455.644</c:v>
                </c:pt>
                <c:pt idx="14">
                  <c:v>1530.89</c:v>
                </c:pt>
                <c:pt idx="15">
                  <c:v>1564.252</c:v>
                </c:pt>
                <c:pt idx="16">
                  <c:v>1519.4590000000001</c:v>
                </c:pt>
                <c:pt idx="17">
                  <c:v>1572.4390000000001</c:v>
                </c:pt>
                <c:pt idx="18">
                  <c:v>1628.2739999999999</c:v>
                </c:pt>
                <c:pt idx="19">
                  <c:v>1675.0440000000001</c:v>
                </c:pt>
                <c:pt idx="20">
                  <c:v>1739.5630000000001</c:v>
                </c:pt>
                <c:pt idx="21">
                  <c:v>1844.2950000000001</c:v>
                </c:pt>
                <c:pt idx="22">
                  <c:v>1895.8389999999999</c:v>
                </c:pt>
                <c:pt idx="23">
                  <c:v>1969.5239999999999</c:v>
                </c:pt>
                <c:pt idx="24">
                  <c:v>1989.2192399999999</c:v>
                </c:pt>
                <c:pt idx="25">
                  <c:v>2009.1114324</c:v>
                </c:pt>
              </c:numCache>
            </c:numRef>
          </c:val>
          <c:smooth val="0"/>
          <c:extLst>
            <c:ext xmlns:c16="http://schemas.microsoft.com/office/drawing/2014/chart" uri="{C3380CC4-5D6E-409C-BE32-E72D297353CC}">
              <c16:uniqueId val="{00000006-395A-482A-90DC-F50D368333D4}"/>
            </c:ext>
          </c:extLst>
        </c:ser>
        <c:dLbls>
          <c:showLegendKey val="0"/>
          <c:showVal val="0"/>
          <c:showCatName val="0"/>
          <c:showSerName val="0"/>
          <c:showPercent val="0"/>
          <c:showBubbleSize val="0"/>
        </c:dLbls>
        <c:marker val="1"/>
        <c:smooth val="0"/>
        <c:axId val="105355904"/>
        <c:axId val="105361792"/>
      </c:lineChart>
      <c:catAx>
        <c:axId val="105355904"/>
        <c:scaling>
          <c:orientation val="minMax"/>
        </c:scaling>
        <c:delete val="0"/>
        <c:axPos val="b"/>
        <c:numFmt formatCode="General" sourceLinked="1"/>
        <c:majorTickMark val="out"/>
        <c:minorTickMark val="none"/>
        <c:tickLblPos val="nextTo"/>
        <c:crossAx val="105361792"/>
        <c:crosses val="autoZero"/>
        <c:auto val="1"/>
        <c:lblAlgn val="ctr"/>
        <c:lblOffset val="100"/>
        <c:noMultiLvlLbl val="0"/>
      </c:catAx>
      <c:valAx>
        <c:axId val="105361792"/>
        <c:scaling>
          <c:orientation val="minMax"/>
        </c:scaling>
        <c:delete val="0"/>
        <c:axPos val="l"/>
        <c:majorGridlines/>
        <c:title>
          <c:tx>
            <c:rich>
              <a:bodyPr rot="-5400000" vert="horz"/>
              <a:lstStyle/>
              <a:p>
                <a:pPr>
                  <a:defRPr sz="1100" b="1">
                    <a:solidFill>
                      <a:srgbClr val="FF0000"/>
                    </a:solidFill>
                  </a:defRPr>
                </a:pPr>
                <a:r>
                  <a:rPr lang="en-US" sz="1100" b="1">
                    <a:solidFill>
                      <a:srgbClr val="FF0000"/>
                    </a:solidFill>
                  </a:rPr>
                  <a:t>UK M4</a:t>
                </a:r>
                <a:r>
                  <a:rPr lang="en-US" sz="1100" b="1" baseline="0">
                    <a:solidFill>
                      <a:srgbClr val="FF0000"/>
                    </a:solidFill>
                  </a:rPr>
                  <a:t> Net Lending by category relative to Gross Domestic Product </a:t>
                </a:r>
              </a:p>
              <a:p>
                <a:pPr>
                  <a:defRPr sz="1100" b="1">
                    <a:solidFill>
                      <a:srgbClr val="FF0000"/>
                    </a:solidFill>
                  </a:defRPr>
                </a:pPr>
                <a:r>
                  <a:rPr lang="en-US" sz="1100" b="1" baseline="0">
                    <a:solidFill>
                      <a:srgbClr val="FF0000"/>
                    </a:solidFill>
                  </a:rPr>
                  <a:t>(£ billions)</a:t>
                </a:r>
                <a:endParaRPr lang="en-US" sz="1100" b="1">
                  <a:solidFill>
                    <a:srgbClr val="FF0000"/>
                  </a:solidFill>
                </a:endParaRPr>
              </a:p>
            </c:rich>
          </c:tx>
          <c:overlay val="0"/>
        </c:title>
        <c:numFmt formatCode="&quot;£&quot;#,##0;[Red]&quot;£&quot;#,##0" sourceLinked="0"/>
        <c:majorTickMark val="out"/>
        <c:minorTickMark val="none"/>
        <c:tickLblPos val="nextTo"/>
        <c:txPr>
          <a:bodyPr/>
          <a:lstStyle/>
          <a:p>
            <a:pPr>
              <a:defRPr sz="1200" baseline="0">
                <a:solidFill>
                  <a:srgbClr val="FF0000"/>
                </a:solidFill>
              </a:defRPr>
            </a:pPr>
            <a:endParaRPr lang="en-US"/>
          </a:p>
        </c:txPr>
        <c:crossAx val="105355904"/>
        <c:crosses val="autoZero"/>
        <c:crossBetween val="between"/>
      </c:valAx>
    </c:plotArea>
    <c:legend>
      <c:legendPos val="b"/>
      <c:layout>
        <c:manualLayout>
          <c:xMode val="edge"/>
          <c:yMode val="edge"/>
          <c:x val="1.6584108804581242E-2"/>
          <c:y val="0.85764231554389037"/>
          <c:w val="0.96683178239083756"/>
          <c:h val="0.12849285505978417"/>
        </c:manualLayout>
      </c:layout>
      <c:overlay val="0"/>
    </c:legend>
    <c:plotVisOnly val="1"/>
    <c:dispBlanksAs val="zero"/>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Average UK House Price 1970 to 2018</a:t>
            </a:r>
          </a:p>
        </c:rich>
      </c:tx>
      <c:overlay val="0"/>
    </c:title>
    <c:autoTitleDeleted val="0"/>
    <c:plotArea>
      <c:layout/>
      <c:lineChart>
        <c:grouping val="standard"/>
        <c:varyColors val="0"/>
        <c:ser>
          <c:idx val="1"/>
          <c:order val="1"/>
          <c:tx>
            <c:strRef>
              <c:f>'House Prices'!$B$2</c:f>
              <c:strCache>
                <c:ptCount val="1"/>
                <c:pt idx="0">
                  <c:v>Average UK House Price</c:v>
                </c:pt>
              </c:strCache>
            </c:strRef>
          </c:tx>
          <c:marker>
            <c:symbol val="none"/>
          </c:marker>
          <c:cat>
            <c:numRef>
              <c:f>'House Prices'!$A$3:$A$51</c:f>
              <c:numCache>
                <c:formatCode>General</c:formatCode>
                <c:ptCount val="49"/>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numCache>
            </c:numRef>
          </c:cat>
          <c:val>
            <c:numRef>
              <c:f>'House Prices'!$B$3:$B$51</c:f>
              <c:numCache>
                <c:formatCode>"£"#,##0_);[Red]\("£"#,##0\)</c:formatCode>
                <c:ptCount val="49"/>
                <c:pt idx="0">
                  <c:v>5000</c:v>
                </c:pt>
                <c:pt idx="1">
                  <c:v>6000</c:v>
                </c:pt>
                <c:pt idx="2">
                  <c:v>7000</c:v>
                </c:pt>
                <c:pt idx="3">
                  <c:v>10000</c:v>
                </c:pt>
                <c:pt idx="4">
                  <c:v>11000</c:v>
                </c:pt>
                <c:pt idx="5">
                  <c:v>12000</c:v>
                </c:pt>
                <c:pt idx="6">
                  <c:v>13000</c:v>
                </c:pt>
                <c:pt idx="7">
                  <c:v>14000</c:v>
                </c:pt>
                <c:pt idx="8">
                  <c:v>16000</c:v>
                </c:pt>
                <c:pt idx="9">
                  <c:v>20000</c:v>
                </c:pt>
                <c:pt idx="10">
                  <c:v>24000</c:v>
                </c:pt>
                <c:pt idx="11">
                  <c:v>24000</c:v>
                </c:pt>
                <c:pt idx="12">
                  <c:v>24000</c:v>
                </c:pt>
                <c:pt idx="13">
                  <c:v>26000</c:v>
                </c:pt>
                <c:pt idx="14">
                  <c:v>29000</c:v>
                </c:pt>
                <c:pt idx="15">
                  <c:v>31000</c:v>
                </c:pt>
                <c:pt idx="16">
                  <c:v>36000</c:v>
                </c:pt>
                <c:pt idx="17">
                  <c:v>40000</c:v>
                </c:pt>
                <c:pt idx="18">
                  <c:v>49000</c:v>
                </c:pt>
                <c:pt idx="19">
                  <c:v>55000</c:v>
                </c:pt>
                <c:pt idx="20">
                  <c:v>60000</c:v>
                </c:pt>
                <c:pt idx="21">
                  <c:v>62000</c:v>
                </c:pt>
                <c:pt idx="22">
                  <c:v>61000</c:v>
                </c:pt>
                <c:pt idx="23">
                  <c:v>62000</c:v>
                </c:pt>
                <c:pt idx="24">
                  <c:v>65000</c:v>
                </c:pt>
                <c:pt idx="25">
                  <c:v>66000</c:v>
                </c:pt>
                <c:pt idx="26">
                  <c:v>71000</c:v>
                </c:pt>
                <c:pt idx="27">
                  <c:v>76000</c:v>
                </c:pt>
                <c:pt idx="28">
                  <c:v>82000</c:v>
                </c:pt>
                <c:pt idx="29">
                  <c:v>93000</c:v>
                </c:pt>
                <c:pt idx="30">
                  <c:v>102000</c:v>
                </c:pt>
                <c:pt idx="31">
                  <c:v>113000</c:v>
                </c:pt>
                <c:pt idx="32">
                  <c:v>128000</c:v>
                </c:pt>
                <c:pt idx="33">
                  <c:v>156000</c:v>
                </c:pt>
                <c:pt idx="34">
                  <c:v>180000</c:v>
                </c:pt>
                <c:pt idx="35">
                  <c:v>191000</c:v>
                </c:pt>
                <c:pt idx="36">
                  <c:v>205000</c:v>
                </c:pt>
                <c:pt idx="37">
                  <c:v>223000</c:v>
                </c:pt>
                <c:pt idx="38">
                  <c:v>228000</c:v>
                </c:pt>
                <c:pt idx="39">
                  <c:v>226000</c:v>
                </c:pt>
                <c:pt idx="40">
                  <c:v>251000</c:v>
                </c:pt>
                <c:pt idx="41">
                  <c:v>245000</c:v>
                </c:pt>
                <c:pt idx="42">
                  <c:v>246000</c:v>
                </c:pt>
                <c:pt idx="43">
                  <c:v>251000</c:v>
                </c:pt>
                <c:pt idx="44">
                  <c:v>267000</c:v>
                </c:pt>
                <c:pt idx="45">
                  <c:v>277000</c:v>
                </c:pt>
                <c:pt idx="46">
                  <c:v>283000</c:v>
                </c:pt>
                <c:pt idx="47">
                  <c:v>280000</c:v>
                </c:pt>
                <c:pt idx="48">
                  <c:v>283000</c:v>
                </c:pt>
              </c:numCache>
            </c:numRef>
          </c:val>
          <c:smooth val="0"/>
          <c:extLst>
            <c:ext xmlns:c16="http://schemas.microsoft.com/office/drawing/2014/chart" uri="{C3380CC4-5D6E-409C-BE32-E72D297353CC}">
              <c16:uniqueId val="{00000000-530C-45E1-927D-4221BBC806A5}"/>
            </c:ext>
          </c:extLst>
        </c:ser>
        <c:dLbls>
          <c:showLegendKey val="0"/>
          <c:showVal val="0"/>
          <c:showCatName val="0"/>
          <c:showSerName val="0"/>
          <c:showPercent val="0"/>
          <c:showBubbleSize val="0"/>
        </c:dLbls>
        <c:smooth val="0"/>
        <c:axId val="204266880"/>
        <c:axId val="204125312"/>
        <c:extLst>
          <c:ext xmlns:c15="http://schemas.microsoft.com/office/drawing/2012/chart" uri="{02D57815-91ED-43cb-92C2-25804820EDAC}">
            <c15:filteredLineSeries>
              <c15:ser>
                <c:idx val="0"/>
                <c:order val="0"/>
                <c:tx>
                  <c:strRef>
                    <c:extLst>
                      <c:ext uri="{02D57815-91ED-43cb-92C2-25804820EDAC}">
                        <c15:formulaRef>
                          <c15:sqref>'House Prices'!$A$2</c15:sqref>
                        </c15:formulaRef>
                      </c:ext>
                    </c:extLst>
                    <c:strCache>
                      <c:ptCount val="1"/>
                      <c:pt idx="0">
                        <c:v>Year</c:v>
                      </c:pt>
                    </c:strCache>
                  </c:strRef>
                </c:tx>
                <c:marker>
                  <c:symbol val="none"/>
                </c:marker>
                <c:cat>
                  <c:numRef>
                    <c:extLst>
                      <c:ext uri="{02D57815-91ED-43cb-92C2-25804820EDAC}">
                        <c15:formulaRef>
                          <c15:sqref>'House Prices'!$A$3:$A$51</c15:sqref>
                        </c15:formulaRef>
                      </c:ext>
                    </c:extLst>
                    <c:numCache>
                      <c:formatCode>General</c:formatCode>
                      <c:ptCount val="49"/>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numCache>
                  </c:numRef>
                </c:cat>
                <c:val>
                  <c:numRef>
                    <c:extLst>
                      <c:ext uri="{02D57815-91ED-43cb-92C2-25804820EDAC}">
                        <c15:formulaRef>
                          <c15:sqref>'House Prices'!$A$3:$A$50</c15:sqref>
                        </c15:formulaRef>
                      </c:ext>
                    </c:extLst>
                    <c:numCache>
                      <c:formatCode>General</c:formatCode>
                      <c:ptCount val="48"/>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numCache>
                  </c:numRef>
                </c:val>
                <c:smooth val="0"/>
                <c:extLst>
                  <c:ext xmlns:c16="http://schemas.microsoft.com/office/drawing/2014/chart" uri="{C3380CC4-5D6E-409C-BE32-E72D297353CC}">
                    <c16:uniqueId val="{00000001-530C-45E1-927D-4221BBC806A5}"/>
                  </c:ext>
                </c:extLst>
              </c15:ser>
            </c15:filteredLineSeries>
          </c:ext>
        </c:extLst>
      </c:lineChart>
      <c:catAx>
        <c:axId val="204266880"/>
        <c:scaling>
          <c:orientation val="minMax"/>
        </c:scaling>
        <c:delete val="0"/>
        <c:axPos val="b"/>
        <c:numFmt formatCode="General" sourceLinked="1"/>
        <c:majorTickMark val="out"/>
        <c:minorTickMark val="none"/>
        <c:tickLblPos val="nextTo"/>
        <c:crossAx val="204125312"/>
        <c:crosses val="autoZero"/>
        <c:auto val="1"/>
        <c:lblAlgn val="ctr"/>
        <c:lblOffset val="100"/>
        <c:noMultiLvlLbl val="0"/>
      </c:catAx>
      <c:valAx>
        <c:axId val="204125312"/>
        <c:scaling>
          <c:orientation val="minMax"/>
        </c:scaling>
        <c:delete val="0"/>
        <c:axPos val="l"/>
        <c:majorGridlines/>
        <c:numFmt formatCode="&quot;£&quot;#,##0_);[Red]\(&quot;£&quot;#,##0\)" sourceLinked="1"/>
        <c:majorTickMark val="out"/>
        <c:minorTickMark val="none"/>
        <c:tickLblPos val="nextTo"/>
        <c:crossAx val="204266880"/>
        <c:crosses val="autoZero"/>
        <c:crossBetween val="between"/>
      </c:valAx>
      <c:spPr>
        <a:gradFill flip="none" rotWithShape="1">
          <a:gsLst>
            <a:gs pos="0">
              <a:srgbClr val="FE949E"/>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c:spPr>
    </c:plotArea>
    <c:plotVisOnly val="1"/>
    <c:dispBlanksAs val="gap"/>
    <c:showDLblsOverMax val="0"/>
  </c:chart>
  <c:spPr>
    <a:gradFill flip="none" rotWithShape="1">
      <a:gsLst>
        <a:gs pos="0">
          <a:srgbClr val="FF0000"/>
        </a:gs>
        <a:gs pos="35000">
          <a:schemeClr val="accent5">
            <a:lumMod val="45000"/>
            <a:lumOff val="55000"/>
          </a:schemeClr>
        </a:gs>
        <a:gs pos="72000">
          <a:schemeClr val="accent5">
            <a:lumMod val="45000"/>
            <a:lumOff val="55000"/>
          </a:schemeClr>
        </a:gs>
        <a:gs pos="100000">
          <a:schemeClr val="accent5">
            <a:lumMod val="30000"/>
            <a:lumOff val="70000"/>
          </a:schemeClr>
        </a:gs>
      </a:gsLst>
      <a:lin ang="10800000" scaled="1"/>
      <a:tileRect/>
    </a:gradFill>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'House Prices'!$B$87</c:f>
              <c:strCache>
                <c:ptCount val="1"/>
                <c:pt idx="0">
                  <c:v>Ratio of median house price to median annual earnings in England (ONS)</c:v>
                </c:pt>
              </c:strCache>
            </c:strRef>
          </c:tx>
          <c:spPr>
            <a:ln w="28575" cap="rnd">
              <a:solidFill>
                <a:srgbClr val="FF0000"/>
              </a:solidFill>
              <a:round/>
            </a:ln>
            <a:effectLst/>
          </c:spPr>
          <c:marker>
            <c:symbol val="none"/>
          </c:marker>
          <c:cat>
            <c:numRef>
              <c:f>'House Prices'!$A$88:$A$109</c:f>
              <c:numCache>
                <c:formatCode>General</c:formatCode>
                <c:ptCount val="22"/>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numCache>
            </c:numRef>
          </c:cat>
          <c:val>
            <c:numRef>
              <c:f>'House Prices'!$B$88:$B$109</c:f>
              <c:numCache>
                <c:formatCode>0.0;[Red]0.0</c:formatCode>
                <c:ptCount val="22"/>
                <c:pt idx="0">
                  <c:v>3.54</c:v>
                </c:pt>
                <c:pt idx="1">
                  <c:v>3.67</c:v>
                </c:pt>
                <c:pt idx="2">
                  <c:v>3.96</c:v>
                </c:pt>
                <c:pt idx="3">
                  <c:v>4.18</c:v>
                </c:pt>
                <c:pt idx="4">
                  <c:v>4.5</c:v>
                </c:pt>
                <c:pt idx="5">
                  <c:v>5.12</c:v>
                </c:pt>
                <c:pt idx="6">
                  <c:v>5.91</c:v>
                </c:pt>
                <c:pt idx="7">
                  <c:v>6.58</c:v>
                </c:pt>
                <c:pt idx="8">
                  <c:v>6.79</c:v>
                </c:pt>
                <c:pt idx="9">
                  <c:v>6.95</c:v>
                </c:pt>
                <c:pt idx="10">
                  <c:v>7.15</c:v>
                </c:pt>
                <c:pt idx="11">
                  <c:v>6.95</c:v>
                </c:pt>
                <c:pt idx="12">
                  <c:v>6.39</c:v>
                </c:pt>
                <c:pt idx="13">
                  <c:v>6.85</c:v>
                </c:pt>
                <c:pt idx="14">
                  <c:v>6.8</c:v>
                </c:pt>
                <c:pt idx="15">
                  <c:v>6.77</c:v>
                </c:pt>
                <c:pt idx="16">
                  <c:v>6.76</c:v>
                </c:pt>
                <c:pt idx="17">
                  <c:v>7.09</c:v>
                </c:pt>
                <c:pt idx="18">
                  <c:v>7.52</c:v>
                </c:pt>
                <c:pt idx="19">
                  <c:v>7.72</c:v>
                </c:pt>
                <c:pt idx="20">
                  <c:v>7.91</c:v>
                </c:pt>
                <c:pt idx="21">
                  <c:v>8</c:v>
                </c:pt>
              </c:numCache>
            </c:numRef>
          </c:val>
          <c:smooth val="0"/>
          <c:extLst>
            <c:ext xmlns:c16="http://schemas.microsoft.com/office/drawing/2014/chart" uri="{C3380CC4-5D6E-409C-BE32-E72D297353CC}">
              <c16:uniqueId val="{00000000-44B6-4C39-A108-F1080032187B}"/>
            </c:ext>
          </c:extLst>
        </c:ser>
        <c:dLbls>
          <c:showLegendKey val="0"/>
          <c:showVal val="0"/>
          <c:showCatName val="0"/>
          <c:showSerName val="0"/>
          <c:showPercent val="0"/>
          <c:showBubbleSize val="0"/>
        </c:dLbls>
        <c:smooth val="0"/>
        <c:axId val="365604008"/>
        <c:axId val="365604336"/>
      </c:lineChart>
      <c:catAx>
        <c:axId val="365604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5604336"/>
        <c:crosses val="autoZero"/>
        <c:auto val="1"/>
        <c:lblAlgn val="ctr"/>
        <c:lblOffset val="100"/>
        <c:noMultiLvlLbl val="0"/>
      </c:catAx>
      <c:valAx>
        <c:axId val="365604336"/>
        <c:scaling>
          <c:orientation val="minMax"/>
        </c:scaling>
        <c:delete val="0"/>
        <c:axPos val="l"/>
        <c:majorGridlines>
          <c:spPr>
            <a:ln w="9525" cap="flat" cmpd="sng" algn="ctr">
              <a:solidFill>
                <a:schemeClr val="tx1">
                  <a:lumMod val="15000"/>
                  <a:lumOff val="85000"/>
                </a:schemeClr>
              </a:solidFill>
              <a:round/>
            </a:ln>
            <a:effectLst/>
          </c:spPr>
        </c:majorGridlines>
        <c:numFmt formatCode="0.0;[Red]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56040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D0FD4B-23BA-4F06-B1E1-E11F9ACAD99F}" type="datetimeFigureOut">
              <a:rPr lang="en-GB" smtClean="0"/>
              <a:t>10/05/2020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6567B0-4ABA-4FE3-BBF2-5342450E660A}" type="slidenum">
              <a:rPr lang="en-GB" smtClean="0"/>
              <a:t>‹#›</a:t>
            </a:fld>
            <a:endParaRPr lang="en-GB"/>
          </a:p>
        </p:txBody>
      </p:sp>
    </p:spTree>
    <p:extLst>
      <p:ext uri="{BB962C8B-B14F-4D97-AF65-F5344CB8AC3E}">
        <p14:creationId xmlns:p14="http://schemas.microsoft.com/office/powerpoint/2010/main" val="118835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50548B-32DF-4F8C-A98B-30EC4CE6CAA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Economic Environment - Lecture 8: Inflation and Monetary Policy</a:t>
            </a:r>
          </a:p>
        </p:txBody>
      </p:sp>
    </p:spTree>
    <p:extLst>
      <p:ext uri="{BB962C8B-B14F-4D97-AF65-F5344CB8AC3E}">
        <p14:creationId xmlns:p14="http://schemas.microsoft.com/office/powerpoint/2010/main" val="1417639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solidFill>
                  <a:srgbClr val="0000FF"/>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0000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C834380E-D635-4FD5-8A05-B74449AE7997}" type="datetimeFigureOut">
              <a:rPr lang="en-GB" smtClean="0"/>
              <a:pPr/>
              <a:t>10/05/2020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AC74A0-C4CD-4A34-9809-343E300E77FB}" type="slidenum">
              <a:rPr lang="en-GB" smtClean="0"/>
              <a:pPr/>
              <a:t>‹#›</a:t>
            </a:fld>
            <a:endParaRPr lang="en-GB"/>
          </a:p>
        </p:txBody>
      </p:sp>
    </p:spTree>
    <p:extLst>
      <p:ext uri="{BB962C8B-B14F-4D97-AF65-F5344CB8AC3E}">
        <p14:creationId xmlns:p14="http://schemas.microsoft.com/office/powerpoint/2010/main" val="3748101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834380E-D635-4FD5-8A05-B74449AE7997}" type="datetimeFigureOut">
              <a:rPr lang="en-GB" smtClean="0"/>
              <a:pPr/>
              <a:t>10/05/2020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AC74A0-C4CD-4A34-9809-343E300E77FB}" type="slidenum">
              <a:rPr lang="en-GB" smtClean="0"/>
              <a:pPr/>
              <a:t>‹#›</a:t>
            </a:fld>
            <a:endParaRPr lang="en-GB"/>
          </a:p>
        </p:txBody>
      </p:sp>
    </p:spTree>
    <p:extLst>
      <p:ext uri="{BB962C8B-B14F-4D97-AF65-F5344CB8AC3E}">
        <p14:creationId xmlns:p14="http://schemas.microsoft.com/office/powerpoint/2010/main" val="2561701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834380E-D635-4FD5-8A05-B74449AE7997}" type="datetimeFigureOut">
              <a:rPr lang="en-GB" smtClean="0"/>
              <a:pPr/>
              <a:t>10/05/2020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AC74A0-C4CD-4A34-9809-343E300E77FB}" type="slidenum">
              <a:rPr lang="en-GB" smtClean="0"/>
              <a:pPr/>
              <a:t>‹#›</a:t>
            </a:fld>
            <a:endParaRPr lang="en-GB"/>
          </a:p>
        </p:txBody>
      </p:sp>
    </p:spTree>
    <p:extLst>
      <p:ext uri="{BB962C8B-B14F-4D97-AF65-F5344CB8AC3E}">
        <p14:creationId xmlns:p14="http://schemas.microsoft.com/office/powerpoint/2010/main" val="3533166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2pPr>
              <a:buFont typeface="Wingdings" pitchFamily="2" charset="2"/>
              <a:buChar char="Ø"/>
              <a:defRPr/>
            </a:lvl2pPr>
            <a:lvl3pPr>
              <a:buFont typeface="Arial" pitchFamily="34" charset="0"/>
              <a:buChar char="»"/>
              <a:defRPr>
                <a:solidFill>
                  <a:srgbClr val="0000FF"/>
                </a:solidFill>
              </a:defRPr>
            </a:lvl3pPr>
            <a:lvl4pPr>
              <a:buFont typeface="Wingdings" pitchFamily="2" charset="2"/>
              <a:buChar char="v"/>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C834380E-D635-4FD5-8A05-B74449AE7997}" type="datetimeFigureOut">
              <a:rPr lang="en-GB" smtClean="0"/>
              <a:pPr/>
              <a:t>10/05/2020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AC74A0-C4CD-4A34-9809-343E300E77FB}" type="slidenum">
              <a:rPr lang="en-GB" smtClean="0"/>
              <a:pPr/>
              <a:t>‹#›</a:t>
            </a:fld>
            <a:endParaRPr lang="en-GB"/>
          </a:p>
        </p:txBody>
      </p:sp>
    </p:spTree>
    <p:extLst>
      <p:ext uri="{BB962C8B-B14F-4D97-AF65-F5344CB8AC3E}">
        <p14:creationId xmlns:p14="http://schemas.microsoft.com/office/powerpoint/2010/main" val="4195756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34380E-D635-4FD5-8A05-B74449AE7997}" type="datetimeFigureOut">
              <a:rPr lang="en-GB" smtClean="0"/>
              <a:pPr/>
              <a:t>10/05/2020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AC74A0-C4CD-4A34-9809-343E300E77FB}" type="slidenum">
              <a:rPr lang="en-GB" smtClean="0"/>
              <a:pPr/>
              <a:t>‹#›</a:t>
            </a:fld>
            <a:endParaRPr lang="en-GB"/>
          </a:p>
        </p:txBody>
      </p:sp>
    </p:spTree>
    <p:extLst>
      <p:ext uri="{BB962C8B-B14F-4D97-AF65-F5344CB8AC3E}">
        <p14:creationId xmlns:p14="http://schemas.microsoft.com/office/powerpoint/2010/main" val="3971547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834380E-D635-4FD5-8A05-B74449AE7997}" type="datetimeFigureOut">
              <a:rPr lang="en-GB" smtClean="0"/>
              <a:pPr/>
              <a:t>10/05/2020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AC74A0-C4CD-4A34-9809-343E300E77FB}" type="slidenum">
              <a:rPr lang="en-GB" smtClean="0"/>
              <a:pPr/>
              <a:t>‹#›</a:t>
            </a:fld>
            <a:endParaRPr lang="en-GB"/>
          </a:p>
        </p:txBody>
      </p:sp>
    </p:spTree>
    <p:extLst>
      <p:ext uri="{BB962C8B-B14F-4D97-AF65-F5344CB8AC3E}">
        <p14:creationId xmlns:p14="http://schemas.microsoft.com/office/powerpoint/2010/main" val="644893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834380E-D635-4FD5-8A05-B74449AE7997}" type="datetimeFigureOut">
              <a:rPr lang="en-GB" smtClean="0"/>
              <a:pPr/>
              <a:t>10/05/2020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2AC74A0-C4CD-4A34-9809-343E300E77FB}" type="slidenum">
              <a:rPr lang="en-GB" smtClean="0"/>
              <a:pPr/>
              <a:t>‹#›</a:t>
            </a:fld>
            <a:endParaRPr lang="en-GB"/>
          </a:p>
        </p:txBody>
      </p:sp>
    </p:spTree>
    <p:extLst>
      <p:ext uri="{BB962C8B-B14F-4D97-AF65-F5344CB8AC3E}">
        <p14:creationId xmlns:p14="http://schemas.microsoft.com/office/powerpoint/2010/main" val="2638357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834380E-D635-4FD5-8A05-B74449AE7997}" type="datetimeFigureOut">
              <a:rPr lang="en-GB" smtClean="0"/>
              <a:pPr/>
              <a:t>10/05/2020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2AC74A0-C4CD-4A34-9809-343E300E77FB}" type="slidenum">
              <a:rPr lang="en-GB" smtClean="0"/>
              <a:pPr/>
              <a:t>‹#›</a:t>
            </a:fld>
            <a:endParaRPr lang="en-GB"/>
          </a:p>
        </p:txBody>
      </p:sp>
    </p:spTree>
    <p:extLst>
      <p:ext uri="{BB962C8B-B14F-4D97-AF65-F5344CB8AC3E}">
        <p14:creationId xmlns:p14="http://schemas.microsoft.com/office/powerpoint/2010/main" val="904235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34380E-D635-4FD5-8A05-B74449AE7997}" type="datetimeFigureOut">
              <a:rPr lang="en-GB" smtClean="0"/>
              <a:pPr/>
              <a:t>10/05/2020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2AC74A0-C4CD-4A34-9809-343E300E77FB}" type="slidenum">
              <a:rPr lang="en-GB" smtClean="0"/>
              <a:pPr/>
              <a:t>‹#›</a:t>
            </a:fld>
            <a:endParaRPr lang="en-GB"/>
          </a:p>
        </p:txBody>
      </p:sp>
    </p:spTree>
    <p:extLst>
      <p:ext uri="{BB962C8B-B14F-4D97-AF65-F5344CB8AC3E}">
        <p14:creationId xmlns:p14="http://schemas.microsoft.com/office/powerpoint/2010/main" val="3362938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34380E-D635-4FD5-8A05-B74449AE7997}" type="datetimeFigureOut">
              <a:rPr lang="en-GB" smtClean="0"/>
              <a:pPr/>
              <a:t>10/05/2020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AC74A0-C4CD-4A34-9809-343E300E77FB}" type="slidenum">
              <a:rPr lang="en-GB" smtClean="0"/>
              <a:pPr/>
              <a:t>‹#›</a:t>
            </a:fld>
            <a:endParaRPr lang="en-GB"/>
          </a:p>
        </p:txBody>
      </p:sp>
    </p:spTree>
    <p:extLst>
      <p:ext uri="{BB962C8B-B14F-4D97-AF65-F5344CB8AC3E}">
        <p14:creationId xmlns:p14="http://schemas.microsoft.com/office/powerpoint/2010/main" val="2481855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34380E-D635-4FD5-8A05-B74449AE7997}" type="datetimeFigureOut">
              <a:rPr lang="en-GB" smtClean="0"/>
              <a:pPr/>
              <a:t>10/05/2020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AC74A0-C4CD-4A34-9809-343E300E77FB}" type="slidenum">
              <a:rPr lang="en-GB" smtClean="0"/>
              <a:pPr/>
              <a:t>‹#›</a:t>
            </a:fld>
            <a:endParaRPr lang="en-GB"/>
          </a:p>
        </p:txBody>
      </p:sp>
    </p:spTree>
    <p:extLst>
      <p:ext uri="{BB962C8B-B14F-4D97-AF65-F5344CB8AC3E}">
        <p14:creationId xmlns:p14="http://schemas.microsoft.com/office/powerpoint/2010/main" val="1242484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DF4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34380E-D635-4FD5-8A05-B74449AE7997}" type="datetimeFigureOut">
              <a:rPr lang="en-GB" smtClean="0"/>
              <a:pPr/>
              <a:t>10/05/2020</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AC74A0-C4CD-4A34-9809-343E300E77FB}" type="slidenum">
              <a:rPr lang="en-GB" smtClean="0"/>
              <a:pPr/>
              <a:t>‹#›</a:t>
            </a:fld>
            <a:endParaRPr lang="en-GB"/>
          </a:p>
        </p:txBody>
      </p:sp>
    </p:spTree>
    <p:extLst>
      <p:ext uri="{BB962C8B-B14F-4D97-AF65-F5344CB8AC3E}">
        <p14:creationId xmlns:p14="http://schemas.microsoft.com/office/powerpoint/2010/main" val="26432437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0000FF"/>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Wingdings" pitchFamily="2" charset="2"/>
        <a:buChar char="Ø"/>
        <a:defRPr sz="3200" kern="1200">
          <a:solidFill>
            <a:srgbClr val="0000FF"/>
          </a:solidFill>
          <a:latin typeface="Arial" pitchFamily="34" charset="0"/>
          <a:ea typeface="+mn-ea"/>
          <a:cs typeface="Arial" pitchFamily="34" charset="0"/>
        </a:defRPr>
      </a:lvl1pPr>
      <a:lvl2pPr marL="742950" indent="-285750" algn="l" defTabSz="914400" rtl="0" eaLnBrk="1" latinLnBrk="0" hangingPunct="1">
        <a:spcBef>
          <a:spcPct val="20000"/>
        </a:spcBef>
        <a:buFont typeface="Calibri" pitchFamily="34" charset="0"/>
        <a:buChar char="»"/>
        <a:defRPr sz="2800" kern="1200">
          <a:solidFill>
            <a:srgbClr val="0000FF"/>
          </a:solidFill>
          <a:latin typeface="Arial" pitchFamily="34" charset="0"/>
          <a:ea typeface="+mn-ea"/>
          <a:cs typeface="Arial" pitchFamily="34" charset="0"/>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tradingeconomics.com/united-kingdom/stock-market"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LAtaPjI3DN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levyinstitute.org/pubs/wp_525.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www.economist.com/news/finance-and-economics/21641206-banks-have-been-boosting-mortgage-lending-decades-expense-corporat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bx_LWm6_6tA" TargetMode="External"/><Relationship Id="rId2" Type="http://schemas.openxmlformats.org/officeDocument/2006/relationships/hyperlink" Target="https://www.youtube.com/watch?v=LAtaPjI3DNs" TargetMode="External"/><Relationship Id="rId1" Type="http://schemas.openxmlformats.org/officeDocument/2006/relationships/slideLayout" Target="../slideLayouts/slideLayout2.xml"/><Relationship Id="rId6" Type="http://schemas.openxmlformats.org/officeDocument/2006/relationships/hyperlink" Target="https://www.youtube.com/watch?v=z07RZUdEOqc" TargetMode="External"/><Relationship Id="rId5" Type="http://schemas.openxmlformats.org/officeDocument/2006/relationships/hyperlink" Target="https://www.youtube.com/watch?v=mzJmTCYmo9g" TargetMode="External"/><Relationship Id="rId4" Type="http://schemas.openxmlformats.org/officeDocument/2006/relationships/hyperlink" Target="https://www.youtube.com/watch?v=afyQE7MyOec"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http://www.reuters.com/article/2014/03/25/us-usa-banks-systemic-idUSBREA2O19320140325"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econstor.eu/bitstream/10419/54348/1/593473434.pdf" TargetMode="External"/><Relationship Id="rId2" Type="http://schemas.openxmlformats.org/officeDocument/2006/relationships/hyperlink" Target="http://www.levyinstitute.org/pubs/wp_525.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economics.illinoisstate.edu/gawater/eco441/documents/Minskypaper.pdf" TargetMode="External"/><Relationship Id="rId2" Type="http://schemas.openxmlformats.org/officeDocument/2006/relationships/hyperlink" Target="http://www.econstor.eu/bitstream/10419/105917/1/imk-wp_2009-05.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777041" y="3554083"/>
            <a:ext cx="8635041" cy="2087592"/>
          </a:xfrm>
        </p:spPr>
        <p:txBody>
          <a:bodyPr>
            <a:normAutofit fontScale="90000"/>
          </a:bodyPr>
          <a:lstStyle/>
          <a:p>
            <a:r>
              <a:rPr lang="en-GB" b="1" dirty="0"/>
              <a:t>Lecture 9</a:t>
            </a:r>
            <a:br>
              <a:rPr lang="en-GB" dirty="0"/>
            </a:br>
            <a:r>
              <a:rPr lang="en-GB" b="1" dirty="0">
                <a:solidFill>
                  <a:srgbClr val="FF0000"/>
                </a:solidFill>
              </a:rPr>
              <a:t>Bank Credit Creation and the Quantity Theory of Credit</a:t>
            </a:r>
            <a:endParaRPr lang="en-GB" b="1" dirty="0"/>
          </a:p>
        </p:txBody>
      </p:sp>
      <p:sp>
        <p:nvSpPr>
          <p:cNvPr id="5" name="Subtitle 4"/>
          <p:cNvSpPr>
            <a:spLocks noGrp="1"/>
          </p:cNvSpPr>
          <p:nvPr>
            <p:ph type="subTitle" idx="1"/>
          </p:nvPr>
        </p:nvSpPr>
        <p:spPr>
          <a:xfrm>
            <a:off x="2895600" y="5753472"/>
            <a:ext cx="6400800" cy="1104528"/>
          </a:xfrm>
        </p:spPr>
        <p:txBody>
          <a:bodyPr/>
          <a:lstStyle/>
          <a:p>
            <a:r>
              <a:rPr lang="en-GB" dirty="0">
                <a:solidFill>
                  <a:srgbClr val="0000FF"/>
                </a:solidFill>
              </a:rPr>
              <a:t>Maurice Starkey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Say’s Law of Bank Credit Creation</a:t>
            </a:r>
          </a:p>
        </p:txBody>
      </p:sp>
      <p:sp>
        <p:nvSpPr>
          <p:cNvPr id="4" name="Content Placeholder 3"/>
          <p:cNvSpPr>
            <a:spLocks noGrp="1"/>
          </p:cNvSpPr>
          <p:nvPr>
            <p:ph idx="1"/>
          </p:nvPr>
        </p:nvSpPr>
        <p:spPr>
          <a:xfrm>
            <a:off x="914400" y="1600199"/>
            <a:ext cx="10101532" cy="5168153"/>
          </a:xfrm>
        </p:spPr>
        <p:txBody>
          <a:bodyPr>
            <a:normAutofit fontScale="85000" lnSpcReduction="20000"/>
          </a:bodyPr>
          <a:lstStyle/>
          <a:p>
            <a:pPr marL="0" indent="0">
              <a:buNone/>
            </a:pPr>
            <a:r>
              <a:rPr lang="en-GB" dirty="0"/>
              <a:t>Increasing supply of credit money for non-GDP transactions creates demand for more lending.</a:t>
            </a:r>
          </a:p>
          <a:p>
            <a:pPr marL="0" indent="0">
              <a:buNone/>
            </a:pPr>
            <a:endParaRPr lang="en-GB" dirty="0"/>
          </a:p>
          <a:p>
            <a:r>
              <a:rPr lang="en-GB" dirty="0"/>
              <a:t>Creating credit money creates new purchasing power that did not previously exist.</a:t>
            </a:r>
          </a:p>
          <a:p>
            <a:r>
              <a:rPr lang="en-GB" dirty="0"/>
              <a:t>Rising borrowing increases demand for assets - both property and financial assets. </a:t>
            </a:r>
          </a:p>
          <a:p>
            <a:r>
              <a:rPr lang="en-GB" dirty="0"/>
              <a:t>Given that both property and financial assets are relatively fixed in supply, the resulting additional demand causes asset prices (property and financial asset prices) to increase.</a:t>
            </a:r>
          </a:p>
          <a:p>
            <a:r>
              <a:rPr lang="en-GB" dirty="0"/>
              <a:t>Rising asset prices increase demand to borrow, because investors are increasingly attracted to make a speculative gain from rising asset prices.</a:t>
            </a:r>
          </a:p>
        </p:txBody>
      </p:sp>
    </p:spTree>
    <p:extLst>
      <p:ext uri="{BB962C8B-B14F-4D97-AF65-F5344CB8AC3E}">
        <p14:creationId xmlns:p14="http://schemas.microsoft.com/office/powerpoint/2010/main" val="3360825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7574E9-B915-47FA-A59E-510065929C1B}"/>
              </a:ext>
            </a:extLst>
          </p:cNvPr>
          <p:cNvSpPr txBox="1"/>
          <p:nvPr/>
        </p:nvSpPr>
        <p:spPr>
          <a:xfrm>
            <a:off x="0" y="5369603"/>
            <a:ext cx="1685365" cy="923330"/>
          </a:xfrm>
          <a:prstGeom prst="rect">
            <a:avLst/>
          </a:prstGeom>
          <a:noFill/>
        </p:spPr>
        <p:txBody>
          <a:bodyPr wrap="square" rtlCol="0">
            <a:spAutoFit/>
          </a:bodyPr>
          <a:lstStyle/>
          <a:p>
            <a:r>
              <a:rPr lang="en-GB" dirty="0"/>
              <a:t>Source: Office for National Statistics</a:t>
            </a:r>
          </a:p>
        </p:txBody>
      </p:sp>
      <p:graphicFrame>
        <p:nvGraphicFramePr>
          <p:cNvPr id="4" name="Chart 3">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3548869107"/>
              </p:ext>
            </p:extLst>
          </p:nvPr>
        </p:nvGraphicFramePr>
        <p:xfrm>
          <a:off x="1685365" y="35858"/>
          <a:ext cx="8668870" cy="67862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12288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Median house price is rising relative to earnings</a:t>
            </a:r>
          </a:p>
        </p:txBody>
      </p:sp>
      <p:sp>
        <p:nvSpPr>
          <p:cNvPr id="3" name="Content Placeholder 2"/>
          <p:cNvSpPr>
            <a:spLocks noGrp="1"/>
          </p:cNvSpPr>
          <p:nvPr>
            <p:ph idx="1"/>
          </p:nvPr>
        </p:nvSpPr>
        <p:spPr/>
        <p:txBody>
          <a:bodyPr/>
          <a:lstStyle/>
          <a:p>
            <a:r>
              <a:rPr lang="en-GB" dirty="0"/>
              <a:t>Median English house price increased from 3.5 times median annual earnings in 1997 to 8 times median annual earnings in 2018.</a:t>
            </a:r>
          </a:p>
        </p:txBody>
      </p:sp>
    </p:spTree>
    <p:extLst>
      <p:ext uri="{BB962C8B-B14F-4D97-AF65-F5344CB8AC3E}">
        <p14:creationId xmlns:p14="http://schemas.microsoft.com/office/powerpoint/2010/main" val="652366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dirty="0"/>
              <a:t>Ratio of median English house price to median annual earnings in England</a:t>
            </a:r>
          </a:p>
        </p:txBody>
      </p:sp>
      <p:sp>
        <p:nvSpPr>
          <p:cNvPr id="6" name="TextBox 5">
            <a:extLst>
              <a:ext uri="{FF2B5EF4-FFF2-40B4-BE49-F238E27FC236}">
                <a16:creationId xmlns:a16="http://schemas.microsoft.com/office/drawing/2014/main" id="{69C25802-E99F-4C5B-B63D-AF1BFB2273E4}"/>
              </a:ext>
            </a:extLst>
          </p:cNvPr>
          <p:cNvSpPr txBox="1"/>
          <p:nvPr/>
        </p:nvSpPr>
        <p:spPr>
          <a:xfrm>
            <a:off x="4374776" y="6398696"/>
            <a:ext cx="3585883" cy="369332"/>
          </a:xfrm>
          <a:prstGeom prst="rect">
            <a:avLst/>
          </a:prstGeom>
          <a:noFill/>
        </p:spPr>
        <p:txBody>
          <a:bodyPr wrap="square" rtlCol="0">
            <a:spAutoFit/>
          </a:bodyPr>
          <a:lstStyle/>
          <a:p>
            <a:r>
              <a:rPr lang="en-GB" dirty="0"/>
              <a:t>Source: Office for National Statistics</a:t>
            </a:r>
          </a:p>
        </p:txBody>
      </p:sp>
      <p:graphicFrame>
        <p:nvGraphicFramePr>
          <p:cNvPr id="7" name="Chart 6">
            <a:extLst>
              <a:ext uri="{FF2B5EF4-FFF2-40B4-BE49-F238E27FC236}">
                <a16:creationId xmlns:a16="http://schemas.microsoft.com/office/drawing/2014/main" id="{E602E5B0-4F73-4D67-93E4-96731206C6EA}"/>
              </a:ext>
            </a:extLst>
          </p:cNvPr>
          <p:cNvGraphicFramePr>
            <a:graphicFrameLocks/>
          </p:cNvGraphicFramePr>
          <p:nvPr>
            <p:extLst>
              <p:ext uri="{D42A27DB-BD31-4B8C-83A1-F6EECF244321}">
                <p14:modId xmlns:p14="http://schemas.microsoft.com/office/powerpoint/2010/main" val="1587905791"/>
              </p:ext>
            </p:extLst>
          </p:nvPr>
        </p:nvGraphicFramePr>
        <p:xfrm>
          <a:off x="2352674" y="1688585"/>
          <a:ext cx="7486651" cy="45386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18783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DC673C-E955-48AB-A8FD-2564444746D1}"/>
              </a:ext>
            </a:extLst>
          </p:cNvPr>
          <p:cNvSpPr>
            <a:spLocks noGrp="1"/>
          </p:cNvSpPr>
          <p:nvPr>
            <p:ph type="title"/>
          </p:nvPr>
        </p:nvSpPr>
        <p:spPr/>
        <p:txBody>
          <a:bodyPr/>
          <a:lstStyle/>
          <a:p>
            <a:r>
              <a:rPr lang="en-GB" dirty="0"/>
              <a:t>The Quantity Theory of Credit</a:t>
            </a:r>
          </a:p>
        </p:txBody>
      </p:sp>
      <p:sp>
        <p:nvSpPr>
          <p:cNvPr id="4" name="Content Placeholder 3">
            <a:extLst>
              <a:ext uri="{FF2B5EF4-FFF2-40B4-BE49-F238E27FC236}">
                <a16:creationId xmlns:a16="http://schemas.microsoft.com/office/drawing/2014/main" id="{17304EE9-9CA6-47D4-B7F6-140533F4AE20}"/>
              </a:ext>
            </a:extLst>
          </p:cNvPr>
          <p:cNvSpPr>
            <a:spLocks noGrp="1"/>
          </p:cNvSpPr>
          <p:nvPr>
            <p:ph idx="1"/>
          </p:nvPr>
        </p:nvSpPr>
        <p:spPr/>
        <p:txBody>
          <a:bodyPr/>
          <a:lstStyle/>
          <a:p>
            <a:r>
              <a:rPr lang="en-GB" dirty="0"/>
              <a:t>23% of bank lending is allocated to other financial institutions, which use the money for activities such as purchasing property and financial assets (such as company shares and bonds)</a:t>
            </a:r>
          </a:p>
        </p:txBody>
      </p:sp>
    </p:spTree>
    <p:extLst>
      <p:ext uri="{BB962C8B-B14F-4D97-AF65-F5344CB8AC3E}">
        <p14:creationId xmlns:p14="http://schemas.microsoft.com/office/powerpoint/2010/main" val="1594100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2112" y="0"/>
            <a:ext cx="8229600" cy="1143000"/>
          </a:xfrm>
        </p:spPr>
        <p:txBody>
          <a:bodyPr/>
          <a:lstStyle/>
          <a:p>
            <a:r>
              <a:rPr lang="en-GB" dirty="0"/>
              <a:t>Rising Share Prices</a:t>
            </a:r>
          </a:p>
        </p:txBody>
      </p:sp>
      <p:sp>
        <p:nvSpPr>
          <p:cNvPr id="5" name="TextBox 4"/>
          <p:cNvSpPr txBox="1"/>
          <p:nvPr/>
        </p:nvSpPr>
        <p:spPr>
          <a:xfrm>
            <a:off x="1794356" y="4996524"/>
            <a:ext cx="8429625" cy="923330"/>
          </a:xfrm>
          <a:prstGeom prst="rect">
            <a:avLst/>
          </a:prstGeom>
          <a:noFill/>
        </p:spPr>
        <p:txBody>
          <a:bodyPr wrap="square" rtlCol="0">
            <a:spAutoFit/>
          </a:bodyPr>
          <a:lstStyle/>
          <a:p>
            <a:r>
              <a:rPr lang="en-GB" b="1" dirty="0"/>
              <a:t>FTSE 100 Share Index</a:t>
            </a:r>
          </a:p>
          <a:p>
            <a:r>
              <a:rPr lang="en-GB" dirty="0"/>
              <a:t>Source: </a:t>
            </a:r>
            <a:r>
              <a:rPr lang="en-GB" dirty="0">
                <a:hlinkClick r:id="rId2"/>
              </a:rPr>
              <a:t>http://www.tradingeconomics.com/united-kingdom/stock-market</a:t>
            </a:r>
            <a:r>
              <a:rPr lang="en-GB" dirty="0"/>
              <a:t>  </a:t>
            </a:r>
          </a:p>
          <a:p>
            <a:r>
              <a:rPr lang="en-GB" dirty="0"/>
              <a:t>(retrieved 19</a:t>
            </a:r>
            <a:r>
              <a:rPr lang="en-GB" baseline="30000" dirty="0"/>
              <a:t>th</a:t>
            </a:r>
            <a:r>
              <a:rPr lang="en-GB" dirty="0"/>
              <a:t> March 2020) </a:t>
            </a:r>
          </a:p>
        </p:txBody>
      </p:sp>
      <p:sp>
        <p:nvSpPr>
          <p:cNvPr id="7" name="TextBox 6"/>
          <p:cNvSpPr txBox="1"/>
          <p:nvPr/>
        </p:nvSpPr>
        <p:spPr>
          <a:xfrm>
            <a:off x="1794356" y="6021288"/>
            <a:ext cx="8730644" cy="707886"/>
          </a:xfrm>
          <a:prstGeom prst="rect">
            <a:avLst/>
          </a:prstGeom>
          <a:noFill/>
        </p:spPr>
        <p:txBody>
          <a:bodyPr wrap="square" rtlCol="0">
            <a:spAutoFit/>
          </a:bodyPr>
          <a:lstStyle/>
          <a:p>
            <a:r>
              <a:rPr lang="en-GB" sz="2000" dirty="0"/>
              <a:t>QE influenced the 100% growth in the FTSE 100 share index between 1</a:t>
            </a:r>
            <a:r>
              <a:rPr lang="en-GB" sz="2000" baseline="30000" dirty="0"/>
              <a:t>st</a:t>
            </a:r>
            <a:r>
              <a:rPr lang="en-GB" sz="2000" dirty="0"/>
              <a:t> February 2009 &amp; 1</a:t>
            </a:r>
            <a:r>
              <a:rPr lang="en-GB" sz="2000" baseline="30000" dirty="0"/>
              <a:t>st</a:t>
            </a:r>
            <a:r>
              <a:rPr lang="en-GB" sz="2000" dirty="0"/>
              <a:t> December 2017.</a:t>
            </a:r>
          </a:p>
        </p:txBody>
      </p:sp>
      <p:pic>
        <p:nvPicPr>
          <p:cNvPr id="3" name="Picture 2">
            <a:extLst>
              <a:ext uri="{FF2B5EF4-FFF2-40B4-BE49-F238E27FC236}">
                <a16:creationId xmlns:a16="http://schemas.microsoft.com/office/drawing/2014/main" id="{DE11AFCC-5387-450C-847F-4E29EC1DD8B4}"/>
              </a:ext>
            </a:extLst>
          </p:cNvPr>
          <p:cNvPicPr>
            <a:picLocks noChangeAspect="1"/>
          </p:cNvPicPr>
          <p:nvPr/>
        </p:nvPicPr>
        <p:blipFill>
          <a:blip r:embed="rId3"/>
          <a:stretch>
            <a:fillRect/>
          </a:stretch>
        </p:blipFill>
        <p:spPr>
          <a:xfrm>
            <a:off x="1970288" y="938146"/>
            <a:ext cx="7135221" cy="4048690"/>
          </a:xfrm>
          <a:prstGeom prst="rect">
            <a:avLst/>
          </a:prstGeom>
        </p:spPr>
      </p:pic>
    </p:spTree>
    <p:extLst>
      <p:ext uri="{BB962C8B-B14F-4D97-AF65-F5344CB8AC3E}">
        <p14:creationId xmlns:p14="http://schemas.microsoft.com/office/powerpoint/2010/main" val="4150998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B1B09-72C5-47F8-B5D8-839D1F4461E4}"/>
              </a:ext>
            </a:extLst>
          </p:cNvPr>
          <p:cNvSpPr>
            <a:spLocks noGrp="1"/>
          </p:cNvSpPr>
          <p:nvPr>
            <p:ph type="title"/>
          </p:nvPr>
        </p:nvSpPr>
        <p:spPr/>
        <p:txBody>
          <a:bodyPr/>
          <a:lstStyle/>
          <a:p>
            <a:r>
              <a:rPr lang="en-GB" dirty="0"/>
              <a:t>Credit Money For Non-GDP Transactions </a:t>
            </a:r>
          </a:p>
        </p:txBody>
      </p:sp>
      <p:sp>
        <p:nvSpPr>
          <p:cNvPr id="3" name="Content Placeholder 2">
            <a:extLst>
              <a:ext uri="{FF2B5EF4-FFF2-40B4-BE49-F238E27FC236}">
                <a16:creationId xmlns:a16="http://schemas.microsoft.com/office/drawing/2014/main" id="{8B6F3513-310B-402A-9FB0-6920BCCFBBD2}"/>
              </a:ext>
            </a:extLst>
          </p:cNvPr>
          <p:cNvSpPr>
            <a:spLocks noGrp="1"/>
          </p:cNvSpPr>
          <p:nvPr>
            <p:ph idx="1"/>
          </p:nvPr>
        </p:nvSpPr>
        <p:spPr>
          <a:xfrm>
            <a:off x="609600" y="1561381"/>
            <a:ext cx="10972800" cy="5167224"/>
          </a:xfrm>
        </p:spPr>
        <p:txBody>
          <a:bodyPr>
            <a:normAutofit/>
          </a:bodyPr>
          <a:lstStyle/>
          <a:p>
            <a:r>
              <a:rPr lang="en-GB" dirty="0"/>
              <a:t>The ability of the borrower to repay the debt is a consequence of a future purchaser being prepared to pay more for the asset than the original asset purchaser previously paid (sometimes referred to as the greater fool theory, when asset prices are at historically high levels).</a:t>
            </a:r>
          </a:p>
          <a:p>
            <a:endParaRPr lang="en-GB" dirty="0"/>
          </a:p>
          <a:p>
            <a:r>
              <a:rPr lang="en-GB" dirty="0"/>
              <a:t>When lending for non-GDP transactions accounts for a large proportion of total lending in an economy, it can create instability in the banking sector.</a:t>
            </a:r>
          </a:p>
          <a:p>
            <a:endParaRPr lang="en-GB" dirty="0"/>
          </a:p>
        </p:txBody>
      </p:sp>
    </p:spTree>
    <p:extLst>
      <p:ext uri="{BB962C8B-B14F-4D97-AF65-F5344CB8AC3E}">
        <p14:creationId xmlns:p14="http://schemas.microsoft.com/office/powerpoint/2010/main" val="114476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Future Banking Crisis?</a:t>
            </a:r>
          </a:p>
        </p:txBody>
      </p:sp>
      <p:sp>
        <p:nvSpPr>
          <p:cNvPr id="3" name="Content Placeholder 2"/>
          <p:cNvSpPr>
            <a:spLocks noGrp="1"/>
          </p:cNvSpPr>
          <p:nvPr>
            <p:ph idx="1"/>
          </p:nvPr>
        </p:nvSpPr>
        <p:spPr/>
        <p:txBody>
          <a:bodyPr/>
          <a:lstStyle/>
          <a:p>
            <a:r>
              <a:rPr lang="en-GB" dirty="0"/>
              <a:t>Banking crises tend to follow a period of rapid increases in asset prices (Reinhart &amp; Rogoff, 2009).</a:t>
            </a:r>
          </a:p>
          <a:p>
            <a:endParaRPr lang="en-GB" dirty="0"/>
          </a:p>
          <a:p>
            <a:r>
              <a:rPr lang="en-GB" dirty="0">
                <a:hlinkClick r:id="rId2"/>
              </a:rPr>
              <a:t>A Minsky moment </a:t>
            </a:r>
            <a:r>
              <a:rPr lang="en-GB" dirty="0"/>
              <a:t>refers to a sudden fall in asset prices, following the excessive use of credit to purchase assets.</a:t>
            </a:r>
          </a:p>
          <a:p>
            <a:pPr lvl="1"/>
            <a:r>
              <a:rPr lang="en-GB" dirty="0"/>
              <a:t>Increased borrowing for the purposes of purchasing property and financial assets risks creating a 'Minsky Moment'</a:t>
            </a:r>
          </a:p>
          <a:p>
            <a:endParaRPr lang="en-GB" dirty="0"/>
          </a:p>
        </p:txBody>
      </p:sp>
    </p:spTree>
    <p:extLst>
      <p:ext uri="{BB962C8B-B14F-4D97-AF65-F5344CB8AC3E}">
        <p14:creationId xmlns:p14="http://schemas.microsoft.com/office/powerpoint/2010/main" val="1877148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Financialisation</a:t>
            </a:r>
          </a:p>
        </p:txBody>
      </p:sp>
      <p:sp>
        <p:nvSpPr>
          <p:cNvPr id="5" name="Content Placeholder 4"/>
          <p:cNvSpPr>
            <a:spLocks noGrp="1"/>
          </p:cNvSpPr>
          <p:nvPr>
            <p:ph idx="1"/>
          </p:nvPr>
        </p:nvSpPr>
        <p:spPr>
          <a:xfrm>
            <a:off x="1847528" y="1600200"/>
            <a:ext cx="8568952" cy="5069160"/>
          </a:xfrm>
        </p:spPr>
        <p:txBody>
          <a:bodyPr>
            <a:normAutofit fontScale="62500" lnSpcReduction="20000"/>
          </a:bodyPr>
          <a:lstStyle/>
          <a:p>
            <a:r>
              <a:rPr lang="en-GB" dirty="0"/>
              <a:t>“</a:t>
            </a:r>
            <a:r>
              <a:rPr lang="en-GB" dirty="0" err="1"/>
              <a:t>Financialisation</a:t>
            </a:r>
            <a:r>
              <a:rPr lang="en-GB" dirty="0"/>
              <a:t> refers to the increasing dominance of the economy, politics and economic policy by financial interests and financial institutions”. </a:t>
            </a:r>
          </a:p>
          <a:p>
            <a:pPr lvl="1"/>
            <a:r>
              <a:rPr lang="en-GB" dirty="0"/>
              <a:t>(page ix)</a:t>
            </a:r>
          </a:p>
          <a:p>
            <a:pPr lvl="1"/>
            <a:r>
              <a:rPr lang="en-GB" dirty="0">
                <a:hlinkClick r:id="rId2"/>
              </a:rPr>
              <a:t>Article discussing </a:t>
            </a:r>
            <a:r>
              <a:rPr lang="en-GB" dirty="0" err="1">
                <a:hlinkClick r:id="rId2"/>
              </a:rPr>
              <a:t>financialisation</a:t>
            </a:r>
            <a:r>
              <a:rPr lang="en-GB" dirty="0"/>
              <a:t> </a:t>
            </a:r>
          </a:p>
          <a:p>
            <a:endParaRPr lang="en-GB" dirty="0"/>
          </a:p>
          <a:p>
            <a:r>
              <a:rPr lang="en-GB" dirty="0" err="1"/>
              <a:t>Financialisation</a:t>
            </a:r>
            <a:r>
              <a:rPr lang="en-GB" dirty="0"/>
              <a:t> refers to an increase in the size and importance of a country's financial sector relative to its overall economy.</a:t>
            </a:r>
          </a:p>
          <a:p>
            <a:endParaRPr lang="en-GB" dirty="0"/>
          </a:p>
          <a:p>
            <a:r>
              <a:rPr lang="en-GB" dirty="0" err="1"/>
              <a:t>Financialisation</a:t>
            </a:r>
            <a:r>
              <a:rPr lang="en-GB" dirty="0"/>
              <a:t> is a consequence of the financial sector elite (within financial markets and institutions) pursuing policies to increase their wealth, and influence over the economy and political institutions. </a:t>
            </a:r>
          </a:p>
          <a:p>
            <a:endParaRPr lang="en-GB" dirty="0"/>
          </a:p>
          <a:p>
            <a:r>
              <a:rPr lang="en-GB" dirty="0"/>
              <a:t>“Financialisation refers to the increasing role of financial motives, financial markets, financial actors and financial institutions in the operation of the domestic and international economies”. </a:t>
            </a:r>
          </a:p>
          <a:p>
            <a:pPr lvl="1"/>
            <a:r>
              <a:rPr lang="en-GB" dirty="0"/>
              <a:t>(Page 1)</a:t>
            </a:r>
          </a:p>
        </p:txBody>
      </p:sp>
    </p:spTree>
    <p:extLst>
      <p:ext uri="{BB962C8B-B14F-4D97-AF65-F5344CB8AC3E}">
        <p14:creationId xmlns:p14="http://schemas.microsoft.com/office/powerpoint/2010/main" val="1295785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Appendices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528" y="4406901"/>
            <a:ext cx="8496944" cy="1362075"/>
          </a:xfrm>
        </p:spPr>
        <p:txBody>
          <a:bodyPr/>
          <a:lstStyle/>
          <a:p>
            <a:r>
              <a:rPr lang="en-GB" dirty="0"/>
              <a:t>Quantity Theory of Credit</a:t>
            </a:r>
            <a:endParaRPr lang="en-GB" dirty="0">
              <a:solidFill>
                <a:srgbClr val="0000FF"/>
              </a:solidFill>
            </a:endParaRPr>
          </a:p>
        </p:txBody>
      </p:sp>
    </p:spTree>
    <p:extLst>
      <p:ext uri="{BB962C8B-B14F-4D97-AF65-F5344CB8AC3E}">
        <p14:creationId xmlns:p14="http://schemas.microsoft.com/office/powerpoint/2010/main" val="1171432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a:p>
        </p:txBody>
      </p:sp>
      <p:sp>
        <p:nvSpPr>
          <p:cNvPr id="4" name="Content Placeholder 3"/>
          <p:cNvSpPr>
            <a:spLocks noGrp="1"/>
          </p:cNvSpPr>
          <p:nvPr>
            <p:ph idx="1"/>
          </p:nvPr>
        </p:nvSpPr>
        <p:spPr/>
        <p:txBody>
          <a:bodyPr/>
          <a:lstStyle/>
          <a:p>
            <a:r>
              <a:rPr lang="en-GB" dirty="0">
                <a:hlinkClick r:id="rId2"/>
              </a:rPr>
              <a:t>Economist magazine article  </a:t>
            </a:r>
            <a:r>
              <a:rPr lang="en-GB" dirty="0"/>
              <a:t>explains that whilst in John Maynard Keynes lifetime most saving was recycled into business investment (S=I), today almost 50% of bank lending goes to mortgage lending on property. </a:t>
            </a:r>
          </a:p>
          <a:p>
            <a:endParaRPr lang="en-GB" dirty="0"/>
          </a:p>
        </p:txBody>
      </p:sp>
    </p:spTree>
    <p:extLst>
      <p:ext uri="{BB962C8B-B14F-4D97-AF65-F5344CB8AC3E}">
        <p14:creationId xmlns:p14="http://schemas.microsoft.com/office/powerpoint/2010/main" val="3249596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20951"/>
            <a:ext cx="8229600" cy="1143000"/>
          </a:xfrm>
        </p:spPr>
        <p:txBody>
          <a:bodyPr/>
          <a:lstStyle/>
          <a:p>
            <a:r>
              <a:rPr lang="en-GB" dirty="0"/>
              <a:t>Financialisation</a:t>
            </a:r>
          </a:p>
        </p:txBody>
      </p:sp>
      <p:sp>
        <p:nvSpPr>
          <p:cNvPr id="3" name="Content Placeholder 2"/>
          <p:cNvSpPr>
            <a:spLocks noGrp="1"/>
          </p:cNvSpPr>
          <p:nvPr>
            <p:ph idx="1"/>
          </p:nvPr>
        </p:nvSpPr>
        <p:spPr>
          <a:xfrm>
            <a:off x="1775520" y="1268760"/>
            <a:ext cx="8568952" cy="5400600"/>
          </a:xfrm>
        </p:spPr>
        <p:txBody>
          <a:bodyPr>
            <a:normAutofit/>
          </a:bodyPr>
          <a:lstStyle/>
          <a:p>
            <a:r>
              <a:rPr lang="en-GB" dirty="0" err="1"/>
              <a:t>Financialisation</a:t>
            </a:r>
            <a:r>
              <a:rPr lang="en-GB" dirty="0"/>
              <a:t>:</a:t>
            </a:r>
          </a:p>
          <a:p>
            <a:pPr marL="914400" lvl="1" indent="-514350">
              <a:buFont typeface="+mj-lt"/>
              <a:buAutoNum type="arabicPeriod"/>
            </a:pPr>
            <a:r>
              <a:rPr lang="en-GB" dirty="0"/>
              <a:t>elevates the significance of the financial sector relative to the real economy, </a:t>
            </a:r>
          </a:p>
          <a:p>
            <a:pPr marL="914400" lvl="1" indent="-514350">
              <a:buFont typeface="+mj-lt"/>
              <a:buAutoNum type="arabicPeriod"/>
            </a:pPr>
            <a:r>
              <a:rPr lang="en-GB" dirty="0"/>
              <a:t>transfers income from the real economy to the financial sector</a:t>
            </a:r>
          </a:p>
          <a:p>
            <a:pPr marL="914400" lvl="1" indent="-514350">
              <a:buFont typeface="+mj-lt"/>
              <a:buAutoNum type="arabicPeriod"/>
            </a:pPr>
            <a:r>
              <a:rPr lang="en-GB" dirty="0"/>
              <a:t>contributes to increasing income inequality and wage stagnation.</a:t>
            </a:r>
          </a:p>
        </p:txBody>
      </p:sp>
    </p:spTree>
    <p:extLst>
      <p:ext uri="{BB962C8B-B14F-4D97-AF65-F5344CB8AC3E}">
        <p14:creationId xmlns:p14="http://schemas.microsoft.com/office/powerpoint/2010/main" val="1914954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Consequences of Financialisation?</a:t>
            </a:r>
          </a:p>
        </p:txBody>
      </p:sp>
      <p:sp>
        <p:nvSpPr>
          <p:cNvPr id="3" name="Content Placeholder 2"/>
          <p:cNvSpPr>
            <a:spLocks noGrp="1"/>
          </p:cNvSpPr>
          <p:nvPr>
            <p:ph idx="1"/>
          </p:nvPr>
        </p:nvSpPr>
        <p:spPr>
          <a:xfrm>
            <a:off x="1775520" y="1340768"/>
            <a:ext cx="8712968" cy="5400600"/>
          </a:xfrm>
        </p:spPr>
        <p:txBody>
          <a:bodyPr>
            <a:normAutofit fontScale="77500" lnSpcReduction="20000"/>
          </a:bodyPr>
          <a:lstStyle/>
          <a:p>
            <a:pPr marL="0" indent="0">
              <a:buNone/>
            </a:pPr>
            <a:r>
              <a:rPr lang="en-GB" dirty="0"/>
              <a:t>The economic system is burdened by three major structural problems:  </a:t>
            </a:r>
          </a:p>
          <a:p>
            <a:r>
              <a:rPr lang="en-GB" dirty="0"/>
              <a:t>First, there is a debt hangover from past borrowing that negatively impacts aggregate expenditure in the economy.  </a:t>
            </a:r>
          </a:p>
          <a:p>
            <a:r>
              <a:rPr lang="en-GB" dirty="0"/>
              <a:t>Second, there are the scars of the financial crisis and recession ... destroyed creditworthiness, reduced collateral values, and diminished animal spirits.  </a:t>
            </a:r>
          </a:p>
          <a:p>
            <a:r>
              <a:rPr lang="en-GB" dirty="0"/>
              <a:t>Third, the economy is still afflicted by the structural demand gaps caused by deteriorated income distribution.  </a:t>
            </a:r>
          </a:p>
          <a:p>
            <a:pPr marL="0" indent="0">
              <a:buNone/>
            </a:pPr>
            <a:endParaRPr lang="en-GB" dirty="0"/>
          </a:p>
          <a:p>
            <a:pPr marL="0" indent="0">
              <a:buNone/>
            </a:pPr>
            <a:r>
              <a:rPr lang="en-GB" dirty="0"/>
              <a:t>Consequently, the prognosis is one of prolonged economic stagnation.</a:t>
            </a:r>
          </a:p>
          <a:p>
            <a:pPr lvl="1"/>
            <a:r>
              <a:rPr lang="en-GB" dirty="0"/>
              <a:t>page 7</a:t>
            </a:r>
          </a:p>
          <a:p>
            <a:pPr lvl="1"/>
            <a:r>
              <a:rPr lang="en-GB" dirty="0"/>
              <a:t>Source: Thomas I. </a:t>
            </a:r>
            <a:r>
              <a:rPr lang="en-GB" dirty="0" err="1"/>
              <a:t>Palley</a:t>
            </a:r>
            <a:r>
              <a:rPr lang="en-GB" dirty="0"/>
              <a:t> (2013). </a:t>
            </a:r>
            <a:r>
              <a:rPr lang="en-GB" dirty="0" err="1"/>
              <a:t>Financialization</a:t>
            </a:r>
            <a:r>
              <a:rPr lang="en-GB" dirty="0"/>
              <a:t> – the economics of finance capital domination, Palgrave Macmillan.</a:t>
            </a:r>
          </a:p>
        </p:txBody>
      </p:sp>
    </p:spTree>
    <p:extLst>
      <p:ext uri="{BB962C8B-B14F-4D97-AF65-F5344CB8AC3E}">
        <p14:creationId xmlns:p14="http://schemas.microsoft.com/office/powerpoint/2010/main" val="3622917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Consequences of Financialisation</a:t>
            </a:r>
          </a:p>
        </p:txBody>
      </p:sp>
      <p:sp>
        <p:nvSpPr>
          <p:cNvPr id="3" name="Content Placeholder 2"/>
          <p:cNvSpPr>
            <a:spLocks noGrp="1"/>
          </p:cNvSpPr>
          <p:nvPr>
            <p:ph idx="1"/>
          </p:nvPr>
        </p:nvSpPr>
        <p:spPr>
          <a:xfrm>
            <a:off x="1847528" y="1600200"/>
            <a:ext cx="8568952" cy="5069160"/>
          </a:xfrm>
        </p:spPr>
        <p:txBody>
          <a:bodyPr>
            <a:normAutofit fontScale="77500" lnSpcReduction="20000"/>
          </a:bodyPr>
          <a:lstStyle/>
          <a:p>
            <a:r>
              <a:rPr lang="en-GB" dirty="0"/>
              <a:t>Severe risk of asset price deflation that could be a consequence of a </a:t>
            </a:r>
            <a:r>
              <a:rPr lang="en-GB" dirty="0">
                <a:hlinkClick r:id="rId2"/>
              </a:rPr>
              <a:t>Minsky moment</a:t>
            </a:r>
            <a:r>
              <a:rPr lang="en-GB" dirty="0"/>
              <a:t>.</a:t>
            </a:r>
          </a:p>
          <a:p>
            <a:r>
              <a:rPr lang="en-GB" dirty="0"/>
              <a:t>Value of assets will fall that secure mortgages.</a:t>
            </a:r>
          </a:p>
          <a:p>
            <a:r>
              <a:rPr lang="en-GB" dirty="0"/>
              <a:t>Holders of depreciated assets (consequently in negative equity) will walk away from their debts</a:t>
            </a:r>
          </a:p>
          <a:p>
            <a:pPr lvl="1"/>
            <a:r>
              <a:rPr lang="en-GB" dirty="0">
                <a:hlinkClick r:id="rId3"/>
              </a:rPr>
              <a:t>Animation explaining the credit crisis</a:t>
            </a:r>
            <a:r>
              <a:rPr lang="en-GB" dirty="0"/>
              <a:t> </a:t>
            </a:r>
          </a:p>
          <a:p>
            <a:pPr lvl="1"/>
            <a:r>
              <a:rPr lang="en-GB" dirty="0">
                <a:hlinkClick r:id="rId4"/>
              </a:rPr>
              <a:t>Paul Krugman explains the American sub-prime loan crisis</a:t>
            </a:r>
            <a:r>
              <a:rPr lang="en-GB" dirty="0"/>
              <a:t>. </a:t>
            </a:r>
          </a:p>
          <a:p>
            <a:pPr lvl="1"/>
            <a:r>
              <a:rPr lang="en-GB" dirty="0">
                <a:hlinkClick r:id="rId5"/>
              </a:rPr>
              <a:t>Bird and Fortune explain the sub-prime crisis</a:t>
            </a:r>
            <a:r>
              <a:rPr lang="en-GB" dirty="0"/>
              <a:t>.</a:t>
            </a:r>
          </a:p>
          <a:p>
            <a:r>
              <a:rPr lang="en-GB" dirty="0"/>
              <a:t>leaving the banks at risk of insolvency (bank liabilities are greater than bank assets) </a:t>
            </a:r>
          </a:p>
          <a:p>
            <a:pPr lvl="1"/>
            <a:r>
              <a:rPr lang="en-GB" dirty="0">
                <a:hlinkClick r:id="rId6"/>
              </a:rPr>
              <a:t>Lehman Brothers collapse</a:t>
            </a:r>
            <a:r>
              <a:rPr lang="en-GB" dirty="0"/>
              <a:t>.</a:t>
            </a:r>
          </a:p>
          <a:p>
            <a:r>
              <a:rPr lang="en-GB" dirty="0"/>
              <a:t>Banks stop lending to one another, companies and individuals.</a:t>
            </a:r>
          </a:p>
          <a:p>
            <a:r>
              <a:rPr lang="en-GB" dirty="0"/>
              <a:t>Credit Crunch!</a:t>
            </a:r>
          </a:p>
        </p:txBody>
      </p:sp>
    </p:spTree>
    <p:extLst>
      <p:ext uri="{BB962C8B-B14F-4D97-AF65-F5344CB8AC3E}">
        <p14:creationId xmlns:p14="http://schemas.microsoft.com/office/powerpoint/2010/main" val="145569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Challenge to Financialisation Hypothesis</a:t>
            </a:r>
          </a:p>
        </p:txBody>
      </p:sp>
      <p:sp>
        <p:nvSpPr>
          <p:cNvPr id="4" name="Content Placeholder 3"/>
          <p:cNvSpPr>
            <a:spLocks noGrp="1"/>
          </p:cNvSpPr>
          <p:nvPr>
            <p:ph idx="1"/>
          </p:nvPr>
        </p:nvSpPr>
        <p:spPr>
          <a:xfrm>
            <a:off x="1981200" y="1600200"/>
            <a:ext cx="8229600" cy="5069160"/>
          </a:xfrm>
        </p:spPr>
        <p:txBody>
          <a:bodyPr>
            <a:normAutofit fontScale="92500" lnSpcReduction="10000"/>
          </a:bodyPr>
          <a:lstStyle/>
          <a:p>
            <a:r>
              <a:rPr lang="en-GB" dirty="0"/>
              <a:t>Failure of financial institutions may undermine the hypothesis that the financial sector is increasing their share of national wealth.</a:t>
            </a:r>
          </a:p>
          <a:p>
            <a:r>
              <a:rPr lang="en-GB" dirty="0"/>
              <a:t>However, it could also be argued that:</a:t>
            </a:r>
          </a:p>
          <a:p>
            <a:pPr lvl="1"/>
            <a:r>
              <a:rPr lang="en-GB" dirty="0"/>
              <a:t>government takeover of failed banks caused government to be co-opted to pursue the financialisation agenda, in order to recover tax-payers money used to acquire ‘too big to fail banks’.</a:t>
            </a:r>
          </a:p>
          <a:p>
            <a:pPr lvl="1"/>
            <a:r>
              <a:rPr lang="en-GB" dirty="0">
                <a:hlinkClick r:id="rId2"/>
              </a:rPr>
              <a:t>Financial institution elite benefitted from the collapse of weaker financial institutions</a:t>
            </a:r>
            <a:r>
              <a:rPr lang="en-GB" dirty="0"/>
              <a:t>.</a:t>
            </a:r>
          </a:p>
        </p:txBody>
      </p:sp>
    </p:spTree>
    <p:extLst>
      <p:ext uri="{BB962C8B-B14F-4D97-AF65-F5344CB8AC3E}">
        <p14:creationId xmlns:p14="http://schemas.microsoft.com/office/powerpoint/2010/main" val="4157848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Financialisation </a:t>
            </a:r>
          </a:p>
        </p:txBody>
      </p:sp>
      <p:sp>
        <p:nvSpPr>
          <p:cNvPr id="3" name="Content Placeholder 2"/>
          <p:cNvSpPr>
            <a:spLocks noGrp="1"/>
          </p:cNvSpPr>
          <p:nvPr>
            <p:ph idx="1"/>
          </p:nvPr>
        </p:nvSpPr>
        <p:spPr/>
        <p:txBody>
          <a:bodyPr/>
          <a:lstStyle/>
          <a:p>
            <a:r>
              <a:rPr lang="en-GB" dirty="0"/>
              <a:t>Even if financialisation is not being driven by a financial elite.</a:t>
            </a:r>
          </a:p>
          <a:p>
            <a:r>
              <a:rPr lang="en-GB" dirty="0"/>
              <a:t>The potential systemic impacts on both the financial system and wider economy may justify attention being given to a range of independent factors that could potentially coalesce to significantly impact the economy,</a:t>
            </a:r>
          </a:p>
        </p:txBody>
      </p:sp>
    </p:spTree>
    <p:extLst>
      <p:ext uri="{BB962C8B-B14F-4D97-AF65-F5344CB8AC3E}">
        <p14:creationId xmlns:p14="http://schemas.microsoft.com/office/powerpoint/2010/main" val="4869290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Financialisation</a:t>
            </a:r>
          </a:p>
        </p:txBody>
      </p:sp>
      <p:sp>
        <p:nvSpPr>
          <p:cNvPr id="4" name="Content Placeholder 3"/>
          <p:cNvSpPr>
            <a:spLocks noGrp="1"/>
          </p:cNvSpPr>
          <p:nvPr>
            <p:ph idx="1"/>
          </p:nvPr>
        </p:nvSpPr>
        <p:spPr/>
        <p:txBody>
          <a:bodyPr/>
          <a:lstStyle/>
          <a:p>
            <a:r>
              <a:rPr lang="en-GB" dirty="0"/>
              <a:t>Thomas </a:t>
            </a:r>
            <a:r>
              <a:rPr lang="en-GB" dirty="0" err="1"/>
              <a:t>Palley’s</a:t>
            </a:r>
            <a:r>
              <a:rPr lang="en-GB" dirty="0"/>
              <a:t> academic paper explaining the term </a:t>
            </a:r>
            <a:r>
              <a:rPr lang="en-GB" dirty="0">
                <a:hlinkClick r:id="rId2"/>
              </a:rPr>
              <a:t>financialisation</a:t>
            </a:r>
            <a:r>
              <a:rPr lang="en-GB" dirty="0"/>
              <a:t>.</a:t>
            </a:r>
          </a:p>
          <a:p>
            <a:endParaRPr lang="en-GB" dirty="0"/>
          </a:p>
          <a:p>
            <a:r>
              <a:rPr lang="en-GB" dirty="0">
                <a:hlinkClick r:id="rId3"/>
              </a:rPr>
              <a:t>Thomas </a:t>
            </a:r>
            <a:r>
              <a:rPr lang="en-GB" dirty="0" err="1">
                <a:hlinkClick r:id="rId3"/>
              </a:rPr>
              <a:t>Palley</a:t>
            </a:r>
            <a:r>
              <a:rPr lang="en-GB" dirty="0">
                <a:hlinkClick r:id="rId3"/>
              </a:rPr>
              <a:t>, After the bust: The outlook for macroeconomics and macroeconomic policy</a:t>
            </a:r>
            <a:r>
              <a:rPr lang="en-GB" dirty="0"/>
              <a:t>.</a:t>
            </a:r>
          </a:p>
          <a:p>
            <a:endParaRPr lang="en-GB" dirty="0"/>
          </a:p>
        </p:txBody>
      </p:sp>
    </p:spTree>
    <p:extLst>
      <p:ext uri="{BB962C8B-B14F-4D97-AF65-F5344CB8AC3E}">
        <p14:creationId xmlns:p14="http://schemas.microsoft.com/office/powerpoint/2010/main" val="1085165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Additional Sources</a:t>
            </a:r>
          </a:p>
        </p:txBody>
      </p:sp>
      <p:sp>
        <p:nvSpPr>
          <p:cNvPr id="3" name="Content Placeholder 2"/>
          <p:cNvSpPr>
            <a:spLocks noGrp="1"/>
          </p:cNvSpPr>
          <p:nvPr>
            <p:ph idx="1"/>
          </p:nvPr>
        </p:nvSpPr>
        <p:spPr>
          <a:xfrm>
            <a:off x="1981200" y="1600200"/>
            <a:ext cx="8229600" cy="4925144"/>
          </a:xfrm>
        </p:spPr>
        <p:txBody>
          <a:bodyPr>
            <a:normAutofit/>
          </a:bodyPr>
          <a:lstStyle/>
          <a:p>
            <a:r>
              <a:rPr lang="en-GB" dirty="0">
                <a:hlinkClick r:id="rId2"/>
              </a:rPr>
              <a:t>Thomas </a:t>
            </a:r>
            <a:r>
              <a:rPr lang="en-GB" dirty="0" err="1">
                <a:hlinkClick r:id="rId2"/>
              </a:rPr>
              <a:t>Palley</a:t>
            </a:r>
            <a:r>
              <a:rPr lang="en-GB" dirty="0">
                <a:hlinkClick r:id="rId2"/>
              </a:rPr>
              <a:t> explains Hyman Minsky’s super-cycles</a:t>
            </a:r>
            <a:r>
              <a:rPr lang="en-GB" dirty="0"/>
              <a:t>.</a:t>
            </a:r>
          </a:p>
          <a:p>
            <a:r>
              <a:rPr lang="en-GB" dirty="0">
                <a:hlinkClick r:id="rId3"/>
              </a:rPr>
              <a:t>Hyman </a:t>
            </a:r>
            <a:r>
              <a:rPr lang="en-GB" dirty="0" err="1">
                <a:hlinkClick r:id="rId3"/>
              </a:rPr>
              <a:t>Minsky’s</a:t>
            </a:r>
            <a:r>
              <a:rPr lang="en-GB" dirty="0">
                <a:hlinkClick r:id="rId3"/>
              </a:rPr>
              <a:t> Financial Instability Hypothesis</a:t>
            </a:r>
            <a:r>
              <a:rPr lang="en-GB" dirty="0"/>
              <a:t>.</a:t>
            </a:r>
          </a:p>
          <a:p>
            <a:pPr marL="0" indent="0">
              <a:buNone/>
            </a:pPr>
            <a:endParaRPr lang="en-GB" dirty="0"/>
          </a:p>
        </p:txBody>
      </p:sp>
    </p:spTree>
    <p:extLst>
      <p:ext uri="{BB962C8B-B14F-4D97-AF65-F5344CB8AC3E}">
        <p14:creationId xmlns:p14="http://schemas.microsoft.com/office/powerpoint/2010/main" val="3846462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Quantity Theory of Credit </a:t>
            </a:r>
          </a:p>
        </p:txBody>
      </p:sp>
      <p:sp>
        <p:nvSpPr>
          <p:cNvPr id="3" name="Content Placeholder 2"/>
          <p:cNvSpPr>
            <a:spLocks noGrp="1"/>
          </p:cNvSpPr>
          <p:nvPr>
            <p:ph idx="1"/>
          </p:nvPr>
        </p:nvSpPr>
        <p:spPr>
          <a:xfrm>
            <a:off x="609600" y="1600201"/>
            <a:ext cx="10972800" cy="5050765"/>
          </a:xfrm>
        </p:spPr>
        <p:txBody>
          <a:bodyPr/>
          <a:lstStyle/>
          <a:p>
            <a:r>
              <a:rPr lang="en-GB" dirty="0"/>
              <a:t>Part B of this lecture will consider insights from the quantity theory of credit, in relation to the economic consequences of different types of bank lending.</a:t>
            </a:r>
          </a:p>
          <a:p>
            <a:endParaRPr lang="en-GB" dirty="0"/>
          </a:p>
          <a:p>
            <a:r>
              <a:rPr lang="en-GB" dirty="0"/>
              <a:t>The Quantity Theory of Credit proposes that the sector allocated lending by banks is important in determining economic impact of lending. </a:t>
            </a:r>
          </a:p>
          <a:p>
            <a:endParaRPr lang="en-GB" dirty="0"/>
          </a:p>
        </p:txBody>
      </p:sp>
    </p:spTree>
    <p:extLst>
      <p:ext uri="{BB962C8B-B14F-4D97-AF65-F5344CB8AC3E}">
        <p14:creationId xmlns:p14="http://schemas.microsoft.com/office/powerpoint/2010/main" val="3987691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D3DF297C-711F-4B2F-800C-7A0DAF733169}"/>
              </a:ext>
            </a:extLst>
          </p:cNvPr>
          <p:cNvGraphicFramePr>
            <a:graphicFrameLocks/>
          </p:cNvGraphicFramePr>
          <p:nvPr/>
        </p:nvGraphicFramePr>
        <p:xfrm>
          <a:off x="1524001" y="116632"/>
          <a:ext cx="9143999" cy="6624736"/>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2495600" y="6202294"/>
            <a:ext cx="7272808" cy="707886"/>
          </a:xfrm>
          <a:prstGeom prst="rect">
            <a:avLst/>
          </a:prstGeom>
          <a:noFill/>
        </p:spPr>
        <p:txBody>
          <a:bodyPr wrap="square" rtlCol="0">
            <a:spAutoFit/>
          </a:bodyPr>
          <a:lstStyle/>
          <a:p>
            <a:r>
              <a:rPr lang="en-GB" sz="2000" b="1" dirty="0">
                <a:solidFill>
                  <a:srgbClr val="0000FF"/>
                </a:solidFill>
              </a:rPr>
              <a:t>"Lending for speculation on real estate has become the main function of the private banking sector" (Steve Keen, 2017).</a:t>
            </a:r>
          </a:p>
        </p:txBody>
      </p:sp>
      <p:sp>
        <p:nvSpPr>
          <p:cNvPr id="5" name="TextBox 4">
            <a:extLst>
              <a:ext uri="{FF2B5EF4-FFF2-40B4-BE49-F238E27FC236}">
                <a16:creationId xmlns:a16="http://schemas.microsoft.com/office/drawing/2014/main" id="{BD596572-34D5-4FFF-8714-8D9E07470E5D}"/>
              </a:ext>
            </a:extLst>
          </p:cNvPr>
          <p:cNvSpPr txBox="1"/>
          <p:nvPr/>
        </p:nvSpPr>
        <p:spPr>
          <a:xfrm>
            <a:off x="7754469" y="5759403"/>
            <a:ext cx="2913530" cy="369332"/>
          </a:xfrm>
          <a:prstGeom prst="rect">
            <a:avLst/>
          </a:prstGeom>
          <a:noFill/>
        </p:spPr>
        <p:txBody>
          <a:bodyPr wrap="square" rtlCol="0">
            <a:spAutoFit/>
          </a:bodyPr>
          <a:lstStyle/>
          <a:p>
            <a:r>
              <a:rPr lang="en-GB" dirty="0"/>
              <a:t>Source: The Bank of England</a:t>
            </a:r>
          </a:p>
        </p:txBody>
      </p:sp>
    </p:spTree>
    <p:extLst>
      <p:ext uri="{BB962C8B-B14F-4D97-AF65-F5344CB8AC3E}">
        <p14:creationId xmlns:p14="http://schemas.microsoft.com/office/powerpoint/2010/main" val="2683886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0000000-0008-0000-0000-000009000000}"/>
              </a:ext>
            </a:extLst>
          </p:cNvPr>
          <p:cNvGraphicFramePr>
            <a:graphicFrameLocks/>
          </p:cNvGraphicFramePr>
          <p:nvPr/>
        </p:nvGraphicFramePr>
        <p:xfrm>
          <a:off x="152400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28C085D2-55D4-41B7-82AB-0789D7A39EE9}"/>
              </a:ext>
            </a:extLst>
          </p:cNvPr>
          <p:cNvSpPr txBox="1"/>
          <p:nvPr/>
        </p:nvSpPr>
        <p:spPr>
          <a:xfrm>
            <a:off x="6692153" y="6488668"/>
            <a:ext cx="3039035" cy="369332"/>
          </a:xfrm>
          <a:prstGeom prst="rect">
            <a:avLst/>
          </a:prstGeom>
          <a:noFill/>
        </p:spPr>
        <p:txBody>
          <a:bodyPr wrap="square" rtlCol="0">
            <a:spAutoFit/>
          </a:bodyPr>
          <a:lstStyle/>
          <a:p>
            <a:r>
              <a:rPr lang="en-GB" dirty="0"/>
              <a:t>Source: The Bank of England</a:t>
            </a:r>
          </a:p>
        </p:txBody>
      </p:sp>
    </p:spTree>
    <p:extLst>
      <p:ext uri="{BB962C8B-B14F-4D97-AF65-F5344CB8AC3E}">
        <p14:creationId xmlns:p14="http://schemas.microsoft.com/office/powerpoint/2010/main" val="1423915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5FE058-104C-4841-9C91-1C9E7EE6919B}"/>
              </a:ext>
            </a:extLst>
          </p:cNvPr>
          <p:cNvSpPr>
            <a:spLocks noGrp="1"/>
          </p:cNvSpPr>
          <p:nvPr>
            <p:ph type="title"/>
          </p:nvPr>
        </p:nvSpPr>
        <p:spPr>
          <a:xfrm>
            <a:off x="1919536" y="44624"/>
            <a:ext cx="8229600" cy="1143000"/>
          </a:xfrm>
        </p:spPr>
        <p:txBody>
          <a:bodyPr/>
          <a:lstStyle/>
          <a:p>
            <a:r>
              <a:rPr lang="nl-NL" dirty="0"/>
              <a:t>Lending for GDP Transactions</a:t>
            </a:r>
            <a:endParaRPr lang="en-GB" dirty="0"/>
          </a:p>
        </p:txBody>
      </p:sp>
      <p:sp>
        <p:nvSpPr>
          <p:cNvPr id="4" name="Content Placeholder 3">
            <a:extLst>
              <a:ext uri="{FF2B5EF4-FFF2-40B4-BE49-F238E27FC236}">
                <a16:creationId xmlns:a16="http://schemas.microsoft.com/office/drawing/2014/main" id="{E27FA3AB-8BBF-4162-9A18-E5A94015DE35}"/>
              </a:ext>
            </a:extLst>
          </p:cNvPr>
          <p:cNvSpPr>
            <a:spLocks noGrp="1"/>
          </p:cNvSpPr>
          <p:nvPr>
            <p:ph idx="1"/>
          </p:nvPr>
        </p:nvSpPr>
        <p:spPr>
          <a:xfrm>
            <a:off x="1035169" y="1196752"/>
            <a:ext cx="10084279" cy="5616624"/>
          </a:xfrm>
        </p:spPr>
        <p:txBody>
          <a:bodyPr>
            <a:normAutofit fontScale="85000" lnSpcReduction="20000"/>
          </a:bodyPr>
          <a:lstStyle/>
          <a:p>
            <a:r>
              <a:rPr lang="en-GB" dirty="0"/>
              <a:t>The </a:t>
            </a:r>
            <a:r>
              <a:rPr lang="en-GB" b="1" dirty="0"/>
              <a:t>Quantity Theory of Credit</a:t>
            </a:r>
            <a:r>
              <a:rPr lang="en-GB" dirty="0"/>
              <a:t>  proposes that bank lending for business investment to private non-financial corporations and unincorporated businesses encourages growth in economic activity. </a:t>
            </a:r>
          </a:p>
          <a:p>
            <a:pPr lvl="1"/>
            <a:r>
              <a:rPr lang="en-GB" dirty="0"/>
              <a:t>Lending that increases the output of goods and services included in GDP transactions suppresses inflationary pressures in the economy, as a consequence of increased production of goods and services, and also raises the incomes of factors of production. </a:t>
            </a:r>
          </a:p>
          <a:p>
            <a:pPr lvl="1"/>
            <a:endParaRPr lang="en-GB" dirty="0"/>
          </a:p>
          <a:p>
            <a:pPr lvl="1"/>
            <a:r>
              <a:rPr lang="en-GB" dirty="0"/>
              <a:t>Lending for productive investment creates the ‘added value’ that borrowers require to repay the interest and capital on their loans, which reduces the risk of banking crises.</a:t>
            </a:r>
          </a:p>
          <a:p>
            <a:endParaRPr lang="en-GB" dirty="0"/>
          </a:p>
          <a:p>
            <a:r>
              <a:rPr lang="en-GB" dirty="0"/>
              <a:t>However, only 15.5% of lending by UK financial institutions is directed towards non-financial firms and unincorporated businesses.</a:t>
            </a:r>
          </a:p>
        </p:txBody>
      </p:sp>
    </p:spTree>
    <p:extLst>
      <p:ext uri="{BB962C8B-B14F-4D97-AF65-F5344CB8AC3E}">
        <p14:creationId xmlns:p14="http://schemas.microsoft.com/office/powerpoint/2010/main" val="1162631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F97DE-BB64-47F2-8A52-E5D0644361EB}"/>
              </a:ext>
            </a:extLst>
          </p:cNvPr>
          <p:cNvSpPr>
            <a:spLocks noGrp="1"/>
          </p:cNvSpPr>
          <p:nvPr>
            <p:ph type="title"/>
          </p:nvPr>
        </p:nvSpPr>
        <p:spPr/>
        <p:txBody>
          <a:bodyPr/>
          <a:lstStyle/>
          <a:p>
            <a:r>
              <a:rPr lang="en-GB" dirty="0"/>
              <a:t>Lending for GDP Transactions</a:t>
            </a:r>
          </a:p>
        </p:txBody>
      </p:sp>
      <p:sp>
        <p:nvSpPr>
          <p:cNvPr id="3" name="Content Placeholder 2">
            <a:extLst>
              <a:ext uri="{FF2B5EF4-FFF2-40B4-BE49-F238E27FC236}">
                <a16:creationId xmlns:a16="http://schemas.microsoft.com/office/drawing/2014/main" id="{BDCAFD7B-4016-4249-82C6-7E7893A639F5}"/>
              </a:ext>
            </a:extLst>
          </p:cNvPr>
          <p:cNvSpPr>
            <a:spLocks noGrp="1"/>
          </p:cNvSpPr>
          <p:nvPr>
            <p:ph idx="1"/>
          </p:nvPr>
        </p:nvSpPr>
        <p:spPr>
          <a:xfrm>
            <a:off x="609600" y="1600201"/>
            <a:ext cx="10972800" cy="4895490"/>
          </a:xfrm>
        </p:spPr>
        <p:txBody>
          <a:bodyPr>
            <a:normAutofit fontScale="85000" lnSpcReduction="20000"/>
          </a:bodyPr>
          <a:lstStyle/>
          <a:p>
            <a:r>
              <a:rPr lang="en-GB" dirty="0"/>
              <a:t>Lending money for </a:t>
            </a:r>
            <a:r>
              <a:rPr lang="en-GB" b="1" dirty="0"/>
              <a:t>consumer borrowing </a:t>
            </a:r>
            <a:r>
              <a:rPr lang="en-GB" dirty="0"/>
              <a:t>creates new consumer purchasing power, which may encourage increased output, but is also likely to increase the rate of consumer price inflation.</a:t>
            </a:r>
          </a:p>
          <a:p>
            <a:endParaRPr lang="en-GB" dirty="0"/>
          </a:p>
          <a:p>
            <a:r>
              <a:rPr lang="en-GB" dirty="0"/>
              <a:t>Consumer borrowing transfers future purchasing power to the current period.</a:t>
            </a:r>
          </a:p>
          <a:p>
            <a:endParaRPr lang="en-GB" dirty="0"/>
          </a:p>
          <a:p>
            <a:r>
              <a:rPr lang="en-GB" dirty="0"/>
              <a:t>Consumers future purchasing power will be reduced as a consequence of repaying interest on outstanding debts.</a:t>
            </a:r>
          </a:p>
          <a:p>
            <a:endParaRPr lang="en-GB" dirty="0"/>
          </a:p>
          <a:p>
            <a:r>
              <a:rPr lang="en-GB" dirty="0"/>
              <a:t>Approximately 8% of lending by UK financial institutions is associated with consumer borrowing.</a:t>
            </a:r>
          </a:p>
          <a:p>
            <a:endParaRPr lang="en-GB" dirty="0"/>
          </a:p>
        </p:txBody>
      </p:sp>
    </p:spTree>
    <p:extLst>
      <p:ext uri="{BB962C8B-B14F-4D97-AF65-F5344CB8AC3E}">
        <p14:creationId xmlns:p14="http://schemas.microsoft.com/office/powerpoint/2010/main" val="617839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C2CB6-2B02-470A-BD93-632EA64F4E96}"/>
              </a:ext>
            </a:extLst>
          </p:cNvPr>
          <p:cNvSpPr>
            <a:spLocks noGrp="1"/>
          </p:cNvSpPr>
          <p:nvPr>
            <p:ph type="title"/>
          </p:nvPr>
        </p:nvSpPr>
        <p:spPr/>
        <p:txBody>
          <a:bodyPr/>
          <a:lstStyle/>
          <a:p>
            <a:r>
              <a:rPr lang="en-GB" dirty="0"/>
              <a:t>Credit Money For Non-GDP Transactions </a:t>
            </a:r>
          </a:p>
        </p:txBody>
      </p:sp>
      <p:sp>
        <p:nvSpPr>
          <p:cNvPr id="3" name="Content Placeholder 2">
            <a:extLst>
              <a:ext uri="{FF2B5EF4-FFF2-40B4-BE49-F238E27FC236}">
                <a16:creationId xmlns:a16="http://schemas.microsoft.com/office/drawing/2014/main" id="{30713284-C774-4A52-91D8-CDA81548A5E8}"/>
              </a:ext>
            </a:extLst>
          </p:cNvPr>
          <p:cNvSpPr>
            <a:spLocks noGrp="1"/>
          </p:cNvSpPr>
          <p:nvPr>
            <p:ph idx="1"/>
          </p:nvPr>
        </p:nvSpPr>
        <p:spPr>
          <a:xfrm>
            <a:off x="609600" y="1600201"/>
            <a:ext cx="10972800" cy="5087470"/>
          </a:xfrm>
        </p:spPr>
        <p:txBody>
          <a:bodyPr>
            <a:normAutofit lnSpcReduction="10000"/>
          </a:bodyPr>
          <a:lstStyle/>
          <a:p>
            <a:r>
              <a:rPr lang="en-GB" dirty="0"/>
              <a:t>The Quantity Theory of Credit proposes that increasing the allocation of credit money for non-GDP transactions (transactions that do not increase GDP (gross domestic product)) will have no impact on economic growth, and will instead promote asset price inflation.</a:t>
            </a:r>
          </a:p>
          <a:p>
            <a:endParaRPr lang="en-GB" dirty="0"/>
          </a:p>
          <a:p>
            <a:r>
              <a:rPr lang="en-GB" dirty="0"/>
              <a:t>Lending in this category includes:</a:t>
            </a:r>
          </a:p>
          <a:p>
            <a:pPr lvl="1"/>
            <a:r>
              <a:rPr lang="en-GB" dirty="0"/>
              <a:t>Lending for property purchase (50% of total lending)</a:t>
            </a:r>
          </a:p>
          <a:p>
            <a:pPr lvl="1"/>
            <a:r>
              <a:rPr lang="en-GB" dirty="0"/>
              <a:t>Lending to other financial institutions, in order to purchase property and financial assets (23% of total lending).</a:t>
            </a:r>
          </a:p>
          <a:p>
            <a:endParaRPr lang="en-GB" dirty="0"/>
          </a:p>
          <a:p>
            <a:endParaRPr lang="en-GB" dirty="0"/>
          </a:p>
        </p:txBody>
      </p:sp>
    </p:spTree>
    <p:extLst>
      <p:ext uri="{BB962C8B-B14F-4D97-AF65-F5344CB8AC3E}">
        <p14:creationId xmlns:p14="http://schemas.microsoft.com/office/powerpoint/2010/main" val="1887249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Lending is primarily being channelled to purchase existing assets</a:t>
            </a:r>
          </a:p>
        </p:txBody>
      </p:sp>
      <p:sp>
        <p:nvSpPr>
          <p:cNvPr id="3" name="Content Placeholder 2"/>
          <p:cNvSpPr>
            <a:spLocks noGrp="1"/>
          </p:cNvSpPr>
          <p:nvPr>
            <p:ph idx="1"/>
          </p:nvPr>
        </p:nvSpPr>
        <p:spPr>
          <a:xfrm>
            <a:off x="1775520" y="1600200"/>
            <a:ext cx="8640960" cy="5257800"/>
          </a:xfrm>
        </p:spPr>
        <p:txBody>
          <a:bodyPr>
            <a:normAutofit fontScale="85000" lnSpcReduction="20000"/>
          </a:bodyPr>
          <a:lstStyle/>
          <a:p>
            <a:r>
              <a:rPr lang="en-GB" dirty="0"/>
              <a:t>"The vast majority of bank lending in advanced economies does not support new business investment but instead funds either increased consumption, or the purchase of already existing assets, in particular real estate.  Real estate is relatively fixed in supply, and consequently the transfer of funds to this sector leads to asset price increases that induce yet more credit demand and more credit supply, which is at the core of financial instability in modern economies”.</a:t>
            </a:r>
          </a:p>
          <a:p>
            <a:pPr lvl="1"/>
            <a:r>
              <a:rPr lang="en-GB" dirty="0"/>
              <a:t>Source: Adair Turner (2016). Between Debt and the Devil – Money, Credit and Fixing Global Finance, Princeton University Press, p.6.</a:t>
            </a:r>
          </a:p>
          <a:p>
            <a:r>
              <a:rPr lang="en-GB" dirty="0"/>
              <a:t>“Self-reinforcing credit and asset price cycles are the inevitable result”.</a:t>
            </a:r>
          </a:p>
        </p:txBody>
      </p:sp>
    </p:spTree>
  </p:cSld>
  <p:clrMapOvr>
    <a:masterClrMapping/>
  </p:clrMapOvr>
</p:sld>
</file>

<file path=ppt/theme/theme1.xml><?xml version="1.0" encoding="utf-8"?>
<a:theme xmlns:a="http://schemas.openxmlformats.org/drawingml/2006/main" name="1_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465</TotalTime>
  <Words>1510</Words>
  <Application>Microsoft Office PowerPoint</Application>
  <PresentationFormat>Widescreen</PresentationFormat>
  <Paragraphs>123</Paragraphs>
  <Slides>27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Wingdings</vt:lpstr>
      <vt:lpstr>1_Office Theme</vt:lpstr>
      <vt:lpstr>Lecture 9 Bank Credit Creation and the Quantity Theory of Credit</vt:lpstr>
      <vt:lpstr>Quantity Theory of Credit</vt:lpstr>
      <vt:lpstr>The Quantity Theory of Credit </vt:lpstr>
      <vt:lpstr>PowerPoint Presentation</vt:lpstr>
      <vt:lpstr>PowerPoint Presentation</vt:lpstr>
      <vt:lpstr>Lending for GDP Transactions</vt:lpstr>
      <vt:lpstr>Lending for GDP Transactions</vt:lpstr>
      <vt:lpstr>Credit Money For Non-GDP Transactions </vt:lpstr>
      <vt:lpstr>Lending is primarily being channelled to purchase existing assets</vt:lpstr>
      <vt:lpstr>Say’s Law of Bank Credit Creation</vt:lpstr>
      <vt:lpstr>PowerPoint Presentation</vt:lpstr>
      <vt:lpstr>Median house price is rising relative to earnings</vt:lpstr>
      <vt:lpstr>Ratio of median English house price to median annual earnings in England</vt:lpstr>
      <vt:lpstr>The Quantity Theory of Credit</vt:lpstr>
      <vt:lpstr>Rising Share Prices</vt:lpstr>
      <vt:lpstr>Credit Money For Non-GDP Transactions </vt:lpstr>
      <vt:lpstr>Future Banking Crisis?</vt:lpstr>
      <vt:lpstr>Financialisation</vt:lpstr>
      <vt:lpstr>Appendices</vt:lpstr>
      <vt:lpstr>PowerPoint Presentation</vt:lpstr>
      <vt:lpstr>Financialisation</vt:lpstr>
      <vt:lpstr>Consequences of Financialisation?</vt:lpstr>
      <vt:lpstr>Consequences of Financialisation</vt:lpstr>
      <vt:lpstr>Challenge to Financialisation Hypothesis</vt:lpstr>
      <vt:lpstr>Financialisation </vt:lpstr>
      <vt:lpstr>Financialisation</vt:lpstr>
      <vt:lpstr>Additional 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9 Bank Credit Creation and the Quantity Theory of Credit</dc:title>
  <dc:creator>Maurice Starkey</dc:creator>
  <cp:lastModifiedBy>Maurice Starkey</cp:lastModifiedBy>
  <cp:revision>47</cp:revision>
  <dcterms:created xsi:type="dcterms:W3CDTF">2020-03-09T12:58:34Z</dcterms:created>
  <dcterms:modified xsi:type="dcterms:W3CDTF">2020-05-10T12:33:23Z</dcterms:modified>
</cp:coreProperties>
</file>