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76" r:id="rId2"/>
    <p:sldId id="692" r:id="rId3"/>
    <p:sldId id="631" r:id="rId4"/>
    <p:sldId id="596" r:id="rId5"/>
    <p:sldId id="666" r:id="rId6"/>
    <p:sldId id="667" r:id="rId7"/>
    <p:sldId id="678" r:id="rId8"/>
    <p:sldId id="670" r:id="rId9"/>
    <p:sldId id="720" r:id="rId10"/>
    <p:sldId id="722" r:id="rId11"/>
    <p:sldId id="700" r:id="rId12"/>
    <p:sldId id="673" r:id="rId13"/>
    <p:sldId id="718" r:id="rId14"/>
    <p:sldId id="717" r:id="rId15"/>
    <p:sldId id="672" r:id="rId16"/>
    <p:sldId id="716" r:id="rId17"/>
    <p:sldId id="674" r:id="rId18"/>
    <p:sldId id="668" r:id="rId19"/>
    <p:sldId id="721" r:id="rId20"/>
    <p:sldId id="701" r:id="rId21"/>
    <p:sldId id="679" r:id="rId22"/>
    <p:sldId id="614" r:id="rId23"/>
    <p:sldId id="598" r:id="rId24"/>
    <p:sldId id="600" r:id="rId25"/>
    <p:sldId id="702" r:id="rId26"/>
    <p:sldId id="601" r:id="rId27"/>
    <p:sldId id="713" r:id="rId28"/>
    <p:sldId id="712" r:id="rId29"/>
    <p:sldId id="711" r:id="rId30"/>
    <p:sldId id="710" r:id="rId31"/>
    <p:sldId id="703" r:id="rId32"/>
    <p:sldId id="715" r:id="rId33"/>
    <p:sldId id="676" r:id="rId34"/>
    <p:sldId id="690" r:id="rId35"/>
    <p:sldId id="689" r:id="rId36"/>
    <p:sldId id="688" r:id="rId37"/>
    <p:sldId id="705" r:id="rId38"/>
    <p:sldId id="719" r:id="rId39"/>
    <p:sldId id="589" r:id="rId40"/>
    <p:sldId id="687" r:id="rId41"/>
    <p:sldId id="706" r:id="rId42"/>
    <p:sldId id="707" r:id="rId43"/>
    <p:sldId id="709" r:id="rId44"/>
    <p:sldId id="683" r:id="rId45"/>
    <p:sldId id="645" r:id="rId46"/>
    <p:sldId id="449" r:id="rId47"/>
    <p:sldId id="684" r:id="rId48"/>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99FF33"/>
    <a:srgbClr val="FEE2EC"/>
    <a:srgbClr val="339966"/>
    <a:srgbClr val="FB89B2"/>
    <a:srgbClr val="FDBFD5"/>
    <a:srgbClr val="F95590"/>
    <a:srgbClr val="E5F735"/>
    <a:srgbClr val="F83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108" d="100"/>
          <a:sy n="108" d="100"/>
        </p:scale>
        <p:origin x="169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urice\Documents\Strategy%20Maps\Charts%20and%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Economics%20for%20Business\Economics%20mind%20maps\BofE%20Net%20Lending%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urice\Documents\Strategy%20Maps\Charts%20and%20Data.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Maurice\Documents\Strategy%20Maps\Charts%20and%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Bank of England Interest Rate (%)</a:t>
            </a:r>
          </a:p>
        </c:rich>
      </c:tx>
      <c:overlay val="0"/>
    </c:title>
    <c:autoTitleDeleted val="0"/>
    <c:plotArea>
      <c:layout/>
      <c:lineChart>
        <c:grouping val="standard"/>
        <c:varyColors val="0"/>
        <c:ser>
          <c:idx val="1"/>
          <c:order val="0"/>
          <c:tx>
            <c:strRef>
              <c:f>'Interest Rates'!$B$1</c:f>
              <c:strCache>
                <c:ptCount val="1"/>
                <c:pt idx="0">
                  <c:v>Interest Rate (%)</c:v>
                </c:pt>
              </c:strCache>
            </c:strRef>
          </c:tx>
          <c:spPr>
            <a:ln>
              <a:solidFill>
                <a:srgbClr val="FF0000"/>
              </a:solidFill>
            </a:ln>
          </c:spPr>
          <c:marker>
            <c:symbol val="none"/>
          </c:marker>
          <c:cat>
            <c:numRef>
              <c:f>'Interest Rates'!$A$2:$A$52</c:f>
              <c:numCache>
                <c:formatCode>General_)</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'Interest Rates'!$B$2:$B$52</c:f>
              <c:numCache>
                <c:formatCode>0.0</c:formatCode>
                <c:ptCount val="51"/>
                <c:pt idx="0">
                  <c:v>7.125</c:v>
                </c:pt>
                <c:pt idx="1">
                  <c:v>5.916666666666667</c:v>
                </c:pt>
                <c:pt idx="2">
                  <c:v>6</c:v>
                </c:pt>
                <c:pt idx="3">
                  <c:v>9.9166666666666661</c:v>
                </c:pt>
                <c:pt idx="4">
                  <c:v>12.125</c:v>
                </c:pt>
                <c:pt idx="5">
                  <c:v>10.846153846153847</c:v>
                </c:pt>
                <c:pt idx="6">
                  <c:v>11.678571428571429</c:v>
                </c:pt>
                <c:pt idx="7">
                  <c:v>8.9605263157894743</c:v>
                </c:pt>
                <c:pt idx="8">
                  <c:v>9.0416666666666661</c:v>
                </c:pt>
                <c:pt idx="9">
                  <c:v>14</c:v>
                </c:pt>
                <c:pt idx="10">
                  <c:v>15.666666666666666</c:v>
                </c:pt>
                <c:pt idx="11">
                  <c:v>14.159722222222221</c:v>
                </c:pt>
                <c:pt idx="12">
                  <c:v>11.885416666666666</c:v>
                </c:pt>
                <c:pt idx="13">
                  <c:v>9.9305555555555554</c:v>
                </c:pt>
                <c:pt idx="14">
                  <c:v>9.9553571428571423</c:v>
                </c:pt>
                <c:pt idx="15">
                  <c:v>12.517857142857142</c:v>
                </c:pt>
                <c:pt idx="16">
                  <c:v>10.958333333333334</c:v>
                </c:pt>
                <c:pt idx="17">
                  <c:v>9.5416666666666661</c:v>
                </c:pt>
                <c:pt idx="18">
                  <c:v>9.4583333333333339</c:v>
                </c:pt>
                <c:pt idx="19">
                  <c:v>13.827299999999999</c:v>
                </c:pt>
                <c:pt idx="20">
                  <c:v>13.875</c:v>
                </c:pt>
                <c:pt idx="21">
                  <c:v>12.125</c:v>
                </c:pt>
                <c:pt idx="22">
                  <c:v>9.1</c:v>
                </c:pt>
                <c:pt idx="23">
                  <c:v>5.833333333333333</c:v>
                </c:pt>
                <c:pt idx="24">
                  <c:v>5.354166666666667</c:v>
                </c:pt>
                <c:pt idx="25">
                  <c:v>6.5625</c:v>
                </c:pt>
                <c:pt idx="26">
                  <c:v>5.921875</c:v>
                </c:pt>
                <c:pt idx="27">
                  <c:v>6.614583333333333</c:v>
                </c:pt>
                <c:pt idx="28">
                  <c:v>7</c:v>
                </c:pt>
                <c:pt idx="29">
                  <c:v>5.416666666666667</c:v>
                </c:pt>
                <c:pt idx="30">
                  <c:v>5.979166666666667</c:v>
                </c:pt>
                <c:pt idx="31">
                  <c:v>4.9642857142857144</c:v>
                </c:pt>
                <c:pt idx="32">
                  <c:v>4</c:v>
                </c:pt>
                <c:pt idx="33">
                  <c:v>3.6666666666666665</c:v>
                </c:pt>
                <c:pt idx="34">
                  <c:v>4.375</c:v>
                </c:pt>
                <c:pt idx="35">
                  <c:v>4.5</c:v>
                </c:pt>
                <c:pt idx="36">
                  <c:v>4.645833333333333</c:v>
                </c:pt>
                <c:pt idx="37">
                  <c:v>5.5</c:v>
                </c:pt>
                <c:pt idx="38">
                  <c:v>3.95</c:v>
                </c:pt>
                <c:pt idx="39">
                  <c:v>0.66666666666666663</c:v>
                </c:pt>
                <c:pt idx="40">
                  <c:v>0.5</c:v>
                </c:pt>
                <c:pt idx="41">
                  <c:v>0.5</c:v>
                </c:pt>
                <c:pt idx="42">
                  <c:v>0.5</c:v>
                </c:pt>
                <c:pt idx="43">
                  <c:v>0.5</c:v>
                </c:pt>
                <c:pt idx="44">
                  <c:v>0.5</c:v>
                </c:pt>
                <c:pt idx="45">
                  <c:v>0.5</c:v>
                </c:pt>
                <c:pt idx="46" formatCode="0.00">
                  <c:v>0.39583333333333331</c:v>
                </c:pt>
                <c:pt idx="47" formatCode="0.00">
                  <c:v>0.29166666666666669</c:v>
                </c:pt>
                <c:pt idx="48" formatCode="0.00">
                  <c:v>0.60416666666666663</c:v>
                </c:pt>
                <c:pt idx="49" formatCode="0.00">
                  <c:v>0.75</c:v>
                </c:pt>
                <c:pt idx="50" formatCode="0.00">
                  <c:v>0.21458333333333335</c:v>
                </c:pt>
              </c:numCache>
            </c:numRef>
          </c:val>
          <c:smooth val="0"/>
          <c:extLst>
            <c:ext xmlns:c16="http://schemas.microsoft.com/office/drawing/2014/chart" uri="{C3380CC4-5D6E-409C-BE32-E72D297353CC}">
              <c16:uniqueId val="{00000000-E40D-4629-BF06-2CA700251F57}"/>
            </c:ext>
          </c:extLst>
        </c:ser>
        <c:dLbls>
          <c:showLegendKey val="0"/>
          <c:showVal val="0"/>
          <c:showCatName val="0"/>
          <c:showSerName val="0"/>
          <c:showPercent val="0"/>
          <c:showBubbleSize val="0"/>
        </c:dLbls>
        <c:smooth val="0"/>
        <c:axId val="167066240"/>
        <c:axId val="158372608"/>
      </c:lineChart>
      <c:catAx>
        <c:axId val="167066240"/>
        <c:scaling>
          <c:orientation val="minMax"/>
        </c:scaling>
        <c:delete val="0"/>
        <c:axPos val="b"/>
        <c:numFmt formatCode="General_)" sourceLinked="1"/>
        <c:majorTickMark val="none"/>
        <c:minorTickMark val="none"/>
        <c:tickLblPos val="nextTo"/>
        <c:txPr>
          <a:bodyPr/>
          <a:lstStyle/>
          <a:p>
            <a:pPr>
              <a:defRPr sz="1000"/>
            </a:pPr>
            <a:endParaRPr lang="en-US"/>
          </a:p>
        </c:txPr>
        <c:crossAx val="158372608"/>
        <c:crosses val="autoZero"/>
        <c:auto val="1"/>
        <c:lblAlgn val="ctr"/>
        <c:lblOffset val="100"/>
        <c:noMultiLvlLbl val="0"/>
      </c:catAx>
      <c:valAx>
        <c:axId val="158372608"/>
        <c:scaling>
          <c:orientation val="minMax"/>
        </c:scaling>
        <c:delete val="0"/>
        <c:axPos val="l"/>
        <c:majorGridlines/>
        <c:title>
          <c:tx>
            <c:rich>
              <a:bodyPr/>
              <a:lstStyle/>
              <a:p>
                <a:pPr>
                  <a:defRPr/>
                </a:pPr>
                <a:r>
                  <a:rPr lang="en-US" sz="1400"/>
                  <a:t>Percentage Interest Rate</a:t>
                </a:r>
              </a:p>
            </c:rich>
          </c:tx>
          <c:overlay val="0"/>
        </c:title>
        <c:numFmt formatCode="0" sourceLinked="0"/>
        <c:majorTickMark val="none"/>
        <c:minorTickMark val="none"/>
        <c:tickLblPos val="nextTo"/>
        <c:txPr>
          <a:bodyPr/>
          <a:lstStyle/>
          <a:p>
            <a:pPr>
              <a:defRPr sz="1400"/>
            </a:pPr>
            <a:endParaRPr lang="en-US"/>
          </a:p>
        </c:txPr>
        <c:crossAx val="167066240"/>
        <c:crosses val="autoZero"/>
        <c:crossBetween val="between"/>
      </c:valAx>
      <c:spPr>
        <a:solidFill>
          <a:srgbClr val="CCECFF"/>
        </a:solidFill>
      </c:spPr>
    </c:plotArea>
    <c:legend>
      <c:legendPos val="b"/>
      <c:overlay val="0"/>
    </c:legend>
    <c:plotVisOnly val="1"/>
    <c:dispBlanksAs val="gap"/>
    <c:showDLblsOverMax val="0"/>
  </c:chart>
  <c:spPr>
    <a:solidFill>
      <a:srgbClr val="CCECFF"/>
    </a:solidFill>
    <a:ln>
      <a:solidFill>
        <a:srgbClr val="0000FF"/>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rgbClr val="0000FF"/>
                </a:solidFill>
              </a:rPr>
              <a:t>UK Quantitative Easing (billion)</a:t>
            </a:r>
          </a:p>
        </c:rich>
      </c:tx>
      <c:overlay val="0"/>
    </c:title>
    <c:autoTitleDeleted val="0"/>
    <c:plotArea>
      <c:layout/>
      <c:lineChart>
        <c:grouping val="standard"/>
        <c:varyColors val="0"/>
        <c:ser>
          <c:idx val="0"/>
          <c:order val="0"/>
          <c:tx>
            <c:strRef>
              <c:f>'Quantitative Easing'!$B$3</c:f>
              <c:strCache>
                <c:ptCount val="1"/>
                <c:pt idx="0">
                  <c:v>Quantitative Easing (billion)</c:v>
                </c:pt>
              </c:strCache>
            </c:strRef>
          </c:tx>
          <c:spPr>
            <a:ln>
              <a:solidFill>
                <a:srgbClr val="FF0000"/>
              </a:solidFill>
            </a:ln>
          </c:spPr>
          <c:marker>
            <c:symbol val="none"/>
          </c:marker>
          <c:cat>
            <c:numRef>
              <c:f>'Quantitative Easing'!$A$4:$A$439</c:f>
              <c:numCache>
                <c:formatCode>d\-mmm\-yy</c:formatCode>
                <c:ptCount val="436"/>
                <c:pt idx="0">
                  <c:v>39884</c:v>
                </c:pt>
                <c:pt idx="1">
                  <c:v>39891</c:v>
                </c:pt>
                <c:pt idx="2">
                  <c:v>39898</c:v>
                </c:pt>
                <c:pt idx="3">
                  <c:v>39905</c:v>
                </c:pt>
                <c:pt idx="4">
                  <c:v>39912</c:v>
                </c:pt>
                <c:pt idx="5">
                  <c:v>39919</c:v>
                </c:pt>
                <c:pt idx="6">
                  <c:v>39926</c:v>
                </c:pt>
                <c:pt idx="7">
                  <c:v>39933</c:v>
                </c:pt>
                <c:pt idx="8">
                  <c:v>39940</c:v>
                </c:pt>
                <c:pt idx="9">
                  <c:v>39947</c:v>
                </c:pt>
                <c:pt idx="10">
                  <c:v>39954</c:v>
                </c:pt>
                <c:pt idx="11">
                  <c:v>39961</c:v>
                </c:pt>
                <c:pt idx="12">
                  <c:v>39968</c:v>
                </c:pt>
                <c:pt idx="13">
                  <c:v>39975</c:v>
                </c:pt>
                <c:pt idx="14">
                  <c:v>39982</c:v>
                </c:pt>
                <c:pt idx="15">
                  <c:v>39989</c:v>
                </c:pt>
                <c:pt idx="16">
                  <c:v>39996</c:v>
                </c:pt>
                <c:pt idx="17">
                  <c:v>40003</c:v>
                </c:pt>
                <c:pt idx="18">
                  <c:v>40010</c:v>
                </c:pt>
                <c:pt idx="19">
                  <c:v>40017</c:v>
                </c:pt>
                <c:pt idx="20">
                  <c:v>40024</c:v>
                </c:pt>
                <c:pt idx="21">
                  <c:v>40031</c:v>
                </c:pt>
                <c:pt idx="22">
                  <c:v>40038</c:v>
                </c:pt>
                <c:pt idx="23">
                  <c:v>40045</c:v>
                </c:pt>
                <c:pt idx="24">
                  <c:v>40052</c:v>
                </c:pt>
                <c:pt idx="25">
                  <c:v>40059</c:v>
                </c:pt>
                <c:pt idx="26">
                  <c:v>40066</c:v>
                </c:pt>
                <c:pt idx="27">
                  <c:v>40073</c:v>
                </c:pt>
                <c:pt idx="28">
                  <c:v>40080</c:v>
                </c:pt>
                <c:pt idx="29">
                  <c:v>40087</c:v>
                </c:pt>
                <c:pt idx="30">
                  <c:v>40094</c:v>
                </c:pt>
                <c:pt idx="31">
                  <c:v>40101</c:v>
                </c:pt>
                <c:pt idx="32">
                  <c:v>40108</c:v>
                </c:pt>
                <c:pt idx="33">
                  <c:v>40115</c:v>
                </c:pt>
                <c:pt idx="34">
                  <c:v>40122</c:v>
                </c:pt>
                <c:pt idx="35">
                  <c:v>40129</c:v>
                </c:pt>
                <c:pt idx="36">
                  <c:v>40136</c:v>
                </c:pt>
                <c:pt idx="37">
                  <c:v>40143</c:v>
                </c:pt>
                <c:pt idx="38">
                  <c:v>40150</c:v>
                </c:pt>
                <c:pt idx="39">
                  <c:v>40157</c:v>
                </c:pt>
                <c:pt idx="40">
                  <c:v>40164</c:v>
                </c:pt>
                <c:pt idx="41">
                  <c:v>40171</c:v>
                </c:pt>
                <c:pt idx="42">
                  <c:v>40178</c:v>
                </c:pt>
                <c:pt idx="43">
                  <c:v>40185</c:v>
                </c:pt>
                <c:pt idx="44">
                  <c:v>40192</c:v>
                </c:pt>
                <c:pt idx="45">
                  <c:v>40199</c:v>
                </c:pt>
                <c:pt idx="46">
                  <c:v>40206</c:v>
                </c:pt>
                <c:pt idx="47">
                  <c:v>40213</c:v>
                </c:pt>
                <c:pt idx="48">
                  <c:v>40220</c:v>
                </c:pt>
                <c:pt idx="49">
                  <c:v>40227</c:v>
                </c:pt>
                <c:pt idx="50">
                  <c:v>40234</c:v>
                </c:pt>
                <c:pt idx="51">
                  <c:v>40241</c:v>
                </c:pt>
                <c:pt idx="52">
                  <c:v>40248</c:v>
                </c:pt>
                <c:pt idx="53">
                  <c:v>40255</c:v>
                </c:pt>
                <c:pt idx="54">
                  <c:v>40262</c:v>
                </c:pt>
                <c:pt idx="55">
                  <c:v>40269</c:v>
                </c:pt>
                <c:pt idx="56">
                  <c:v>40276</c:v>
                </c:pt>
                <c:pt idx="57">
                  <c:v>40283</c:v>
                </c:pt>
                <c:pt idx="58">
                  <c:v>40290</c:v>
                </c:pt>
                <c:pt idx="59">
                  <c:v>40297</c:v>
                </c:pt>
                <c:pt idx="60">
                  <c:v>40304</c:v>
                </c:pt>
                <c:pt idx="61">
                  <c:v>40311</c:v>
                </c:pt>
                <c:pt idx="62">
                  <c:v>40318</c:v>
                </c:pt>
                <c:pt idx="63">
                  <c:v>40325</c:v>
                </c:pt>
                <c:pt idx="64">
                  <c:v>40332</c:v>
                </c:pt>
                <c:pt idx="65">
                  <c:v>40339</c:v>
                </c:pt>
                <c:pt idx="66">
                  <c:v>40346</c:v>
                </c:pt>
                <c:pt idx="67">
                  <c:v>40353</c:v>
                </c:pt>
                <c:pt idx="68">
                  <c:v>40360</c:v>
                </c:pt>
                <c:pt idx="69">
                  <c:v>40367</c:v>
                </c:pt>
                <c:pt idx="70">
                  <c:v>40374</c:v>
                </c:pt>
                <c:pt idx="71">
                  <c:v>40381</c:v>
                </c:pt>
                <c:pt idx="72">
                  <c:v>40388</c:v>
                </c:pt>
                <c:pt idx="73">
                  <c:v>40395</c:v>
                </c:pt>
                <c:pt idx="74">
                  <c:v>40402</c:v>
                </c:pt>
                <c:pt idx="75">
                  <c:v>40409</c:v>
                </c:pt>
                <c:pt idx="76">
                  <c:v>40416</c:v>
                </c:pt>
                <c:pt idx="77">
                  <c:v>40423</c:v>
                </c:pt>
                <c:pt idx="78">
                  <c:v>40430</c:v>
                </c:pt>
                <c:pt idx="79">
                  <c:v>40437</c:v>
                </c:pt>
                <c:pt idx="80">
                  <c:v>40444</c:v>
                </c:pt>
                <c:pt idx="81">
                  <c:v>40451</c:v>
                </c:pt>
                <c:pt idx="82">
                  <c:v>40458</c:v>
                </c:pt>
                <c:pt idx="83">
                  <c:v>40465</c:v>
                </c:pt>
                <c:pt idx="84">
                  <c:v>40472</c:v>
                </c:pt>
                <c:pt idx="85">
                  <c:v>40479</c:v>
                </c:pt>
                <c:pt idx="86">
                  <c:v>40486</c:v>
                </c:pt>
                <c:pt idx="87">
                  <c:v>40493</c:v>
                </c:pt>
                <c:pt idx="88">
                  <c:v>40500</c:v>
                </c:pt>
                <c:pt idx="89">
                  <c:v>40507</c:v>
                </c:pt>
                <c:pt idx="90">
                  <c:v>40514</c:v>
                </c:pt>
                <c:pt idx="91">
                  <c:v>40521</c:v>
                </c:pt>
                <c:pt idx="92">
                  <c:v>40528</c:v>
                </c:pt>
                <c:pt idx="93">
                  <c:v>40535</c:v>
                </c:pt>
                <c:pt idx="94">
                  <c:v>40542</c:v>
                </c:pt>
                <c:pt idx="95">
                  <c:v>40549</c:v>
                </c:pt>
                <c:pt idx="96">
                  <c:v>40556</c:v>
                </c:pt>
                <c:pt idx="97">
                  <c:v>40563</c:v>
                </c:pt>
                <c:pt idx="98">
                  <c:v>40570</c:v>
                </c:pt>
                <c:pt idx="99">
                  <c:v>40577</c:v>
                </c:pt>
                <c:pt idx="100">
                  <c:v>40584</c:v>
                </c:pt>
                <c:pt idx="101">
                  <c:v>40591</c:v>
                </c:pt>
                <c:pt idx="102">
                  <c:v>40598</c:v>
                </c:pt>
                <c:pt idx="103">
                  <c:v>40605</c:v>
                </c:pt>
                <c:pt idx="104">
                  <c:v>40612</c:v>
                </c:pt>
                <c:pt idx="105">
                  <c:v>40619</c:v>
                </c:pt>
                <c:pt idx="106">
                  <c:v>40626</c:v>
                </c:pt>
                <c:pt idx="107">
                  <c:v>40633</c:v>
                </c:pt>
                <c:pt idx="108">
                  <c:v>40640</c:v>
                </c:pt>
                <c:pt idx="109">
                  <c:v>40647</c:v>
                </c:pt>
                <c:pt idx="110">
                  <c:v>40654</c:v>
                </c:pt>
                <c:pt idx="111">
                  <c:v>40661</c:v>
                </c:pt>
                <c:pt idx="112">
                  <c:v>40668</c:v>
                </c:pt>
                <c:pt idx="113">
                  <c:v>40675</c:v>
                </c:pt>
                <c:pt idx="114">
                  <c:v>40682</c:v>
                </c:pt>
                <c:pt idx="115">
                  <c:v>40689</c:v>
                </c:pt>
                <c:pt idx="116">
                  <c:v>40696</c:v>
                </c:pt>
                <c:pt idx="117">
                  <c:v>40703</c:v>
                </c:pt>
                <c:pt idx="118">
                  <c:v>40710</c:v>
                </c:pt>
                <c:pt idx="119">
                  <c:v>40717</c:v>
                </c:pt>
                <c:pt idx="120">
                  <c:v>40724</c:v>
                </c:pt>
                <c:pt idx="121">
                  <c:v>40731</c:v>
                </c:pt>
                <c:pt idx="122">
                  <c:v>40738</c:v>
                </c:pt>
                <c:pt idx="123">
                  <c:v>40745</c:v>
                </c:pt>
                <c:pt idx="124">
                  <c:v>40752</c:v>
                </c:pt>
                <c:pt idx="125">
                  <c:v>40759</c:v>
                </c:pt>
                <c:pt idx="126">
                  <c:v>40766</c:v>
                </c:pt>
                <c:pt idx="127">
                  <c:v>40773</c:v>
                </c:pt>
                <c:pt idx="128">
                  <c:v>40780</c:v>
                </c:pt>
                <c:pt idx="129">
                  <c:v>40787</c:v>
                </c:pt>
                <c:pt idx="130">
                  <c:v>40794</c:v>
                </c:pt>
                <c:pt idx="131">
                  <c:v>40801</c:v>
                </c:pt>
                <c:pt idx="132">
                  <c:v>40808</c:v>
                </c:pt>
                <c:pt idx="133">
                  <c:v>40815</c:v>
                </c:pt>
                <c:pt idx="134">
                  <c:v>40822</c:v>
                </c:pt>
                <c:pt idx="135">
                  <c:v>40829</c:v>
                </c:pt>
                <c:pt idx="136">
                  <c:v>40836</c:v>
                </c:pt>
                <c:pt idx="137">
                  <c:v>40843</c:v>
                </c:pt>
                <c:pt idx="138">
                  <c:v>40850</c:v>
                </c:pt>
                <c:pt idx="139">
                  <c:v>40857</c:v>
                </c:pt>
                <c:pt idx="140">
                  <c:v>40864</c:v>
                </c:pt>
                <c:pt idx="141">
                  <c:v>40871</c:v>
                </c:pt>
                <c:pt idx="142">
                  <c:v>40878</c:v>
                </c:pt>
                <c:pt idx="143">
                  <c:v>40885</c:v>
                </c:pt>
                <c:pt idx="144">
                  <c:v>40892</c:v>
                </c:pt>
                <c:pt idx="145">
                  <c:v>40899</c:v>
                </c:pt>
                <c:pt idx="146">
                  <c:v>40906</c:v>
                </c:pt>
                <c:pt idx="147">
                  <c:v>40913</c:v>
                </c:pt>
                <c:pt idx="148">
                  <c:v>40920</c:v>
                </c:pt>
                <c:pt idx="149">
                  <c:v>40927</c:v>
                </c:pt>
                <c:pt idx="150">
                  <c:v>40934</c:v>
                </c:pt>
                <c:pt idx="151">
                  <c:v>40941</c:v>
                </c:pt>
                <c:pt idx="152">
                  <c:v>40948</c:v>
                </c:pt>
                <c:pt idx="153">
                  <c:v>40955</c:v>
                </c:pt>
                <c:pt idx="154">
                  <c:v>40962</c:v>
                </c:pt>
                <c:pt idx="155">
                  <c:v>40969</c:v>
                </c:pt>
                <c:pt idx="156">
                  <c:v>40976</c:v>
                </c:pt>
                <c:pt idx="157">
                  <c:v>40983</c:v>
                </c:pt>
                <c:pt idx="158">
                  <c:v>40990</c:v>
                </c:pt>
                <c:pt idx="159">
                  <c:v>40997</c:v>
                </c:pt>
                <c:pt idx="160">
                  <c:v>41004</c:v>
                </c:pt>
                <c:pt idx="161">
                  <c:v>41011</c:v>
                </c:pt>
                <c:pt idx="162">
                  <c:v>41018</c:v>
                </c:pt>
                <c:pt idx="163">
                  <c:v>41025</c:v>
                </c:pt>
                <c:pt idx="164">
                  <c:v>41032</c:v>
                </c:pt>
                <c:pt idx="165">
                  <c:v>41039</c:v>
                </c:pt>
                <c:pt idx="166">
                  <c:v>41046</c:v>
                </c:pt>
                <c:pt idx="167">
                  <c:v>41053</c:v>
                </c:pt>
                <c:pt idx="168">
                  <c:v>41060</c:v>
                </c:pt>
                <c:pt idx="169">
                  <c:v>41067</c:v>
                </c:pt>
                <c:pt idx="170">
                  <c:v>41074</c:v>
                </c:pt>
                <c:pt idx="171">
                  <c:v>41081</c:v>
                </c:pt>
                <c:pt idx="172">
                  <c:v>41088</c:v>
                </c:pt>
                <c:pt idx="173">
                  <c:v>41095</c:v>
                </c:pt>
                <c:pt idx="174">
                  <c:v>41102</c:v>
                </c:pt>
                <c:pt idx="175">
                  <c:v>41109</c:v>
                </c:pt>
                <c:pt idx="176">
                  <c:v>41116</c:v>
                </c:pt>
                <c:pt idx="177">
                  <c:v>41123</c:v>
                </c:pt>
                <c:pt idx="178">
                  <c:v>41130</c:v>
                </c:pt>
                <c:pt idx="179">
                  <c:v>41137</c:v>
                </c:pt>
                <c:pt idx="180">
                  <c:v>41144</c:v>
                </c:pt>
                <c:pt idx="181">
                  <c:v>41151</c:v>
                </c:pt>
                <c:pt idx="182">
                  <c:v>41158</c:v>
                </c:pt>
                <c:pt idx="183">
                  <c:v>41165</c:v>
                </c:pt>
                <c:pt idx="184">
                  <c:v>41172</c:v>
                </c:pt>
                <c:pt idx="185">
                  <c:v>41179</c:v>
                </c:pt>
                <c:pt idx="186">
                  <c:v>41186</c:v>
                </c:pt>
                <c:pt idx="187">
                  <c:v>41193</c:v>
                </c:pt>
                <c:pt idx="188">
                  <c:v>41200</c:v>
                </c:pt>
                <c:pt idx="189">
                  <c:v>41207</c:v>
                </c:pt>
                <c:pt idx="190">
                  <c:v>41214</c:v>
                </c:pt>
                <c:pt idx="191">
                  <c:v>41221</c:v>
                </c:pt>
                <c:pt idx="192">
                  <c:v>41228</c:v>
                </c:pt>
                <c:pt idx="193">
                  <c:v>41235</c:v>
                </c:pt>
                <c:pt idx="194">
                  <c:v>41242</c:v>
                </c:pt>
                <c:pt idx="195">
                  <c:v>41249</c:v>
                </c:pt>
                <c:pt idx="196">
                  <c:v>41256</c:v>
                </c:pt>
                <c:pt idx="197">
                  <c:v>41263</c:v>
                </c:pt>
                <c:pt idx="198">
                  <c:v>41270</c:v>
                </c:pt>
                <c:pt idx="199">
                  <c:v>41277</c:v>
                </c:pt>
                <c:pt idx="200">
                  <c:v>41284</c:v>
                </c:pt>
                <c:pt idx="201">
                  <c:v>41291</c:v>
                </c:pt>
                <c:pt idx="202">
                  <c:v>41298</c:v>
                </c:pt>
                <c:pt idx="203">
                  <c:v>41305</c:v>
                </c:pt>
                <c:pt idx="204">
                  <c:v>41312</c:v>
                </c:pt>
                <c:pt idx="205">
                  <c:v>41319</c:v>
                </c:pt>
                <c:pt idx="206">
                  <c:v>41326</c:v>
                </c:pt>
                <c:pt idx="207">
                  <c:v>41333</c:v>
                </c:pt>
                <c:pt idx="208">
                  <c:v>41340</c:v>
                </c:pt>
                <c:pt idx="209">
                  <c:v>41347</c:v>
                </c:pt>
                <c:pt idx="210">
                  <c:v>41354</c:v>
                </c:pt>
                <c:pt idx="211">
                  <c:v>41361</c:v>
                </c:pt>
                <c:pt idx="212">
                  <c:v>41368</c:v>
                </c:pt>
                <c:pt idx="213">
                  <c:v>41375</c:v>
                </c:pt>
                <c:pt idx="214">
                  <c:v>41382</c:v>
                </c:pt>
                <c:pt idx="215">
                  <c:v>41389</c:v>
                </c:pt>
                <c:pt idx="216">
                  <c:v>41396</c:v>
                </c:pt>
                <c:pt idx="217">
                  <c:v>41403</c:v>
                </c:pt>
                <c:pt idx="218">
                  <c:v>41410</c:v>
                </c:pt>
                <c:pt idx="219">
                  <c:v>41417</c:v>
                </c:pt>
                <c:pt idx="220">
                  <c:v>41424</c:v>
                </c:pt>
                <c:pt idx="221">
                  <c:v>41431</c:v>
                </c:pt>
                <c:pt idx="222">
                  <c:v>41438</c:v>
                </c:pt>
                <c:pt idx="223">
                  <c:v>41445</c:v>
                </c:pt>
                <c:pt idx="224">
                  <c:v>41452</c:v>
                </c:pt>
                <c:pt idx="225">
                  <c:v>41459</c:v>
                </c:pt>
                <c:pt idx="226">
                  <c:v>41466</c:v>
                </c:pt>
                <c:pt idx="227">
                  <c:v>41473</c:v>
                </c:pt>
                <c:pt idx="228">
                  <c:v>41480</c:v>
                </c:pt>
                <c:pt idx="229">
                  <c:v>41487</c:v>
                </c:pt>
                <c:pt idx="230">
                  <c:v>41494</c:v>
                </c:pt>
                <c:pt idx="231">
                  <c:v>41501</c:v>
                </c:pt>
                <c:pt idx="232">
                  <c:v>41508</c:v>
                </c:pt>
                <c:pt idx="233">
                  <c:v>41515</c:v>
                </c:pt>
                <c:pt idx="234">
                  <c:v>41522</c:v>
                </c:pt>
                <c:pt idx="235">
                  <c:v>41529</c:v>
                </c:pt>
                <c:pt idx="236">
                  <c:v>41536</c:v>
                </c:pt>
                <c:pt idx="237">
                  <c:v>41543</c:v>
                </c:pt>
                <c:pt idx="238">
                  <c:v>41550</c:v>
                </c:pt>
                <c:pt idx="239">
                  <c:v>41557</c:v>
                </c:pt>
                <c:pt idx="240">
                  <c:v>41564</c:v>
                </c:pt>
                <c:pt idx="241">
                  <c:v>41571</c:v>
                </c:pt>
                <c:pt idx="242">
                  <c:v>41578</c:v>
                </c:pt>
                <c:pt idx="243">
                  <c:v>41585</c:v>
                </c:pt>
                <c:pt idx="244">
                  <c:v>41592</c:v>
                </c:pt>
                <c:pt idx="245">
                  <c:v>41599</c:v>
                </c:pt>
                <c:pt idx="246">
                  <c:v>41606</c:v>
                </c:pt>
                <c:pt idx="247">
                  <c:v>41613</c:v>
                </c:pt>
                <c:pt idx="248">
                  <c:v>41620</c:v>
                </c:pt>
                <c:pt idx="249">
                  <c:v>41627</c:v>
                </c:pt>
                <c:pt idx="250">
                  <c:v>41634</c:v>
                </c:pt>
                <c:pt idx="251">
                  <c:v>41641</c:v>
                </c:pt>
                <c:pt idx="252">
                  <c:v>41648</c:v>
                </c:pt>
                <c:pt idx="253">
                  <c:v>41655</c:v>
                </c:pt>
                <c:pt idx="254">
                  <c:v>41662</c:v>
                </c:pt>
                <c:pt idx="255">
                  <c:v>41669</c:v>
                </c:pt>
                <c:pt idx="256">
                  <c:v>41676</c:v>
                </c:pt>
                <c:pt idx="257">
                  <c:v>41683</c:v>
                </c:pt>
                <c:pt idx="258">
                  <c:v>41690</c:v>
                </c:pt>
                <c:pt idx="259">
                  <c:v>41697</c:v>
                </c:pt>
                <c:pt idx="260">
                  <c:v>41704</c:v>
                </c:pt>
                <c:pt idx="261">
                  <c:v>41711</c:v>
                </c:pt>
                <c:pt idx="262">
                  <c:v>41718</c:v>
                </c:pt>
                <c:pt idx="263">
                  <c:v>41725</c:v>
                </c:pt>
                <c:pt idx="264">
                  <c:v>41732</c:v>
                </c:pt>
                <c:pt idx="265">
                  <c:v>41739</c:v>
                </c:pt>
                <c:pt idx="266">
                  <c:v>41746</c:v>
                </c:pt>
                <c:pt idx="267">
                  <c:v>41753</c:v>
                </c:pt>
                <c:pt idx="268">
                  <c:v>41760</c:v>
                </c:pt>
                <c:pt idx="269">
                  <c:v>41767</c:v>
                </c:pt>
                <c:pt idx="270">
                  <c:v>41774</c:v>
                </c:pt>
                <c:pt idx="271">
                  <c:v>41781</c:v>
                </c:pt>
                <c:pt idx="272">
                  <c:v>41788</c:v>
                </c:pt>
                <c:pt idx="273">
                  <c:v>41795</c:v>
                </c:pt>
                <c:pt idx="274">
                  <c:v>41802</c:v>
                </c:pt>
                <c:pt idx="275">
                  <c:v>41809</c:v>
                </c:pt>
                <c:pt idx="276">
                  <c:v>41816</c:v>
                </c:pt>
                <c:pt idx="277">
                  <c:v>41823</c:v>
                </c:pt>
                <c:pt idx="278">
                  <c:v>41830</c:v>
                </c:pt>
                <c:pt idx="279">
                  <c:v>41837</c:v>
                </c:pt>
                <c:pt idx="280">
                  <c:v>41844</c:v>
                </c:pt>
                <c:pt idx="281">
                  <c:v>41851</c:v>
                </c:pt>
                <c:pt idx="282">
                  <c:v>41858</c:v>
                </c:pt>
                <c:pt idx="283">
                  <c:v>41865</c:v>
                </c:pt>
                <c:pt idx="284">
                  <c:v>41872</c:v>
                </c:pt>
                <c:pt idx="285">
                  <c:v>41879</c:v>
                </c:pt>
                <c:pt idx="286">
                  <c:v>41886</c:v>
                </c:pt>
                <c:pt idx="287">
                  <c:v>41893</c:v>
                </c:pt>
                <c:pt idx="288">
                  <c:v>41900</c:v>
                </c:pt>
                <c:pt idx="289">
                  <c:v>41907</c:v>
                </c:pt>
                <c:pt idx="290">
                  <c:v>41914</c:v>
                </c:pt>
                <c:pt idx="291">
                  <c:v>41921</c:v>
                </c:pt>
                <c:pt idx="292">
                  <c:v>41928</c:v>
                </c:pt>
                <c:pt idx="293">
                  <c:v>41935</c:v>
                </c:pt>
                <c:pt idx="294">
                  <c:v>41942</c:v>
                </c:pt>
                <c:pt idx="295">
                  <c:v>41949</c:v>
                </c:pt>
                <c:pt idx="296">
                  <c:v>41956</c:v>
                </c:pt>
                <c:pt idx="297">
                  <c:v>41963</c:v>
                </c:pt>
                <c:pt idx="298">
                  <c:v>41970</c:v>
                </c:pt>
                <c:pt idx="299">
                  <c:v>41977</c:v>
                </c:pt>
                <c:pt idx="300">
                  <c:v>41984</c:v>
                </c:pt>
                <c:pt idx="301">
                  <c:v>41991</c:v>
                </c:pt>
                <c:pt idx="302">
                  <c:v>41998</c:v>
                </c:pt>
                <c:pt idx="303">
                  <c:v>42005</c:v>
                </c:pt>
                <c:pt idx="304">
                  <c:v>42012</c:v>
                </c:pt>
                <c:pt idx="305">
                  <c:v>42019</c:v>
                </c:pt>
                <c:pt idx="306">
                  <c:v>42026</c:v>
                </c:pt>
                <c:pt idx="307">
                  <c:v>42033</c:v>
                </c:pt>
                <c:pt idx="308">
                  <c:v>42040</c:v>
                </c:pt>
                <c:pt idx="309">
                  <c:v>42047</c:v>
                </c:pt>
                <c:pt idx="310">
                  <c:v>42054</c:v>
                </c:pt>
                <c:pt idx="311">
                  <c:v>42061</c:v>
                </c:pt>
                <c:pt idx="312">
                  <c:v>42068</c:v>
                </c:pt>
                <c:pt idx="313">
                  <c:v>42075</c:v>
                </c:pt>
                <c:pt idx="314">
                  <c:v>42082</c:v>
                </c:pt>
                <c:pt idx="315">
                  <c:v>42089</c:v>
                </c:pt>
                <c:pt idx="316">
                  <c:v>42096</c:v>
                </c:pt>
                <c:pt idx="317">
                  <c:v>42103</c:v>
                </c:pt>
                <c:pt idx="318">
                  <c:v>42110</c:v>
                </c:pt>
                <c:pt idx="319">
                  <c:v>42117</c:v>
                </c:pt>
                <c:pt idx="320">
                  <c:v>42124</c:v>
                </c:pt>
                <c:pt idx="321">
                  <c:v>42131</c:v>
                </c:pt>
                <c:pt idx="322">
                  <c:v>42138</c:v>
                </c:pt>
                <c:pt idx="323">
                  <c:v>42145</c:v>
                </c:pt>
                <c:pt idx="324">
                  <c:v>42152</c:v>
                </c:pt>
                <c:pt idx="325">
                  <c:v>42159</c:v>
                </c:pt>
                <c:pt idx="326">
                  <c:v>42166</c:v>
                </c:pt>
                <c:pt idx="327">
                  <c:v>42173</c:v>
                </c:pt>
                <c:pt idx="328">
                  <c:v>42180</c:v>
                </c:pt>
                <c:pt idx="329">
                  <c:v>42187</c:v>
                </c:pt>
                <c:pt idx="330">
                  <c:v>42194</c:v>
                </c:pt>
                <c:pt idx="331">
                  <c:v>42201</c:v>
                </c:pt>
                <c:pt idx="332">
                  <c:v>42208</c:v>
                </c:pt>
                <c:pt idx="333">
                  <c:v>42215</c:v>
                </c:pt>
                <c:pt idx="334">
                  <c:v>42222</c:v>
                </c:pt>
                <c:pt idx="335">
                  <c:v>42229</c:v>
                </c:pt>
                <c:pt idx="336">
                  <c:v>42236</c:v>
                </c:pt>
                <c:pt idx="337">
                  <c:v>42243</c:v>
                </c:pt>
                <c:pt idx="338">
                  <c:v>42250</c:v>
                </c:pt>
                <c:pt idx="339">
                  <c:v>42257</c:v>
                </c:pt>
                <c:pt idx="340">
                  <c:v>42264</c:v>
                </c:pt>
                <c:pt idx="341">
                  <c:v>42271</c:v>
                </c:pt>
                <c:pt idx="342">
                  <c:v>42278</c:v>
                </c:pt>
                <c:pt idx="343">
                  <c:v>42285</c:v>
                </c:pt>
                <c:pt idx="344">
                  <c:v>42292</c:v>
                </c:pt>
                <c:pt idx="345">
                  <c:v>42299</c:v>
                </c:pt>
                <c:pt idx="346">
                  <c:v>42306</c:v>
                </c:pt>
                <c:pt idx="347">
                  <c:v>42313</c:v>
                </c:pt>
                <c:pt idx="348">
                  <c:v>42320</c:v>
                </c:pt>
                <c:pt idx="349">
                  <c:v>42327</c:v>
                </c:pt>
                <c:pt idx="350">
                  <c:v>42334</c:v>
                </c:pt>
                <c:pt idx="351">
                  <c:v>42341</c:v>
                </c:pt>
                <c:pt idx="352">
                  <c:v>42348</c:v>
                </c:pt>
                <c:pt idx="353">
                  <c:v>42355</c:v>
                </c:pt>
                <c:pt idx="354">
                  <c:v>42362</c:v>
                </c:pt>
                <c:pt idx="355">
                  <c:v>42369</c:v>
                </c:pt>
                <c:pt idx="356">
                  <c:v>42376</c:v>
                </c:pt>
                <c:pt idx="357">
                  <c:v>42383</c:v>
                </c:pt>
                <c:pt idx="358">
                  <c:v>42390</c:v>
                </c:pt>
                <c:pt idx="359">
                  <c:v>42397</c:v>
                </c:pt>
                <c:pt idx="360">
                  <c:v>42404</c:v>
                </c:pt>
                <c:pt idx="361">
                  <c:v>42411</c:v>
                </c:pt>
                <c:pt idx="362">
                  <c:v>42418</c:v>
                </c:pt>
                <c:pt idx="363">
                  <c:v>42425</c:v>
                </c:pt>
                <c:pt idx="364">
                  <c:v>42432</c:v>
                </c:pt>
                <c:pt idx="365">
                  <c:v>42439</c:v>
                </c:pt>
                <c:pt idx="366">
                  <c:v>42446</c:v>
                </c:pt>
                <c:pt idx="367">
                  <c:v>42453</c:v>
                </c:pt>
                <c:pt idx="368">
                  <c:v>42460</c:v>
                </c:pt>
                <c:pt idx="369">
                  <c:v>42467</c:v>
                </c:pt>
                <c:pt idx="370">
                  <c:v>42474</c:v>
                </c:pt>
                <c:pt idx="371">
                  <c:v>42481</c:v>
                </c:pt>
                <c:pt idx="372">
                  <c:v>42488</c:v>
                </c:pt>
                <c:pt idx="373">
                  <c:v>42495</c:v>
                </c:pt>
                <c:pt idx="374">
                  <c:v>42502</c:v>
                </c:pt>
                <c:pt idx="375">
                  <c:v>42509</c:v>
                </c:pt>
                <c:pt idx="376">
                  <c:v>42516</c:v>
                </c:pt>
                <c:pt idx="377">
                  <c:v>42523</c:v>
                </c:pt>
                <c:pt idx="378">
                  <c:v>42530</c:v>
                </c:pt>
                <c:pt idx="379">
                  <c:v>42537</c:v>
                </c:pt>
                <c:pt idx="380">
                  <c:v>42544</c:v>
                </c:pt>
                <c:pt idx="381">
                  <c:v>42551</c:v>
                </c:pt>
                <c:pt idx="382">
                  <c:v>42558</c:v>
                </c:pt>
                <c:pt idx="383">
                  <c:v>42565</c:v>
                </c:pt>
                <c:pt idx="384">
                  <c:v>42572</c:v>
                </c:pt>
                <c:pt idx="385">
                  <c:v>42579</c:v>
                </c:pt>
                <c:pt idx="386">
                  <c:v>42586</c:v>
                </c:pt>
                <c:pt idx="387">
                  <c:v>42593</c:v>
                </c:pt>
                <c:pt idx="388">
                  <c:v>42600</c:v>
                </c:pt>
                <c:pt idx="389">
                  <c:v>42607</c:v>
                </c:pt>
                <c:pt idx="390">
                  <c:v>42614</c:v>
                </c:pt>
                <c:pt idx="391">
                  <c:v>42621</c:v>
                </c:pt>
                <c:pt idx="392">
                  <c:v>42628</c:v>
                </c:pt>
                <c:pt idx="393">
                  <c:v>42634</c:v>
                </c:pt>
                <c:pt idx="394">
                  <c:v>42641</c:v>
                </c:pt>
                <c:pt idx="395">
                  <c:v>42648</c:v>
                </c:pt>
                <c:pt idx="396">
                  <c:v>42655</c:v>
                </c:pt>
                <c:pt idx="397">
                  <c:v>42662</c:v>
                </c:pt>
                <c:pt idx="398">
                  <c:v>42669</c:v>
                </c:pt>
                <c:pt idx="399">
                  <c:v>42676</c:v>
                </c:pt>
                <c:pt idx="400">
                  <c:v>42683</c:v>
                </c:pt>
                <c:pt idx="401">
                  <c:v>42690</c:v>
                </c:pt>
                <c:pt idx="402">
                  <c:v>42697</c:v>
                </c:pt>
                <c:pt idx="403">
                  <c:v>42704</c:v>
                </c:pt>
                <c:pt idx="404">
                  <c:v>42711</c:v>
                </c:pt>
                <c:pt idx="405">
                  <c:v>42718</c:v>
                </c:pt>
                <c:pt idx="406">
                  <c:v>42725</c:v>
                </c:pt>
                <c:pt idx="407">
                  <c:v>42732</c:v>
                </c:pt>
                <c:pt idx="408">
                  <c:v>42739</c:v>
                </c:pt>
                <c:pt idx="409">
                  <c:v>42746</c:v>
                </c:pt>
                <c:pt idx="410">
                  <c:v>42753</c:v>
                </c:pt>
                <c:pt idx="411">
                  <c:v>42760</c:v>
                </c:pt>
                <c:pt idx="412">
                  <c:v>42767</c:v>
                </c:pt>
                <c:pt idx="413">
                  <c:v>42774</c:v>
                </c:pt>
                <c:pt idx="414">
                  <c:v>42781</c:v>
                </c:pt>
                <c:pt idx="415">
                  <c:v>42788</c:v>
                </c:pt>
                <c:pt idx="416">
                  <c:v>42795</c:v>
                </c:pt>
                <c:pt idx="417">
                  <c:v>42802</c:v>
                </c:pt>
                <c:pt idx="418">
                  <c:v>42809</c:v>
                </c:pt>
                <c:pt idx="419">
                  <c:v>42816</c:v>
                </c:pt>
                <c:pt idx="420">
                  <c:v>42823</c:v>
                </c:pt>
                <c:pt idx="421">
                  <c:v>42830</c:v>
                </c:pt>
                <c:pt idx="422">
                  <c:v>42837</c:v>
                </c:pt>
                <c:pt idx="423">
                  <c:v>42844</c:v>
                </c:pt>
                <c:pt idx="424">
                  <c:v>42851</c:v>
                </c:pt>
                <c:pt idx="425">
                  <c:v>42858</c:v>
                </c:pt>
                <c:pt idx="426">
                  <c:v>42865</c:v>
                </c:pt>
                <c:pt idx="427">
                  <c:v>42872</c:v>
                </c:pt>
                <c:pt idx="428">
                  <c:v>42879</c:v>
                </c:pt>
                <c:pt idx="429">
                  <c:v>42886</c:v>
                </c:pt>
                <c:pt idx="430">
                  <c:v>42893</c:v>
                </c:pt>
                <c:pt idx="431">
                  <c:v>42900</c:v>
                </c:pt>
                <c:pt idx="432">
                  <c:v>42907</c:v>
                </c:pt>
                <c:pt idx="433">
                  <c:v>42914</c:v>
                </c:pt>
                <c:pt idx="434">
                  <c:v>42921</c:v>
                </c:pt>
                <c:pt idx="435">
                  <c:v>42928</c:v>
                </c:pt>
              </c:numCache>
            </c:numRef>
          </c:cat>
          <c:val>
            <c:numRef>
              <c:f>'Quantitative Easing'!$B$4:$B$439</c:f>
              <c:numCache>
                <c:formatCode>"£"#,##0_);[Red]\("£"#,##0\)</c:formatCode>
                <c:ptCount val="436"/>
                <c:pt idx="0">
                  <c:v>2.5609999999999999</c:v>
                </c:pt>
                <c:pt idx="1">
                  <c:v>7.6539999999999999</c:v>
                </c:pt>
                <c:pt idx="2">
                  <c:v>13.973000000000001</c:v>
                </c:pt>
                <c:pt idx="3">
                  <c:v>20.116</c:v>
                </c:pt>
                <c:pt idx="4">
                  <c:v>26.367999999999999</c:v>
                </c:pt>
                <c:pt idx="5">
                  <c:v>32.976999999999997</c:v>
                </c:pt>
                <c:pt idx="6">
                  <c:v>39.845999999999997</c:v>
                </c:pt>
                <c:pt idx="7">
                  <c:v>46.185000000000002</c:v>
                </c:pt>
                <c:pt idx="8">
                  <c:v>52.600999999999999</c:v>
                </c:pt>
                <c:pt idx="9">
                  <c:v>59.298000000000002</c:v>
                </c:pt>
                <c:pt idx="10">
                  <c:v>66.073999999999998</c:v>
                </c:pt>
                <c:pt idx="11">
                  <c:v>72.831000000000003</c:v>
                </c:pt>
                <c:pt idx="12">
                  <c:v>79.834999999999994</c:v>
                </c:pt>
                <c:pt idx="13">
                  <c:v>86.197999999999993</c:v>
                </c:pt>
                <c:pt idx="14">
                  <c:v>92.718999999999994</c:v>
                </c:pt>
                <c:pt idx="15">
                  <c:v>99.093999999999994</c:v>
                </c:pt>
                <c:pt idx="16">
                  <c:v>105.58499999999999</c:v>
                </c:pt>
                <c:pt idx="17">
                  <c:v>112.05500000000001</c:v>
                </c:pt>
                <c:pt idx="18">
                  <c:v>116.577</c:v>
                </c:pt>
                <c:pt idx="19">
                  <c:v>121.242</c:v>
                </c:pt>
                <c:pt idx="20">
                  <c:v>125.096</c:v>
                </c:pt>
                <c:pt idx="21">
                  <c:v>125.09099999999999</c:v>
                </c:pt>
                <c:pt idx="22">
                  <c:v>129.22200000000001</c:v>
                </c:pt>
                <c:pt idx="23">
                  <c:v>133.46899999999999</c:v>
                </c:pt>
                <c:pt idx="24">
                  <c:v>137.482</c:v>
                </c:pt>
                <c:pt idx="25">
                  <c:v>140.072</c:v>
                </c:pt>
                <c:pt idx="26">
                  <c:v>145.52699999999999</c:v>
                </c:pt>
                <c:pt idx="27">
                  <c:v>149.46</c:v>
                </c:pt>
                <c:pt idx="28">
                  <c:v>153.77000000000001</c:v>
                </c:pt>
                <c:pt idx="29">
                  <c:v>158.39099999999999</c:v>
                </c:pt>
                <c:pt idx="30">
                  <c:v>162.17500000000001</c:v>
                </c:pt>
                <c:pt idx="31">
                  <c:v>166.393</c:v>
                </c:pt>
                <c:pt idx="32">
                  <c:v>170.59</c:v>
                </c:pt>
                <c:pt idx="33">
                  <c:v>174.81</c:v>
                </c:pt>
                <c:pt idx="34">
                  <c:v>174.88300000000001</c:v>
                </c:pt>
                <c:pt idx="35">
                  <c:v>178.291</c:v>
                </c:pt>
                <c:pt idx="36">
                  <c:v>179.98500000000001</c:v>
                </c:pt>
                <c:pt idx="37">
                  <c:v>183.35599999999999</c:v>
                </c:pt>
                <c:pt idx="38">
                  <c:v>184.93199999999999</c:v>
                </c:pt>
                <c:pt idx="39">
                  <c:v>188.43799999999999</c:v>
                </c:pt>
                <c:pt idx="40">
                  <c:v>190.143</c:v>
                </c:pt>
                <c:pt idx="41">
                  <c:v>190.22800000000001</c:v>
                </c:pt>
                <c:pt idx="42">
                  <c:v>190.053</c:v>
                </c:pt>
                <c:pt idx="43">
                  <c:v>193.40299999999999</c:v>
                </c:pt>
                <c:pt idx="44">
                  <c:v>194.92699999999999</c:v>
                </c:pt>
                <c:pt idx="45">
                  <c:v>198.56800000000001</c:v>
                </c:pt>
                <c:pt idx="46">
                  <c:v>200.239</c:v>
                </c:pt>
                <c:pt idx="47">
                  <c:v>200.02</c:v>
                </c:pt>
                <c:pt idx="48">
                  <c:v>200.02099999999999</c:v>
                </c:pt>
                <c:pt idx="49">
                  <c:v>200.00899999999999</c:v>
                </c:pt>
                <c:pt idx="50">
                  <c:v>199.983</c:v>
                </c:pt>
                <c:pt idx="51">
                  <c:v>199.85300000000001</c:v>
                </c:pt>
                <c:pt idx="52">
                  <c:v>199.739</c:v>
                </c:pt>
                <c:pt idx="53">
                  <c:v>199.67099999999999</c:v>
                </c:pt>
                <c:pt idx="54">
                  <c:v>199.667</c:v>
                </c:pt>
                <c:pt idx="55">
                  <c:v>199.666</c:v>
                </c:pt>
                <c:pt idx="56">
                  <c:v>199.64099999999999</c:v>
                </c:pt>
                <c:pt idx="57">
                  <c:v>199.60900000000001</c:v>
                </c:pt>
                <c:pt idx="58">
                  <c:v>199.59100000000001</c:v>
                </c:pt>
                <c:pt idx="59">
                  <c:v>199.59</c:v>
                </c:pt>
                <c:pt idx="60">
                  <c:v>199.589</c:v>
                </c:pt>
                <c:pt idx="61">
                  <c:v>199.589</c:v>
                </c:pt>
                <c:pt idx="62">
                  <c:v>199.58500000000001</c:v>
                </c:pt>
                <c:pt idx="63">
                  <c:v>199.584</c:v>
                </c:pt>
                <c:pt idx="64">
                  <c:v>199.572</c:v>
                </c:pt>
                <c:pt idx="65">
                  <c:v>199.56299999999999</c:v>
                </c:pt>
                <c:pt idx="66">
                  <c:v>199.54300000000001</c:v>
                </c:pt>
                <c:pt idx="67">
                  <c:v>199.52699999999999</c:v>
                </c:pt>
                <c:pt idx="68">
                  <c:v>199.52500000000001</c:v>
                </c:pt>
                <c:pt idx="69">
                  <c:v>199.52500000000001</c:v>
                </c:pt>
                <c:pt idx="70">
                  <c:v>199.52500000000001</c:v>
                </c:pt>
                <c:pt idx="71">
                  <c:v>199.52500000000001</c:v>
                </c:pt>
                <c:pt idx="72">
                  <c:v>199.52500000000001</c:v>
                </c:pt>
                <c:pt idx="73">
                  <c:v>199.52</c:v>
                </c:pt>
                <c:pt idx="74">
                  <c:v>199.51599999999999</c:v>
                </c:pt>
                <c:pt idx="75">
                  <c:v>199.51</c:v>
                </c:pt>
                <c:pt idx="76">
                  <c:v>199.506</c:v>
                </c:pt>
                <c:pt idx="77">
                  <c:v>199.50399999999999</c:v>
                </c:pt>
                <c:pt idx="78">
                  <c:v>199.50399999999999</c:v>
                </c:pt>
                <c:pt idx="79">
                  <c:v>199.5</c:v>
                </c:pt>
                <c:pt idx="80">
                  <c:v>199.5</c:v>
                </c:pt>
                <c:pt idx="81">
                  <c:v>199.5</c:v>
                </c:pt>
                <c:pt idx="82">
                  <c:v>199.5</c:v>
                </c:pt>
                <c:pt idx="83">
                  <c:v>199.48699999999999</c:v>
                </c:pt>
                <c:pt idx="84">
                  <c:v>199.48500000000001</c:v>
                </c:pt>
                <c:pt idx="85">
                  <c:v>199.47300000000001</c:v>
                </c:pt>
                <c:pt idx="86">
                  <c:v>199.47200000000001</c:v>
                </c:pt>
                <c:pt idx="87">
                  <c:v>199.452</c:v>
                </c:pt>
                <c:pt idx="88">
                  <c:v>199.45099999999999</c:v>
                </c:pt>
                <c:pt idx="89">
                  <c:v>199.446</c:v>
                </c:pt>
                <c:pt idx="90">
                  <c:v>199.44499999999999</c:v>
                </c:pt>
                <c:pt idx="91">
                  <c:v>199.41300000000001</c:v>
                </c:pt>
                <c:pt idx="92">
                  <c:v>199.404</c:v>
                </c:pt>
                <c:pt idx="93">
                  <c:v>199.40100000000001</c:v>
                </c:pt>
                <c:pt idx="94">
                  <c:v>199.398</c:v>
                </c:pt>
                <c:pt idx="95">
                  <c:v>199.398</c:v>
                </c:pt>
                <c:pt idx="96">
                  <c:v>199.375</c:v>
                </c:pt>
                <c:pt idx="97">
                  <c:v>199.34700000000001</c:v>
                </c:pt>
                <c:pt idx="98">
                  <c:v>199.33099999999999</c:v>
                </c:pt>
                <c:pt idx="99">
                  <c:v>199.309</c:v>
                </c:pt>
                <c:pt idx="100">
                  <c:v>199.30600000000001</c:v>
                </c:pt>
                <c:pt idx="101">
                  <c:v>199.30099999999999</c:v>
                </c:pt>
                <c:pt idx="102">
                  <c:v>199.297</c:v>
                </c:pt>
                <c:pt idx="103">
                  <c:v>199.297</c:v>
                </c:pt>
                <c:pt idx="104">
                  <c:v>199.291</c:v>
                </c:pt>
                <c:pt idx="105">
                  <c:v>199.291</c:v>
                </c:pt>
                <c:pt idx="106">
                  <c:v>199.28899999999999</c:v>
                </c:pt>
                <c:pt idx="107">
                  <c:v>199.285</c:v>
                </c:pt>
                <c:pt idx="108">
                  <c:v>199.27199999999999</c:v>
                </c:pt>
                <c:pt idx="109">
                  <c:v>199.25399999999999</c:v>
                </c:pt>
                <c:pt idx="110">
                  <c:v>199.25200000000001</c:v>
                </c:pt>
                <c:pt idx="111">
                  <c:v>199.239</c:v>
                </c:pt>
                <c:pt idx="112">
                  <c:v>199.22399999999999</c:v>
                </c:pt>
                <c:pt idx="113">
                  <c:v>199.18899999999999</c:v>
                </c:pt>
                <c:pt idx="114">
                  <c:v>199.167</c:v>
                </c:pt>
                <c:pt idx="115">
                  <c:v>199.15100000000001</c:v>
                </c:pt>
                <c:pt idx="116">
                  <c:v>199.14699999999999</c:v>
                </c:pt>
                <c:pt idx="117">
                  <c:v>199.14400000000001</c:v>
                </c:pt>
                <c:pt idx="118">
                  <c:v>199.14400000000001</c:v>
                </c:pt>
                <c:pt idx="119">
                  <c:v>199.14400000000001</c:v>
                </c:pt>
                <c:pt idx="120">
                  <c:v>199.14400000000001</c:v>
                </c:pt>
                <c:pt idx="121">
                  <c:v>199.13200000000001</c:v>
                </c:pt>
                <c:pt idx="122">
                  <c:v>199.13200000000001</c:v>
                </c:pt>
                <c:pt idx="123">
                  <c:v>199.13200000000001</c:v>
                </c:pt>
                <c:pt idx="124">
                  <c:v>199.13</c:v>
                </c:pt>
                <c:pt idx="125">
                  <c:v>199.119</c:v>
                </c:pt>
                <c:pt idx="126">
                  <c:v>199.119</c:v>
                </c:pt>
                <c:pt idx="127">
                  <c:v>199.119</c:v>
                </c:pt>
                <c:pt idx="128">
                  <c:v>199.119</c:v>
                </c:pt>
                <c:pt idx="129">
                  <c:v>199.119</c:v>
                </c:pt>
                <c:pt idx="130">
                  <c:v>199.108</c:v>
                </c:pt>
                <c:pt idx="131">
                  <c:v>199.108</c:v>
                </c:pt>
                <c:pt idx="132">
                  <c:v>199.07599999999999</c:v>
                </c:pt>
                <c:pt idx="133">
                  <c:v>199.07599999999999</c:v>
                </c:pt>
                <c:pt idx="134">
                  <c:v>199.07499999999999</c:v>
                </c:pt>
                <c:pt idx="135">
                  <c:v>204.16800000000001</c:v>
                </c:pt>
                <c:pt idx="136">
                  <c:v>209.262</c:v>
                </c:pt>
                <c:pt idx="137">
                  <c:v>214.34899999999999</c:v>
                </c:pt>
                <c:pt idx="138">
                  <c:v>219.37700000000001</c:v>
                </c:pt>
                <c:pt idx="139">
                  <c:v>224.44800000000001</c:v>
                </c:pt>
                <c:pt idx="140">
                  <c:v>229.548</c:v>
                </c:pt>
                <c:pt idx="141">
                  <c:v>234.64</c:v>
                </c:pt>
                <c:pt idx="142">
                  <c:v>239.74</c:v>
                </c:pt>
                <c:pt idx="143">
                  <c:v>244.827</c:v>
                </c:pt>
                <c:pt idx="144">
                  <c:v>249.92599999999999</c:v>
                </c:pt>
                <c:pt idx="145">
                  <c:v>249.92</c:v>
                </c:pt>
                <c:pt idx="146">
                  <c:v>249.92</c:v>
                </c:pt>
                <c:pt idx="147">
                  <c:v>253.25700000000001</c:v>
                </c:pt>
                <c:pt idx="148">
                  <c:v>258.327</c:v>
                </c:pt>
                <c:pt idx="149">
                  <c:v>263.416</c:v>
                </c:pt>
                <c:pt idx="150">
                  <c:v>268.60199999999998</c:v>
                </c:pt>
                <c:pt idx="151">
                  <c:v>273.79700000000003</c:v>
                </c:pt>
                <c:pt idx="152">
                  <c:v>273.74900000000002</c:v>
                </c:pt>
                <c:pt idx="153">
                  <c:v>278.22199999999998</c:v>
                </c:pt>
                <c:pt idx="154">
                  <c:v>282.68299999999999</c:v>
                </c:pt>
                <c:pt idx="155">
                  <c:v>287.10599999999999</c:v>
                </c:pt>
                <c:pt idx="156">
                  <c:v>291.57400000000001</c:v>
                </c:pt>
                <c:pt idx="157">
                  <c:v>296.04500000000002</c:v>
                </c:pt>
                <c:pt idx="158">
                  <c:v>299.03699999999998</c:v>
                </c:pt>
                <c:pt idx="159">
                  <c:v>303.53399999999999</c:v>
                </c:pt>
                <c:pt idx="160">
                  <c:v>308.02499999999998</c:v>
                </c:pt>
                <c:pt idx="161">
                  <c:v>311.02499999999998</c:v>
                </c:pt>
                <c:pt idx="162">
                  <c:v>315.52499999999998</c:v>
                </c:pt>
                <c:pt idx="163">
                  <c:v>320.31200000000001</c:v>
                </c:pt>
                <c:pt idx="164">
                  <c:v>324.98700000000002</c:v>
                </c:pt>
                <c:pt idx="165">
                  <c:v>324.96699999999998</c:v>
                </c:pt>
                <c:pt idx="166">
                  <c:v>324.95600000000002</c:v>
                </c:pt>
                <c:pt idx="167">
                  <c:v>324.95400000000001</c:v>
                </c:pt>
                <c:pt idx="168">
                  <c:v>324.94799999999998</c:v>
                </c:pt>
                <c:pt idx="169">
                  <c:v>324.94799999999998</c:v>
                </c:pt>
                <c:pt idx="170">
                  <c:v>324.94499999999999</c:v>
                </c:pt>
                <c:pt idx="171">
                  <c:v>324.935</c:v>
                </c:pt>
                <c:pt idx="172">
                  <c:v>324.93400000000003</c:v>
                </c:pt>
                <c:pt idx="173">
                  <c:v>324.93400000000003</c:v>
                </c:pt>
                <c:pt idx="174">
                  <c:v>327.92500000000001</c:v>
                </c:pt>
                <c:pt idx="175">
                  <c:v>330.892</c:v>
                </c:pt>
                <c:pt idx="176">
                  <c:v>333.87599999999998</c:v>
                </c:pt>
                <c:pt idx="177">
                  <c:v>336.85300000000001</c:v>
                </c:pt>
                <c:pt idx="178">
                  <c:v>339.84399999999999</c:v>
                </c:pt>
                <c:pt idx="179">
                  <c:v>342.84300000000002</c:v>
                </c:pt>
                <c:pt idx="180">
                  <c:v>345.84199999999998</c:v>
                </c:pt>
                <c:pt idx="181">
                  <c:v>347.83800000000002</c:v>
                </c:pt>
                <c:pt idx="182">
                  <c:v>350.83800000000002</c:v>
                </c:pt>
                <c:pt idx="183">
                  <c:v>353.83</c:v>
                </c:pt>
                <c:pt idx="184">
                  <c:v>356.827</c:v>
                </c:pt>
                <c:pt idx="185">
                  <c:v>359.82499999999999</c:v>
                </c:pt>
                <c:pt idx="186">
                  <c:v>362.82499999999999</c:v>
                </c:pt>
                <c:pt idx="187">
                  <c:v>365.815</c:v>
                </c:pt>
                <c:pt idx="188">
                  <c:v>368.80700000000002</c:v>
                </c:pt>
                <c:pt idx="189">
                  <c:v>371.78399999999999</c:v>
                </c:pt>
                <c:pt idx="190">
                  <c:v>374.98399999999998</c:v>
                </c:pt>
                <c:pt idx="191">
                  <c:v>374.98200000000003</c:v>
                </c:pt>
                <c:pt idx="192">
                  <c:v>374.97899999999998</c:v>
                </c:pt>
                <c:pt idx="193">
                  <c:v>374.97899999999998</c:v>
                </c:pt>
                <c:pt idx="194">
                  <c:v>374.97899999999998</c:v>
                </c:pt>
                <c:pt idx="195">
                  <c:v>374.97800000000001</c:v>
                </c:pt>
                <c:pt idx="196">
                  <c:v>374.97800000000001</c:v>
                </c:pt>
                <c:pt idx="197">
                  <c:v>374.97399999999999</c:v>
                </c:pt>
                <c:pt idx="198">
                  <c:v>374.97399999999999</c:v>
                </c:pt>
                <c:pt idx="199">
                  <c:v>374.97300000000001</c:v>
                </c:pt>
                <c:pt idx="200">
                  <c:v>374.96699999999998</c:v>
                </c:pt>
                <c:pt idx="201">
                  <c:v>374.96699999999998</c:v>
                </c:pt>
                <c:pt idx="202">
                  <c:v>374.96600000000001</c:v>
                </c:pt>
                <c:pt idx="203">
                  <c:v>374.96600000000001</c:v>
                </c:pt>
                <c:pt idx="204">
                  <c:v>374.96600000000001</c:v>
                </c:pt>
                <c:pt idx="205">
                  <c:v>374.96600000000001</c:v>
                </c:pt>
                <c:pt idx="206">
                  <c:v>374.96600000000001</c:v>
                </c:pt>
                <c:pt idx="207">
                  <c:v>374.96600000000001</c:v>
                </c:pt>
                <c:pt idx="208">
                  <c:v>368.36099999999999</c:v>
                </c:pt>
                <c:pt idx="209">
                  <c:v>371.65600000000001</c:v>
                </c:pt>
                <c:pt idx="210">
                  <c:v>373.85300000000001</c:v>
                </c:pt>
                <c:pt idx="211">
                  <c:v>374.99</c:v>
                </c:pt>
                <c:pt idx="212">
                  <c:v>374.99</c:v>
                </c:pt>
                <c:pt idx="213">
                  <c:v>374.99</c:v>
                </c:pt>
                <c:pt idx="214">
                  <c:v>374.98599999999999</c:v>
                </c:pt>
                <c:pt idx="215">
                  <c:v>374.98599999999999</c:v>
                </c:pt>
                <c:pt idx="216">
                  <c:v>374.98599999999999</c:v>
                </c:pt>
                <c:pt idx="217">
                  <c:v>374.98599999999999</c:v>
                </c:pt>
                <c:pt idx="218">
                  <c:v>374.98599999999999</c:v>
                </c:pt>
                <c:pt idx="219">
                  <c:v>374.98599999999999</c:v>
                </c:pt>
                <c:pt idx="220">
                  <c:v>374.98599999999999</c:v>
                </c:pt>
                <c:pt idx="221">
                  <c:v>374.98500000000001</c:v>
                </c:pt>
                <c:pt idx="222">
                  <c:v>374.98500000000001</c:v>
                </c:pt>
                <c:pt idx="223">
                  <c:v>374.98500000000001</c:v>
                </c:pt>
                <c:pt idx="224">
                  <c:v>374.98500000000001</c:v>
                </c:pt>
                <c:pt idx="225">
                  <c:v>374.98500000000001</c:v>
                </c:pt>
                <c:pt idx="226">
                  <c:v>374.98500000000001</c:v>
                </c:pt>
                <c:pt idx="227">
                  <c:v>374.98500000000001</c:v>
                </c:pt>
                <c:pt idx="228">
                  <c:v>374.98399999999998</c:v>
                </c:pt>
                <c:pt idx="229">
                  <c:v>374.98399999999998</c:v>
                </c:pt>
                <c:pt idx="230">
                  <c:v>374.98399999999998</c:v>
                </c:pt>
                <c:pt idx="231">
                  <c:v>374.98399999999998</c:v>
                </c:pt>
                <c:pt idx="232">
                  <c:v>374.98399999999998</c:v>
                </c:pt>
                <c:pt idx="233">
                  <c:v>374.98399999999998</c:v>
                </c:pt>
                <c:pt idx="234">
                  <c:v>374.98399999999998</c:v>
                </c:pt>
                <c:pt idx="235">
                  <c:v>374.98399999999998</c:v>
                </c:pt>
                <c:pt idx="236">
                  <c:v>374.98399999999998</c:v>
                </c:pt>
                <c:pt idx="237">
                  <c:v>374.98399999999998</c:v>
                </c:pt>
                <c:pt idx="238">
                  <c:v>374.351</c:v>
                </c:pt>
                <c:pt idx="239">
                  <c:v>374.99099999999999</c:v>
                </c:pt>
                <c:pt idx="240">
                  <c:v>374.99099999999999</c:v>
                </c:pt>
                <c:pt idx="241">
                  <c:v>374.99099999999999</c:v>
                </c:pt>
                <c:pt idx="242">
                  <c:v>374.99099999999999</c:v>
                </c:pt>
                <c:pt idx="243">
                  <c:v>374.99099999999999</c:v>
                </c:pt>
                <c:pt idx="244">
                  <c:v>374.99099999999999</c:v>
                </c:pt>
                <c:pt idx="245">
                  <c:v>374.99099999999999</c:v>
                </c:pt>
                <c:pt idx="246">
                  <c:v>374.99099999999999</c:v>
                </c:pt>
                <c:pt idx="247">
                  <c:v>374.99099999999999</c:v>
                </c:pt>
                <c:pt idx="248">
                  <c:v>374.99099999999999</c:v>
                </c:pt>
                <c:pt idx="249">
                  <c:v>374.99099999999999</c:v>
                </c:pt>
                <c:pt idx="250">
                  <c:v>374.99099999999999</c:v>
                </c:pt>
                <c:pt idx="251">
                  <c:v>374.99099999999999</c:v>
                </c:pt>
                <c:pt idx="252">
                  <c:v>374.99099999999999</c:v>
                </c:pt>
                <c:pt idx="253">
                  <c:v>374.99099999999999</c:v>
                </c:pt>
                <c:pt idx="254">
                  <c:v>374.99099999999999</c:v>
                </c:pt>
                <c:pt idx="255">
                  <c:v>374.99099999999999</c:v>
                </c:pt>
                <c:pt idx="256">
                  <c:v>374.99099999999999</c:v>
                </c:pt>
                <c:pt idx="257">
                  <c:v>374.99099999999999</c:v>
                </c:pt>
                <c:pt idx="258">
                  <c:v>374.99099999999999</c:v>
                </c:pt>
                <c:pt idx="259">
                  <c:v>374.99099999999999</c:v>
                </c:pt>
                <c:pt idx="260">
                  <c:v>374.99099999999999</c:v>
                </c:pt>
                <c:pt idx="261">
                  <c:v>370.88900000000001</c:v>
                </c:pt>
                <c:pt idx="262">
                  <c:v>373.589</c:v>
                </c:pt>
                <c:pt idx="263">
                  <c:v>374.93900000000002</c:v>
                </c:pt>
                <c:pt idx="264">
                  <c:v>374.93900000000002</c:v>
                </c:pt>
                <c:pt idx="265">
                  <c:v>374.93900000000002</c:v>
                </c:pt>
                <c:pt idx="266">
                  <c:v>374.93900000000002</c:v>
                </c:pt>
                <c:pt idx="267">
                  <c:v>374.93900000000002</c:v>
                </c:pt>
                <c:pt idx="268">
                  <c:v>374.93900000000002</c:v>
                </c:pt>
                <c:pt idx="269">
                  <c:v>374.93900000000002</c:v>
                </c:pt>
                <c:pt idx="270">
                  <c:v>374.93900000000002</c:v>
                </c:pt>
                <c:pt idx="271">
                  <c:v>374.93900000000002</c:v>
                </c:pt>
                <c:pt idx="272">
                  <c:v>374.93900000000002</c:v>
                </c:pt>
                <c:pt idx="273">
                  <c:v>374.93900000000002</c:v>
                </c:pt>
                <c:pt idx="274">
                  <c:v>374.93900000000002</c:v>
                </c:pt>
                <c:pt idx="275">
                  <c:v>374.93900000000002</c:v>
                </c:pt>
                <c:pt idx="276">
                  <c:v>374.93900000000002</c:v>
                </c:pt>
                <c:pt idx="277">
                  <c:v>374.93900000000002</c:v>
                </c:pt>
                <c:pt idx="278">
                  <c:v>374.93900000000002</c:v>
                </c:pt>
                <c:pt idx="279">
                  <c:v>374.93900000000002</c:v>
                </c:pt>
                <c:pt idx="280">
                  <c:v>374.93900000000002</c:v>
                </c:pt>
                <c:pt idx="281">
                  <c:v>374.93900000000002</c:v>
                </c:pt>
                <c:pt idx="282">
                  <c:v>374.93900000000002</c:v>
                </c:pt>
                <c:pt idx="283">
                  <c:v>374.93900000000002</c:v>
                </c:pt>
                <c:pt idx="284">
                  <c:v>374.93900000000002</c:v>
                </c:pt>
                <c:pt idx="285">
                  <c:v>374.93900000000002</c:v>
                </c:pt>
                <c:pt idx="286">
                  <c:v>374.93900000000002</c:v>
                </c:pt>
                <c:pt idx="287">
                  <c:v>365.31099999999998</c:v>
                </c:pt>
                <c:pt idx="288">
                  <c:v>365.31099999999998</c:v>
                </c:pt>
                <c:pt idx="289">
                  <c:v>365.31099999999998</c:v>
                </c:pt>
                <c:pt idx="290">
                  <c:v>370.11099999999999</c:v>
                </c:pt>
                <c:pt idx="291">
                  <c:v>374.911</c:v>
                </c:pt>
                <c:pt idx="292">
                  <c:v>374.911</c:v>
                </c:pt>
                <c:pt idx="293">
                  <c:v>374.911</c:v>
                </c:pt>
                <c:pt idx="294">
                  <c:v>374.911</c:v>
                </c:pt>
                <c:pt idx="295">
                  <c:v>374.911</c:v>
                </c:pt>
                <c:pt idx="296">
                  <c:v>374.911</c:v>
                </c:pt>
                <c:pt idx="297">
                  <c:v>374.911</c:v>
                </c:pt>
                <c:pt idx="298">
                  <c:v>374.911</c:v>
                </c:pt>
                <c:pt idx="299">
                  <c:v>374.911</c:v>
                </c:pt>
                <c:pt idx="300">
                  <c:v>374.911</c:v>
                </c:pt>
                <c:pt idx="301">
                  <c:v>374.911</c:v>
                </c:pt>
                <c:pt idx="302">
                  <c:v>374.911</c:v>
                </c:pt>
                <c:pt idx="303">
                  <c:v>374.911</c:v>
                </c:pt>
                <c:pt idx="304">
                  <c:v>374.911</c:v>
                </c:pt>
                <c:pt idx="305">
                  <c:v>374.911</c:v>
                </c:pt>
                <c:pt idx="306">
                  <c:v>370.58199999999999</c:v>
                </c:pt>
                <c:pt idx="307">
                  <c:v>374.93200000000002</c:v>
                </c:pt>
                <c:pt idx="308">
                  <c:v>374.93200000000002</c:v>
                </c:pt>
                <c:pt idx="309">
                  <c:v>374.93200000000002</c:v>
                </c:pt>
                <c:pt idx="310">
                  <c:v>374.93200000000002</c:v>
                </c:pt>
                <c:pt idx="311">
                  <c:v>374.93200000000002</c:v>
                </c:pt>
                <c:pt idx="312">
                  <c:v>374.93200000000002</c:v>
                </c:pt>
                <c:pt idx="313">
                  <c:v>374.93200000000002</c:v>
                </c:pt>
                <c:pt idx="314">
                  <c:v>374.93200000000002</c:v>
                </c:pt>
                <c:pt idx="315">
                  <c:v>374.93200000000002</c:v>
                </c:pt>
                <c:pt idx="316">
                  <c:v>374.93200000000002</c:v>
                </c:pt>
                <c:pt idx="317">
                  <c:v>374.93200000000002</c:v>
                </c:pt>
                <c:pt idx="318">
                  <c:v>374.93200000000002</c:v>
                </c:pt>
                <c:pt idx="319">
                  <c:v>374.93200000000002</c:v>
                </c:pt>
                <c:pt idx="320">
                  <c:v>374.93200000000002</c:v>
                </c:pt>
                <c:pt idx="321">
                  <c:v>374.93200000000002</c:v>
                </c:pt>
                <c:pt idx="322">
                  <c:v>374.93200000000002</c:v>
                </c:pt>
                <c:pt idx="323">
                  <c:v>374.93200000000002</c:v>
                </c:pt>
                <c:pt idx="324">
                  <c:v>374.93200000000002</c:v>
                </c:pt>
                <c:pt idx="325">
                  <c:v>374.93200000000002</c:v>
                </c:pt>
                <c:pt idx="326">
                  <c:v>374.93200000000002</c:v>
                </c:pt>
                <c:pt idx="327">
                  <c:v>374.93200000000002</c:v>
                </c:pt>
                <c:pt idx="328">
                  <c:v>374.93200000000002</c:v>
                </c:pt>
                <c:pt idx="329">
                  <c:v>374.93200000000002</c:v>
                </c:pt>
                <c:pt idx="330">
                  <c:v>374.93200000000002</c:v>
                </c:pt>
                <c:pt idx="331">
                  <c:v>374.93200000000002</c:v>
                </c:pt>
                <c:pt idx="332">
                  <c:v>374.93200000000002</c:v>
                </c:pt>
                <c:pt idx="333">
                  <c:v>374.93200000000002</c:v>
                </c:pt>
                <c:pt idx="334">
                  <c:v>374.93200000000002</c:v>
                </c:pt>
                <c:pt idx="335">
                  <c:v>374.93200000000002</c:v>
                </c:pt>
                <c:pt idx="336">
                  <c:v>374.93200000000002</c:v>
                </c:pt>
                <c:pt idx="337">
                  <c:v>374.93200000000002</c:v>
                </c:pt>
                <c:pt idx="338">
                  <c:v>374.93200000000002</c:v>
                </c:pt>
                <c:pt idx="339">
                  <c:v>362.20699999999999</c:v>
                </c:pt>
                <c:pt idx="340">
                  <c:v>366.43700000000001</c:v>
                </c:pt>
                <c:pt idx="341">
                  <c:v>370.66699999999997</c:v>
                </c:pt>
                <c:pt idx="342">
                  <c:v>374.89699999999999</c:v>
                </c:pt>
                <c:pt idx="343">
                  <c:v>374.89699999999999</c:v>
                </c:pt>
                <c:pt idx="344">
                  <c:v>374.89699999999999</c:v>
                </c:pt>
                <c:pt idx="345">
                  <c:v>374.89699999999999</c:v>
                </c:pt>
                <c:pt idx="346">
                  <c:v>374.89699999999999</c:v>
                </c:pt>
                <c:pt idx="347">
                  <c:v>374.89699999999999</c:v>
                </c:pt>
                <c:pt idx="348">
                  <c:v>374.89699999999999</c:v>
                </c:pt>
                <c:pt idx="349">
                  <c:v>374.89699999999999</c:v>
                </c:pt>
                <c:pt idx="350">
                  <c:v>374.89699999999999</c:v>
                </c:pt>
                <c:pt idx="351">
                  <c:v>374.89699999999999</c:v>
                </c:pt>
                <c:pt idx="352">
                  <c:v>371.76499999999999</c:v>
                </c:pt>
                <c:pt idx="353">
                  <c:v>374.9</c:v>
                </c:pt>
                <c:pt idx="354">
                  <c:v>374.9</c:v>
                </c:pt>
                <c:pt idx="355">
                  <c:v>374.9</c:v>
                </c:pt>
                <c:pt idx="356">
                  <c:v>374.9</c:v>
                </c:pt>
                <c:pt idx="357">
                  <c:v>374.9</c:v>
                </c:pt>
                <c:pt idx="358">
                  <c:v>374.9</c:v>
                </c:pt>
                <c:pt idx="359">
                  <c:v>370.70800000000003</c:v>
                </c:pt>
                <c:pt idx="360">
                  <c:v>374.90699999999998</c:v>
                </c:pt>
                <c:pt idx="361">
                  <c:v>374.90699999999998</c:v>
                </c:pt>
                <c:pt idx="362">
                  <c:v>374.90699999999998</c:v>
                </c:pt>
                <c:pt idx="363">
                  <c:v>374.90699999999998</c:v>
                </c:pt>
                <c:pt idx="364">
                  <c:v>374.90699999999998</c:v>
                </c:pt>
                <c:pt idx="365">
                  <c:v>374.90699999999998</c:v>
                </c:pt>
                <c:pt idx="366">
                  <c:v>374.90699999999998</c:v>
                </c:pt>
                <c:pt idx="367">
                  <c:v>374.90699999999998</c:v>
                </c:pt>
                <c:pt idx="368">
                  <c:v>374.90699999999998</c:v>
                </c:pt>
                <c:pt idx="369">
                  <c:v>374.90699999999998</c:v>
                </c:pt>
                <c:pt idx="370">
                  <c:v>374.90699999999998</c:v>
                </c:pt>
                <c:pt idx="371">
                  <c:v>374.90699999999998</c:v>
                </c:pt>
                <c:pt idx="372">
                  <c:v>374.90699999999998</c:v>
                </c:pt>
                <c:pt idx="373">
                  <c:v>374.90699999999998</c:v>
                </c:pt>
                <c:pt idx="374">
                  <c:v>374.90699999999998</c:v>
                </c:pt>
                <c:pt idx="375">
                  <c:v>374.90699999999998</c:v>
                </c:pt>
                <c:pt idx="376">
                  <c:v>374.90699999999998</c:v>
                </c:pt>
                <c:pt idx="377">
                  <c:v>374.90699999999998</c:v>
                </c:pt>
                <c:pt idx="378">
                  <c:v>374.90699999999998</c:v>
                </c:pt>
                <c:pt idx="379">
                  <c:v>374.90699999999998</c:v>
                </c:pt>
                <c:pt idx="380">
                  <c:v>374.90699999999998</c:v>
                </c:pt>
                <c:pt idx="381">
                  <c:v>374.90699999999998</c:v>
                </c:pt>
                <c:pt idx="382">
                  <c:v>374.90699999999998</c:v>
                </c:pt>
                <c:pt idx="383">
                  <c:v>374.90699999999998</c:v>
                </c:pt>
                <c:pt idx="384">
                  <c:v>374.90699999999998</c:v>
                </c:pt>
                <c:pt idx="385">
                  <c:v>374.90699999999998</c:v>
                </c:pt>
                <c:pt idx="386">
                  <c:v>374.90699999999998</c:v>
                </c:pt>
                <c:pt idx="387">
                  <c:v>378.36500000000001</c:v>
                </c:pt>
                <c:pt idx="388">
                  <c:v>381.875</c:v>
                </c:pt>
                <c:pt idx="389">
                  <c:v>385.38499999999999</c:v>
                </c:pt>
                <c:pt idx="390">
                  <c:v>387.72399999999999</c:v>
                </c:pt>
                <c:pt idx="391">
                  <c:v>379.11599999999999</c:v>
                </c:pt>
                <c:pt idx="392">
                  <c:v>382.62599999999998</c:v>
                </c:pt>
                <c:pt idx="393">
                  <c:v>384.96499999999997</c:v>
                </c:pt>
                <c:pt idx="394">
                  <c:v>388.47500000000002</c:v>
                </c:pt>
                <c:pt idx="395">
                  <c:v>392.49200000000002</c:v>
                </c:pt>
                <c:pt idx="396">
                  <c:v>396.53699999999998</c:v>
                </c:pt>
                <c:pt idx="397">
                  <c:v>400.56400000000002</c:v>
                </c:pt>
                <c:pt idx="398">
                  <c:v>404.50799999999998</c:v>
                </c:pt>
                <c:pt idx="399">
                  <c:v>407.21499999999997</c:v>
                </c:pt>
                <c:pt idx="400">
                  <c:v>409.596</c:v>
                </c:pt>
                <c:pt idx="401">
                  <c:v>412.976</c:v>
                </c:pt>
                <c:pt idx="402">
                  <c:v>416.37700000000001</c:v>
                </c:pt>
                <c:pt idx="403">
                  <c:v>419.87</c:v>
                </c:pt>
                <c:pt idx="404">
                  <c:v>423.35300000000001</c:v>
                </c:pt>
                <c:pt idx="405">
                  <c:v>426.517</c:v>
                </c:pt>
                <c:pt idx="406">
                  <c:v>427.81700000000001</c:v>
                </c:pt>
                <c:pt idx="407">
                  <c:v>427.81700000000001</c:v>
                </c:pt>
                <c:pt idx="408">
                  <c:v>427.81700000000001</c:v>
                </c:pt>
                <c:pt idx="409">
                  <c:v>429.81700000000001</c:v>
                </c:pt>
                <c:pt idx="410">
                  <c:v>433.19200000000001</c:v>
                </c:pt>
                <c:pt idx="411">
                  <c:v>425.00700000000001</c:v>
                </c:pt>
                <c:pt idx="412">
                  <c:v>428.43299999999999</c:v>
                </c:pt>
                <c:pt idx="413">
                  <c:v>431.476</c:v>
                </c:pt>
                <c:pt idx="414">
                  <c:v>434.267</c:v>
                </c:pt>
                <c:pt idx="415">
                  <c:v>436.93799999999999</c:v>
                </c:pt>
                <c:pt idx="416">
                  <c:v>439.56700000000001</c:v>
                </c:pt>
                <c:pt idx="417">
                  <c:v>442.166</c:v>
                </c:pt>
                <c:pt idx="418">
                  <c:v>443.18400000000003</c:v>
                </c:pt>
                <c:pt idx="419">
                  <c:v>443.49400000000003</c:v>
                </c:pt>
                <c:pt idx="420">
                  <c:v>443.77699999999999</c:v>
                </c:pt>
                <c:pt idx="421">
                  <c:v>444.084</c:v>
                </c:pt>
                <c:pt idx="422">
                  <c:v>444.52</c:v>
                </c:pt>
                <c:pt idx="423">
                  <c:v>444.702</c:v>
                </c:pt>
                <c:pt idx="424">
                  <c:v>444.93900000000002</c:v>
                </c:pt>
                <c:pt idx="425">
                  <c:v>444.96100000000001</c:v>
                </c:pt>
                <c:pt idx="426">
                  <c:v>444.96100000000001</c:v>
                </c:pt>
                <c:pt idx="427">
                  <c:v>444.96100000000001</c:v>
                </c:pt>
                <c:pt idx="428">
                  <c:v>444.96100000000001</c:v>
                </c:pt>
                <c:pt idx="429">
                  <c:v>444.96100000000001</c:v>
                </c:pt>
                <c:pt idx="430">
                  <c:v>444.96100000000001</c:v>
                </c:pt>
                <c:pt idx="431">
                  <c:v>444.96100000000001</c:v>
                </c:pt>
                <c:pt idx="432">
                  <c:v>444.952</c:v>
                </c:pt>
                <c:pt idx="433">
                  <c:v>444.952</c:v>
                </c:pt>
                <c:pt idx="434">
                  <c:v>444.952</c:v>
                </c:pt>
                <c:pt idx="435">
                  <c:v>444.952</c:v>
                </c:pt>
              </c:numCache>
            </c:numRef>
          </c:val>
          <c:smooth val="0"/>
          <c:extLst>
            <c:ext xmlns:c16="http://schemas.microsoft.com/office/drawing/2014/chart" uri="{C3380CC4-5D6E-409C-BE32-E72D297353CC}">
              <c16:uniqueId val="{00000000-7F55-4BE6-ADA5-9E34DF101F9E}"/>
            </c:ext>
          </c:extLst>
        </c:ser>
        <c:dLbls>
          <c:showLegendKey val="0"/>
          <c:showVal val="0"/>
          <c:showCatName val="0"/>
          <c:showSerName val="0"/>
          <c:showPercent val="0"/>
          <c:showBubbleSize val="0"/>
        </c:dLbls>
        <c:smooth val="0"/>
        <c:axId val="100084352"/>
        <c:axId val="104444288"/>
      </c:lineChart>
      <c:dateAx>
        <c:axId val="100084352"/>
        <c:scaling>
          <c:orientation val="minMax"/>
        </c:scaling>
        <c:delete val="0"/>
        <c:axPos val="b"/>
        <c:numFmt formatCode="d\-mmm\-yy" sourceLinked="1"/>
        <c:majorTickMark val="out"/>
        <c:minorTickMark val="none"/>
        <c:tickLblPos val="nextTo"/>
        <c:crossAx val="104444288"/>
        <c:crosses val="autoZero"/>
        <c:auto val="1"/>
        <c:lblOffset val="100"/>
        <c:baseTimeUnit val="days"/>
      </c:dateAx>
      <c:valAx>
        <c:axId val="104444288"/>
        <c:scaling>
          <c:orientation val="minMax"/>
        </c:scaling>
        <c:delete val="0"/>
        <c:axPos val="l"/>
        <c:majorGridlines/>
        <c:title>
          <c:tx>
            <c:rich>
              <a:bodyPr rot="-5400000" vert="horz"/>
              <a:lstStyle/>
              <a:p>
                <a:pPr>
                  <a:defRPr sz="1100"/>
                </a:pPr>
                <a:r>
                  <a:rPr lang="en-US" sz="1100"/>
                  <a:t>£ Billion</a:t>
                </a:r>
              </a:p>
            </c:rich>
          </c:tx>
          <c:overlay val="0"/>
        </c:title>
        <c:numFmt formatCode="&quot;£&quot;#,##0_);[Red]\(&quot;£&quot;#,##0\)" sourceLinked="1"/>
        <c:majorTickMark val="out"/>
        <c:minorTickMark val="none"/>
        <c:tickLblPos val="nextTo"/>
        <c:crossAx val="100084352"/>
        <c:crosses val="autoZero"/>
        <c:crossBetween val="between"/>
      </c:valAx>
      <c:spPr>
        <a:solidFill>
          <a:srgbClr val="CCECFF"/>
        </a:solidFill>
      </c:spPr>
    </c:plotArea>
    <c:legend>
      <c:legendPos val="b"/>
      <c:overlay val="0"/>
    </c:legend>
    <c:plotVisOnly val="1"/>
    <c:dispBlanksAs val="gap"/>
    <c:showDLblsOverMax val="0"/>
  </c:chart>
  <c:spPr>
    <a:solidFill>
      <a:srgbClr val="CCECFF"/>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Bank of England Interest Rate (%)</a:t>
            </a:r>
          </a:p>
        </c:rich>
      </c:tx>
      <c:overlay val="0"/>
    </c:title>
    <c:autoTitleDeleted val="0"/>
    <c:plotArea>
      <c:layout/>
      <c:lineChart>
        <c:grouping val="standard"/>
        <c:varyColors val="0"/>
        <c:ser>
          <c:idx val="1"/>
          <c:order val="0"/>
          <c:tx>
            <c:strRef>
              <c:f>'Interest Rates'!$B$1</c:f>
              <c:strCache>
                <c:ptCount val="1"/>
                <c:pt idx="0">
                  <c:v>Interest Rate (%)</c:v>
                </c:pt>
              </c:strCache>
            </c:strRef>
          </c:tx>
          <c:spPr>
            <a:ln>
              <a:solidFill>
                <a:srgbClr val="FF0000"/>
              </a:solidFill>
            </a:ln>
          </c:spPr>
          <c:marker>
            <c:symbol val="none"/>
          </c:marker>
          <c:cat>
            <c:numRef>
              <c:f>'Interest Rates'!$A$2:$A$52</c:f>
              <c:numCache>
                <c:formatCode>General_)</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'Interest Rates'!$B$2:$B$52</c:f>
              <c:numCache>
                <c:formatCode>0.0</c:formatCode>
                <c:ptCount val="51"/>
                <c:pt idx="0">
                  <c:v>7.125</c:v>
                </c:pt>
                <c:pt idx="1">
                  <c:v>5.916666666666667</c:v>
                </c:pt>
                <c:pt idx="2">
                  <c:v>6</c:v>
                </c:pt>
                <c:pt idx="3">
                  <c:v>9.9166666666666661</c:v>
                </c:pt>
                <c:pt idx="4">
                  <c:v>12.125</c:v>
                </c:pt>
                <c:pt idx="5">
                  <c:v>10.846153846153847</c:v>
                </c:pt>
                <c:pt idx="6">
                  <c:v>11.678571428571429</c:v>
                </c:pt>
                <c:pt idx="7">
                  <c:v>8.9605263157894743</c:v>
                </c:pt>
                <c:pt idx="8">
                  <c:v>9.0416666666666661</c:v>
                </c:pt>
                <c:pt idx="9">
                  <c:v>14</c:v>
                </c:pt>
                <c:pt idx="10">
                  <c:v>15.666666666666666</c:v>
                </c:pt>
                <c:pt idx="11">
                  <c:v>14.159722222222221</c:v>
                </c:pt>
                <c:pt idx="12">
                  <c:v>11.885416666666666</c:v>
                </c:pt>
                <c:pt idx="13">
                  <c:v>9.9305555555555554</c:v>
                </c:pt>
                <c:pt idx="14">
                  <c:v>9.9553571428571423</c:v>
                </c:pt>
                <c:pt idx="15">
                  <c:v>12.517857142857142</c:v>
                </c:pt>
                <c:pt idx="16">
                  <c:v>10.958333333333334</c:v>
                </c:pt>
                <c:pt idx="17">
                  <c:v>9.5416666666666661</c:v>
                </c:pt>
                <c:pt idx="18">
                  <c:v>9.4583333333333339</c:v>
                </c:pt>
                <c:pt idx="19">
                  <c:v>13.827299999999999</c:v>
                </c:pt>
                <c:pt idx="20">
                  <c:v>13.875</c:v>
                </c:pt>
                <c:pt idx="21">
                  <c:v>12.125</c:v>
                </c:pt>
                <c:pt idx="22">
                  <c:v>9.1</c:v>
                </c:pt>
                <c:pt idx="23">
                  <c:v>5.833333333333333</c:v>
                </c:pt>
                <c:pt idx="24">
                  <c:v>5.354166666666667</c:v>
                </c:pt>
                <c:pt idx="25">
                  <c:v>6.5625</c:v>
                </c:pt>
                <c:pt idx="26">
                  <c:v>5.921875</c:v>
                </c:pt>
                <c:pt idx="27">
                  <c:v>6.614583333333333</c:v>
                </c:pt>
                <c:pt idx="28">
                  <c:v>7</c:v>
                </c:pt>
                <c:pt idx="29">
                  <c:v>5.416666666666667</c:v>
                </c:pt>
                <c:pt idx="30">
                  <c:v>5.979166666666667</c:v>
                </c:pt>
                <c:pt idx="31">
                  <c:v>4.9642857142857144</c:v>
                </c:pt>
                <c:pt idx="32">
                  <c:v>4</c:v>
                </c:pt>
                <c:pt idx="33">
                  <c:v>3.6666666666666665</c:v>
                </c:pt>
                <c:pt idx="34">
                  <c:v>4.375</c:v>
                </c:pt>
                <c:pt idx="35">
                  <c:v>4.5</c:v>
                </c:pt>
                <c:pt idx="36">
                  <c:v>4.645833333333333</c:v>
                </c:pt>
                <c:pt idx="37">
                  <c:v>5.5</c:v>
                </c:pt>
                <c:pt idx="38">
                  <c:v>3.95</c:v>
                </c:pt>
                <c:pt idx="39">
                  <c:v>0.66666666666666663</c:v>
                </c:pt>
                <c:pt idx="40">
                  <c:v>0.5</c:v>
                </c:pt>
                <c:pt idx="41">
                  <c:v>0.5</c:v>
                </c:pt>
                <c:pt idx="42">
                  <c:v>0.5</c:v>
                </c:pt>
                <c:pt idx="43">
                  <c:v>0.5</c:v>
                </c:pt>
                <c:pt idx="44">
                  <c:v>0.5</c:v>
                </c:pt>
                <c:pt idx="45">
                  <c:v>0.5</c:v>
                </c:pt>
                <c:pt idx="46" formatCode="0.00">
                  <c:v>0.39583333333333331</c:v>
                </c:pt>
                <c:pt idx="47" formatCode="0.00">
                  <c:v>0.29166666666666669</c:v>
                </c:pt>
                <c:pt idx="48" formatCode="0.00">
                  <c:v>0.60416666666666663</c:v>
                </c:pt>
                <c:pt idx="49" formatCode="0.00">
                  <c:v>0.75</c:v>
                </c:pt>
                <c:pt idx="50" formatCode="0.00">
                  <c:v>0.21458333333333335</c:v>
                </c:pt>
              </c:numCache>
            </c:numRef>
          </c:val>
          <c:smooth val="0"/>
          <c:extLst>
            <c:ext xmlns:c16="http://schemas.microsoft.com/office/drawing/2014/chart" uri="{C3380CC4-5D6E-409C-BE32-E72D297353CC}">
              <c16:uniqueId val="{00000000-B468-4F5E-BA9D-217A1657A998}"/>
            </c:ext>
          </c:extLst>
        </c:ser>
        <c:dLbls>
          <c:showLegendKey val="0"/>
          <c:showVal val="0"/>
          <c:showCatName val="0"/>
          <c:showSerName val="0"/>
          <c:showPercent val="0"/>
          <c:showBubbleSize val="0"/>
        </c:dLbls>
        <c:smooth val="0"/>
        <c:axId val="167066240"/>
        <c:axId val="158372608"/>
      </c:lineChart>
      <c:catAx>
        <c:axId val="167066240"/>
        <c:scaling>
          <c:orientation val="minMax"/>
        </c:scaling>
        <c:delete val="0"/>
        <c:axPos val="b"/>
        <c:numFmt formatCode="General_)" sourceLinked="1"/>
        <c:majorTickMark val="none"/>
        <c:minorTickMark val="none"/>
        <c:tickLblPos val="nextTo"/>
        <c:txPr>
          <a:bodyPr/>
          <a:lstStyle/>
          <a:p>
            <a:pPr>
              <a:defRPr sz="1000"/>
            </a:pPr>
            <a:endParaRPr lang="en-US"/>
          </a:p>
        </c:txPr>
        <c:crossAx val="158372608"/>
        <c:crosses val="autoZero"/>
        <c:auto val="1"/>
        <c:lblAlgn val="ctr"/>
        <c:lblOffset val="100"/>
        <c:noMultiLvlLbl val="0"/>
      </c:catAx>
      <c:valAx>
        <c:axId val="158372608"/>
        <c:scaling>
          <c:orientation val="minMax"/>
        </c:scaling>
        <c:delete val="0"/>
        <c:axPos val="l"/>
        <c:majorGridlines/>
        <c:title>
          <c:tx>
            <c:rich>
              <a:bodyPr/>
              <a:lstStyle/>
              <a:p>
                <a:pPr>
                  <a:defRPr/>
                </a:pPr>
                <a:r>
                  <a:rPr lang="en-US" sz="1400"/>
                  <a:t>Percentage Interest Rate</a:t>
                </a:r>
              </a:p>
            </c:rich>
          </c:tx>
          <c:overlay val="0"/>
        </c:title>
        <c:numFmt formatCode="0" sourceLinked="0"/>
        <c:majorTickMark val="none"/>
        <c:minorTickMark val="none"/>
        <c:tickLblPos val="nextTo"/>
        <c:txPr>
          <a:bodyPr/>
          <a:lstStyle/>
          <a:p>
            <a:pPr>
              <a:defRPr sz="1400"/>
            </a:pPr>
            <a:endParaRPr lang="en-US"/>
          </a:p>
        </c:txPr>
        <c:crossAx val="167066240"/>
        <c:crosses val="autoZero"/>
        <c:crossBetween val="between"/>
      </c:valAx>
      <c:spPr>
        <a:solidFill>
          <a:srgbClr val="CCECFF"/>
        </a:solidFill>
      </c:spPr>
    </c:plotArea>
    <c:legend>
      <c:legendPos val="b"/>
      <c:overlay val="0"/>
    </c:legend>
    <c:plotVisOnly val="1"/>
    <c:dispBlanksAs val="gap"/>
    <c:showDLblsOverMax val="0"/>
  </c:chart>
  <c:spPr>
    <a:solidFill>
      <a:srgbClr val="CCECFF"/>
    </a:solidFill>
    <a:ln>
      <a:solidFill>
        <a:srgbClr val="0000FF"/>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Quantitative Easing and Gold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'Quantitative Easing'!$C$2</c:f>
              <c:strCache>
                <c:ptCount val="1"/>
                <c:pt idx="0">
                  <c:v>Bank of England Quantitative Easing (£ billions)</c:v>
                </c:pt>
              </c:strCache>
            </c:strRef>
          </c:tx>
          <c:spPr>
            <a:ln w="28575" cap="rnd">
              <a:solidFill>
                <a:srgbClr val="FF0000"/>
              </a:solidFill>
              <a:round/>
            </a:ln>
            <a:effectLst/>
          </c:spPr>
          <c:marker>
            <c:symbol val="none"/>
          </c:marker>
          <c:cat>
            <c:numRef>
              <c:f>'Quantitative Easing'!$A$3:$A$55</c:f>
              <c:numCache>
                <c:formatCode>[$-809]dd\ mmmm\ yyyy;@</c:formatCode>
                <c:ptCount val="53"/>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pt idx="32">
                  <c:v>42094</c:v>
                </c:pt>
                <c:pt idx="33">
                  <c:v>42185</c:v>
                </c:pt>
                <c:pt idx="34">
                  <c:v>42277</c:v>
                </c:pt>
                <c:pt idx="35">
                  <c:v>42369</c:v>
                </c:pt>
                <c:pt idx="36">
                  <c:v>42460</c:v>
                </c:pt>
                <c:pt idx="37">
                  <c:v>42551</c:v>
                </c:pt>
                <c:pt idx="38">
                  <c:v>42643</c:v>
                </c:pt>
                <c:pt idx="39">
                  <c:v>42735</c:v>
                </c:pt>
                <c:pt idx="40">
                  <c:v>42825</c:v>
                </c:pt>
                <c:pt idx="41">
                  <c:v>42916</c:v>
                </c:pt>
                <c:pt idx="42">
                  <c:v>43008</c:v>
                </c:pt>
                <c:pt idx="43">
                  <c:v>43100</c:v>
                </c:pt>
                <c:pt idx="44">
                  <c:v>43190</c:v>
                </c:pt>
                <c:pt idx="45">
                  <c:v>43281</c:v>
                </c:pt>
                <c:pt idx="46">
                  <c:v>43373</c:v>
                </c:pt>
                <c:pt idx="47">
                  <c:v>43465</c:v>
                </c:pt>
                <c:pt idx="48">
                  <c:v>43555</c:v>
                </c:pt>
                <c:pt idx="49">
                  <c:v>43646</c:v>
                </c:pt>
                <c:pt idx="50">
                  <c:v>43738</c:v>
                </c:pt>
                <c:pt idx="51">
                  <c:v>43830</c:v>
                </c:pt>
                <c:pt idx="52">
                  <c:v>43921</c:v>
                </c:pt>
              </c:numCache>
            </c:numRef>
          </c:cat>
          <c:val>
            <c:numRef>
              <c:f>'Quantitative Easing'!$C$3:$C$55</c:f>
              <c:numCache>
                <c:formatCode>"£"#,##0</c:formatCode>
                <c:ptCount val="53"/>
                <c:pt idx="0">
                  <c:v>0</c:v>
                </c:pt>
                <c:pt idx="1">
                  <c:v>0</c:v>
                </c:pt>
                <c:pt idx="2">
                  <c:v>0</c:v>
                </c:pt>
                <c:pt idx="3">
                  <c:v>0</c:v>
                </c:pt>
                <c:pt idx="4">
                  <c:v>0</c:v>
                </c:pt>
                <c:pt idx="5">
                  <c:v>0</c:v>
                </c:pt>
                <c:pt idx="6">
                  <c:v>0</c:v>
                </c:pt>
                <c:pt idx="7">
                  <c:v>0</c:v>
                </c:pt>
                <c:pt idx="8">
                  <c:v>13.973000000000001</c:v>
                </c:pt>
                <c:pt idx="9">
                  <c:v>99.093999999999994</c:v>
                </c:pt>
                <c:pt idx="10">
                  <c:v>153.77000000000001</c:v>
                </c:pt>
                <c:pt idx="11">
                  <c:v>190.053</c:v>
                </c:pt>
                <c:pt idx="12">
                  <c:v>199.667</c:v>
                </c:pt>
                <c:pt idx="13">
                  <c:v>199.52699999999999</c:v>
                </c:pt>
                <c:pt idx="14">
                  <c:v>199.5</c:v>
                </c:pt>
                <c:pt idx="15">
                  <c:v>199.398</c:v>
                </c:pt>
                <c:pt idx="16">
                  <c:v>199.285</c:v>
                </c:pt>
                <c:pt idx="17">
                  <c:v>199.14400000000001</c:v>
                </c:pt>
                <c:pt idx="18">
                  <c:v>199.07599999999999</c:v>
                </c:pt>
                <c:pt idx="19">
                  <c:v>249.92</c:v>
                </c:pt>
                <c:pt idx="20">
                  <c:v>303.53399999999999</c:v>
                </c:pt>
                <c:pt idx="21">
                  <c:v>324.93400000000003</c:v>
                </c:pt>
                <c:pt idx="22">
                  <c:v>359.82499999999999</c:v>
                </c:pt>
                <c:pt idx="23">
                  <c:v>374.97399999999999</c:v>
                </c:pt>
                <c:pt idx="24">
                  <c:v>374.99</c:v>
                </c:pt>
                <c:pt idx="25">
                  <c:v>374.98500000000001</c:v>
                </c:pt>
                <c:pt idx="26">
                  <c:v>374.98399999999998</c:v>
                </c:pt>
                <c:pt idx="27">
                  <c:v>374.99099999999999</c:v>
                </c:pt>
                <c:pt idx="28">
                  <c:v>374.93900000000002</c:v>
                </c:pt>
                <c:pt idx="29">
                  <c:v>374.93900000000002</c:v>
                </c:pt>
                <c:pt idx="30">
                  <c:v>365.31099999999998</c:v>
                </c:pt>
                <c:pt idx="31">
                  <c:v>374.911</c:v>
                </c:pt>
                <c:pt idx="32">
                  <c:v>374.93200000000002</c:v>
                </c:pt>
                <c:pt idx="33">
                  <c:v>374.93200000000002</c:v>
                </c:pt>
                <c:pt idx="34">
                  <c:v>370.66699999999997</c:v>
                </c:pt>
                <c:pt idx="35">
                  <c:v>374.9</c:v>
                </c:pt>
                <c:pt idx="36">
                  <c:v>374.90699999999998</c:v>
                </c:pt>
                <c:pt idx="37">
                  <c:v>374.90699999999998</c:v>
                </c:pt>
                <c:pt idx="38">
                  <c:v>388.47500000000002</c:v>
                </c:pt>
                <c:pt idx="39">
                  <c:v>427.81700000000001</c:v>
                </c:pt>
                <c:pt idx="40">
                  <c:v>443.77699999999999</c:v>
                </c:pt>
                <c:pt idx="41">
                  <c:v>444.952</c:v>
                </c:pt>
                <c:pt idx="42">
                  <c:v>444.952</c:v>
                </c:pt>
                <c:pt idx="43">
                  <c:v>444.952</c:v>
                </c:pt>
                <c:pt idx="44">
                  <c:v>445</c:v>
                </c:pt>
                <c:pt idx="45">
                  <c:v>445</c:v>
                </c:pt>
                <c:pt idx="46">
                  <c:v>445</c:v>
                </c:pt>
                <c:pt idx="47">
                  <c:v>445</c:v>
                </c:pt>
                <c:pt idx="48">
                  <c:v>445</c:v>
                </c:pt>
                <c:pt idx="49">
                  <c:v>445</c:v>
                </c:pt>
                <c:pt idx="50">
                  <c:v>445</c:v>
                </c:pt>
                <c:pt idx="51">
                  <c:v>445</c:v>
                </c:pt>
                <c:pt idx="52">
                  <c:v>445</c:v>
                </c:pt>
              </c:numCache>
            </c:numRef>
          </c:val>
          <c:smooth val="0"/>
          <c:extLst>
            <c:ext xmlns:c16="http://schemas.microsoft.com/office/drawing/2014/chart" uri="{C3380CC4-5D6E-409C-BE32-E72D297353CC}">
              <c16:uniqueId val="{00000000-CE48-4A3F-BAC2-9924DC29ECD6}"/>
            </c:ext>
          </c:extLst>
        </c:ser>
        <c:dLbls>
          <c:showLegendKey val="0"/>
          <c:showVal val="0"/>
          <c:showCatName val="0"/>
          <c:showSerName val="0"/>
          <c:showPercent val="0"/>
          <c:showBubbleSize val="0"/>
        </c:dLbls>
        <c:marker val="1"/>
        <c:smooth val="0"/>
        <c:axId val="572043856"/>
        <c:axId val="572046152"/>
      </c:lineChart>
      <c:lineChart>
        <c:grouping val="standard"/>
        <c:varyColors val="0"/>
        <c:ser>
          <c:idx val="0"/>
          <c:order val="0"/>
          <c:tx>
            <c:strRef>
              <c:f>'Quantitative Easing'!$B$2</c:f>
              <c:strCache>
                <c:ptCount val="1"/>
                <c:pt idx="0">
                  <c:v>Gold Price in £ Sterling (£ per troy ounce)</c:v>
                </c:pt>
              </c:strCache>
            </c:strRef>
          </c:tx>
          <c:spPr>
            <a:ln w="28575" cap="rnd">
              <a:solidFill>
                <a:srgbClr val="0000FF"/>
              </a:solidFill>
              <a:round/>
            </a:ln>
            <a:effectLst/>
          </c:spPr>
          <c:marker>
            <c:symbol val="none"/>
          </c:marker>
          <c:cat>
            <c:numRef>
              <c:f>'Quantitative Easing'!$A$3:$A$55</c:f>
              <c:numCache>
                <c:formatCode>[$-809]dd\ mmmm\ yyyy;@</c:formatCode>
                <c:ptCount val="53"/>
                <c:pt idx="0">
                  <c:v>39172</c:v>
                </c:pt>
                <c:pt idx="1">
                  <c:v>39263</c:v>
                </c:pt>
                <c:pt idx="2">
                  <c:v>39355</c:v>
                </c:pt>
                <c:pt idx="3">
                  <c:v>39447</c:v>
                </c:pt>
                <c:pt idx="4">
                  <c:v>39538</c:v>
                </c:pt>
                <c:pt idx="5">
                  <c:v>39629</c:v>
                </c:pt>
                <c:pt idx="6">
                  <c:v>39721</c:v>
                </c:pt>
                <c:pt idx="7">
                  <c:v>39813</c:v>
                </c:pt>
                <c:pt idx="8">
                  <c:v>39903</c:v>
                </c:pt>
                <c:pt idx="9">
                  <c:v>39994</c:v>
                </c:pt>
                <c:pt idx="10">
                  <c:v>40086</c:v>
                </c:pt>
                <c:pt idx="11">
                  <c:v>40178</c:v>
                </c:pt>
                <c:pt idx="12">
                  <c:v>40268</c:v>
                </c:pt>
                <c:pt idx="13">
                  <c:v>40359</c:v>
                </c:pt>
                <c:pt idx="14">
                  <c:v>40451</c:v>
                </c:pt>
                <c:pt idx="15">
                  <c:v>40543</c:v>
                </c:pt>
                <c:pt idx="16">
                  <c:v>40633</c:v>
                </c:pt>
                <c:pt idx="17">
                  <c:v>40724</c:v>
                </c:pt>
                <c:pt idx="18">
                  <c:v>40816</c:v>
                </c:pt>
                <c:pt idx="19">
                  <c:v>40908</c:v>
                </c:pt>
                <c:pt idx="20">
                  <c:v>40999</c:v>
                </c:pt>
                <c:pt idx="21">
                  <c:v>41090</c:v>
                </c:pt>
                <c:pt idx="22">
                  <c:v>41182</c:v>
                </c:pt>
                <c:pt idx="23">
                  <c:v>41274</c:v>
                </c:pt>
                <c:pt idx="24">
                  <c:v>41364</c:v>
                </c:pt>
                <c:pt idx="25">
                  <c:v>41455</c:v>
                </c:pt>
                <c:pt idx="26">
                  <c:v>41547</c:v>
                </c:pt>
                <c:pt idx="27">
                  <c:v>41639</c:v>
                </c:pt>
                <c:pt idx="28">
                  <c:v>41729</c:v>
                </c:pt>
                <c:pt idx="29">
                  <c:v>41820</c:v>
                </c:pt>
                <c:pt idx="30">
                  <c:v>41912</c:v>
                </c:pt>
                <c:pt idx="31">
                  <c:v>42004</c:v>
                </c:pt>
                <c:pt idx="32">
                  <c:v>42094</c:v>
                </c:pt>
                <c:pt idx="33">
                  <c:v>42185</c:v>
                </c:pt>
                <c:pt idx="34">
                  <c:v>42277</c:v>
                </c:pt>
                <c:pt idx="35">
                  <c:v>42369</c:v>
                </c:pt>
                <c:pt idx="36">
                  <c:v>42460</c:v>
                </c:pt>
                <c:pt idx="37">
                  <c:v>42551</c:v>
                </c:pt>
                <c:pt idx="38">
                  <c:v>42643</c:v>
                </c:pt>
                <c:pt idx="39">
                  <c:v>42735</c:v>
                </c:pt>
                <c:pt idx="40">
                  <c:v>42825</c:v>
                </c:pt>
                <c:pt idx="41">
                  <c:v>42916</c:v>
                </c:pt>
                <c:pt idx="42">
                  <c:v>43008</c:v>
                </c:pt>
                <c:pt idx="43">
                  <c:v>43100</c:v>
                </c:pt>
                <c:pt idx="44">
                  <c:v>43190</c:v>
                </c:pt>
                <c:pt idx="45">
                  <c:v>43281</c:v>
                </c:pt>
                <c:pt idx="46">
                  <c:v>43373</c:v>
                </c:pt>
                <c:pt idx="47">
                  <c:v>43465</c:v>
                </c:pt>
                <c:pt idx="48">
                  <c:v>43555</c:v>
                </c:pt>
                <c:pt idx="49">
                  <c:v>43646</c:v>
                </c:pt>
                <c:pt idx="50">
                  <c:v>43738</c:v>
                </c:pt>
                <c:pt idx="51">
                  <c:v>43830</c:v>
                </c:pt>
                <c:pt idx="52">
                  <c:v>43921</c:v>
                </c:pt>
              </c:numCache>
            </c:numRef>
          </c:cat>
          <c:val>
            <c:numRef>
              <c:f>'Quantitative Easing'!$B$3:$B$55</c:f>
              <c:numCache>
                <c:formatCode>"£"#,##0.00;[Red]"£"#,##0.00</c:formatCode>
                <c:ptCount val="53"/>
                <c:pt idx="0">
                  <c:v>332.53250000000003</c:v>
                </c:pt>
                <c:pt idx="1">
                  <c:v>335.68239999999997</c:v>
                </c:pt>
                <c:pt idx="2">
                  <c:v>336.55700000000002</c:v>
                </c:pt>
                <c:pt idx="3">
                  <c:v>384.51900000000001</c:v>
                </c:pt>
                <c:pt idx="4">
                  <c:v>467.47469999999998</c:v>
                </c:pt>
                <c:pt idx="5">
                  <c:v>454.88749999999999</c:v>
                </c:pt>
                <c:pt idx="6">
                  <c:v>459.767</c:v>
                </c:pt>
                <c:pt idx="7">
                  <c:v>507.12889999999999</c:v>
                </c:pt>
                <c:pt idx="8">
                  <c:v>634.22929999999997</c:v>
                </c:pt>
                <c:pt idx="9">
                  <c:v>594.79060000000004</c:v>
                </c:pt>
                <c:pt idx="10">
                  <c:v>585.32339999999999</c:v>
                </c:pt>
                <c:pt idx="11">
                  <c:v>672.95500000000004</c:v>
                </c:pt>
                <c:pt idx="12">
                  <c:v>672.423</c:v>
                </c:pt>
                <c:pt idx="13">
                  <c:v>829.61</c:v>
                </c:pt>
                <c:pt idx="14">
                  <c:v>829.79</c:v>
                </c:pt>
                <c:pt idx="15">
                  <c:v>908.72500000000002</c:v>
                </c:pt>
                <c:pt idx="16">
                  <c:v>896.85299999999995</c:v>
                </c:pt>
                <c:pt idx="17">
                  <c:v>940.58500000000004</c:v>
                </c:pt>
                <c:pt idx="18">
                  <c:v>1040.99</c:v>
                </c:pt>
                <c:pt idx="19">
                  <c:v>1020.349</c:v>
                </c:pt>
                <c:pt idx="20">
                  <c:v>1039.452</c:v>
                </c:pt>
                <c:pt idx="21">
                  <c:v>1019.322</c:v>
                </c:pt>
                <c:pt idx="22">
                  <c:v>1099.4860000000001</c:v>
                </c:pt>
                <c:pt idx="23">
                  <c:v>1029.3209999999999</c:v>
                </c:pt>
                <c:pt idx="24">
                  <c:v>1053.56</c:v>
                </c:pt>
                <c:pt idx="25">
                  <c:v>783.02599999999995</c:v>
                </c:pt>
                <c:pt idx="26">
                  <c:v>821.87099999999998</c:v>
                </c:pt>
                <c:pt idx="27">
                  <c:v>767.25199999999995</c:v>
                </c:pt>
                <c:pt idx="28">
                  <c:v>776.43200000000002</c:v>
                </c:pt>
                <c:pt idx="29">
                  <c:v>771.17100000000005</c:v>
                </c:pt>
                <c:pt idx="30">
                  <c:v>750.13900000000001</c:v>
                </c:pt>
                <c:pt idx="31">
                  <c:v>769.83600000000001</c:v>
                </c:pt>
                <c:pt idx="32">
                  <c:v>802.79</c:v>
                </c:pt>
                <c:pt idx="33">
                  <c:v>743.51599999999996</c:v>
                </c:pt>
                <c:pt idx="34">
                  <c:v>734.53800000000001</c:v>
                </c:pt>
                <c:pt idx="35">
                  <c:v>716.36400000000003</c:v>
                </c:pt>
                <c:pt idx="36">
                  <c:v>860.73099999999999</c:v>
                </c:pt>
                <c:pt idx="37">
                  <c:v>983.16600000000005</c:v>
                </c:pt>
                <c:pt idx="38">
                  <c:v>1018.457</c:v>
                </c:pt>
                <c:pt idx="39">
                  <c:v>937.12</c:v>
                </c:pt>
                <c:pt idx="40">
                  <c:v>998.62</c:v>
                </c:pt>
                <c:pt idx="41">
                  <c:v>955.09</c:v>
                </c:pt>
                <c:pt idx="42">
                  <c:v>957.19</c:v>
                </c:pt>
                <c:pt idx="43">
                  <c:v>966.61</c:v>
                </c:pt>
                <c:pt idx="44">
                  <c:v>945.08</c:v>
                </c:pt>
                <c:pt idx="45">
                  <c:v>945.5</c:v>
                </c:pt>
                <c:pt idx="46">
                  <c:v>911.73</c:v>
                </c:pt>
                <c:pt idx="47">
                  <c:v>1006.99</c:v>
                </c:pt>
                <c:pt idx="48">
                  <c:v>995.06</c:v>
                </c:pt>
                <c:pt idx="49">
                  <c:v>1110.8699999999999</c:v>
                </c:pt>
                <c:pt idx="50">
                  <c:v>1218.96</c:v>
                </c:pt>
                <c:pt idx="51">
                  <c:v>1155.95</c:v>
                </c:pt>
                <c:pt idx="52">
                  <c:v>1314.4</c:v>
                </c:pt>
              </c:numCache>
            </c:numRef>
          </c:val>
          <c:smooth val="0"/>
          <c:extLst>
            <c:ext xmlns:c16="http://schemas.microsoft.com/office/drawing/2014/chart" uri="{C3380CC4-5D6E-409C-BE32-E72D297353CC}">
              <c16:uniqueId val="{00000001-CE48-4A3F-BAC2-9924DC29ECD6}"/>
            </c:ext>
          </c:extLst>
        </c:ser>
        <c:dLbls>
          <c:showLegendKey val="0"/>
          <c:showVal val="0"/>
          <c:showCatName val="0"/>
          <c:showSerName val="0"/>
          <c:showPercent val="0"/>
          <c:showBubbleSize val="0"/>
        </c:dLbls>
        <c:marker val="1"/>
        <c:smooth val="0"/>
        <c:axId val="572030408"/>
        <c:axId val="572028112"/>
      </c:lineChart>
      <c:dateAx>
        <c:axId val="572043856"/>
        <c:scaling>
          <c:orientation val="minMax"/>
        </c:scaling>
        <c:delete val="0"/>
        <c:axPos val="b"/>
        <c:numFmt formatCode="[$-809]dd\ mmmm\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046152"/>
        <c:crosses val="autoZero"/>
        <c:auto val="1"/>
        <c:lblOffset val="100"/>
        <c:baseTimeUnit val="months"/>
      </c:dateAx>
      <c:valAx>
        <c:axId val="572046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Quantitative Easing (£ billion)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043856"/>
        <c:crosses val="autoZero"/>
        <c:crossBetween val="between"/>
      </c:valAx>
      <c:valAx>
        <c:axId val="5720281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Gold Price (£ per troy ounce)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00;[Red]&quot;£&quot;#,##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030408"/>
        <c:crosses val="max"/>
        <c:crossBetween val="between"/>
      </c:valAx>
      <c:dateAx>
        <c:axId val="572030408"/>
        <c:scaling>
          <c:orientation val="minMax"/>
        </c:scaling>
        <c:delete val="1"/>
        <c:axPos val="b"/>
        <c:numFmt formatCode="[$-809]dd\ mmmm\ yyyy;@" sourceLinked="1"/>
        <c:majorTickMark val="out"/>
        <c:minorTickMark val="none"/>
        <c:tickLblPos val="nextTo"/>
        <c:crossAx val="57202811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r>
              <a:rPr lang="en-GB"/>
              <a:t>Economic Environment - Lecture 8: Inflation and Monetary Policy</a:t>
            </a:r>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704D5B38-B38A-445E-A8A7-99AE88F7719B}" type="datetimeFigureOut">
              <a:rPr lang="en-GB" smtClean="0"/>
              <a:pPr/>
              <a:t>09/05/2020</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C0667C72-E82F-4323-A743-E46BCE7F589D}" type="slidenum">
              <a:rPr lang="en-GB" smtClean="0"/>
              <a:pPr/>
              <a:t>‹#›</a:t>
            </a:fld>
            <a:endParaRPr lang="en-GB"/>
          </a:p>
        </p:txBody>
      </p:sp>
    </p:spTree>
    <p:extLst>
      <p:ext uri="{BB962C8B-B14F-4D97-AF65-F5344CB8AC3E}">
        <p14:creationId xmlns:p14="http://schemas.microsoft.com/office/powerpoint/2010/main" val="36356361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r>
              <a:rPr lang="en-GB"/>
              <a:t>Economic Environment - Lecture 8: Inflation and Monetary Policy</a:t>
            </a:r>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8281F526-D7B4-4852-8CAF-59EF006E2ADA}" type="datetimeFigureOut">
              <a:rPr lang="en-GB" smtClean="0"/>
              <a:pPr/>
              <a:t>09/05/2020</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3C50548B-32DF-4F8C-A98B-30EC4CE6CAA1}" type="slidenum">
              <a:rPr lang="en-GB" smtClean="0"/>
              <a:pPr/>
              <a:t>‹#›</a:t>
            </a:fld>
            <a:endParaRPr lang="en-GB"/>
          </a:p>
        </p:txBody>
      </p:sp>
    </p:spTree>
    <p:extLst>
      <p:ext uri="{BB962C8B-B14F-4D97-AF65-F5344CB8AC3E}">
        <p14:creationId xmlns:p14="http://schemas.microsoft.com/office/powerpoint/2010/main" val="35692917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50548B-32DF-4F8C-A98B-30EC4CE6CAA1}" type="slidenum">
              <a:rPr lang="en-GB" smtClean="0"/>
              <a:pPr/>
              <a:t>1</a:t>
            </a:fld>
            <a:endParaRPr lang="en-GB"/>
          </a:p>
        </p:txBody>
      </p:sp>
      <p:sp>
        <p:nvSpPr>
          <p:cNvPr id="5" name="Header Placeholder 4"/>
          <p:cNvSpPr>
            <a:spLocks noGrp="1"/>
          </p:cNvSpPr>
          <p:nvPr>
            <p:ph type="hdr" sz="quarter" idx="11"/>
          </p:nvPr>
        </p:nvSpPr>
        <p:spPr/>
        <p:txBody>
          <a:bodyPr/>
          <a:lstStyle/>
          <a:p>
            <a:r>
              <a:rPr lang="en-GB"/>
              <a:t>Economic Environment - Lecture 8: Inflation and Monetary Policy</a:t>
            </a:r>
          </a:p>
        </p:txBody>
      </p:sp>
    </p:spTree>
    <p:extLst>
      <p:ext uri="{BB962C8B-B14F-4D97-AF65-F5344CB8AC3E}">
        <p14:creationId xmlns:p14="http://schemas.microsoft.com/office/powerpoint/2010/main" val="141763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a:ln/>
        </p:spPr>
        <p:txBody>
          <a:bodyPr/>
          <a:lstStyle/>
          <a:p>
            <a:fld id="{791B409F-72E3-4CFD-AB5E-343E0D1B776E}" type="slidenum">
              <a:rPr lang="en-GB"/>
              <a:pPr/>
              <a:t>33</a:t>
            </a:fld>
            <a:endParaRPr lang="en-GB"/>
          </a:p>
        </p:txBody>
      </p:sp>
      <p:sp>
        <p:nvSpPr>
          <p:cNvPr id="1075202" name="Rectangle 7"/>
          <p:cNvSpPr txBox="1">
            <a:spLocks noGrp="1" noChangeArrowheads="1"/>
          </p:cNvSpPr>
          <p:nvPr/>
        </p:nvSpPr>
        <p:spPr bwMode="auto">
          <a:xfrm>
            <a:off x="5625096" y="6464873"/>
            <a:ext cx="4301543" cy="31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AF71BDE-B5A4-4DD9-9639-9912D76EAC58}" type="slidenum">
              <a:rPr lang="en-GB" sz="1200"/>
              <a:pPr algn="r"/>
              <a:t>33</a:t>
            </a:fld>
            <a:endParaRPr lang="en-GB" sz="1200"/>
          </a:p>
        </p:txBody>
      </p:sp>
      <p:sp>
        <p:nvSpPr>
          <p:cNvPr id="1075203" name="Rectangle 2"/>
          <p:cNvSpPr>
            <a:spLocks noChangeArrowheads="1"/>
          </p:cNvSpPr>
          <p:nvPr/>
        </p:nvSpPr>
        <p:spPr bwMode="auto">
          <a:xfrm>
            <a:off x="5625096" y="0"/>
            <a:ext cx="4301543"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1075204" name="Rectangle 3"/>
          <p:cNvSpPr>
            <a:spLocks noChangeArrowheads="1"/>
          </p:cNvSpPr>
          <p:nvPr/>
        </p:nvSpPr>
        <p:spPr bwMode="auto">
          <a:xfrm>
            <a:off x="5625096" y="6457791"/>
            <a:ext cx="4301543"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defTabSz="762000"/>
            <a:r>
              <a:rPr lang="en-GB" sz="1000" i="1"/>
              <a:t>5</a:t>
            </a:r>
          </a:p>
        </p:txBody>
      </p:sp>
      <p:sp>
        <p:nvSpPr>
          <p:cNvPr id="1075205" name="Rectangle 4"/>
          <p:cNvSpPr>
            <a:spLocks noChangeArrowheads="1"/>
          </p:cNvSpPr>
          <p:nvPr/>
        </p:nvSpPr>
        <p:spPr bwMode="auto">
          <a:xfrm>
            <a:off x="1" y="6457791"/>
            <a:ext cx="4301543"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1075206" name="Rectangle 5"/>
          <p:cNvSpPr>
            <a:spLocks noChangeArrowheads="1"/>
          </p:cNvSpPr>
          <p:nvPr/>
        </p:nvSpPr>
        <p:spPr bwMode="auto">
          <a:xfrm>
            <a:off x="1" y="0"/>
            <a:ext cx="4301543"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1075207" name="Rectangle 6"/>
          <p:cNvSpPr>
            <a:spLocks noGrp="1" noChangeArrowheads="1"/>
          </p:cNvSpPr>
          <p:nvPr>
            <p:ph type="body" idx="1"/>
          </p:nvPr>
        </p:nvSpPr>
        <p:spPr/>
        <p:txBody>
          <a:bodyPr lIns="92075" tIns="46038" rIns="92075" bIns="46038"/>
          <a:lstStyle/>
          <a:p>
            <a:endParaRPr lang="en-GB" noProof="1"/>
          </a:p>
        </p:txBody>
      </p:sp>
      <p:sp>
        <p:nvSpPr>
          <p:cNvPr id="1075208" name="Rectangle 7"/>
          <p:cNvSpPr>
            <a:spLocks noGrp="1" noRot="1" noChangeAspect="1" noChangeArrowheads="1" noTextEdit="1"/>
          </p:cNvSpPr>
          <p:nvPr>
            <p:ph type="sldImg"/>
          </p:nvPr>
        </p:nvSpPr>
        <p:spPr>
          <a:ln w="12700" cap="flat">
            <a:solidFill>
              <a:schemeClr val="tx1"/>
            </a:solidFill>
          </a:ln>
        </p:spPr>
      </p:sp>
      <p:sp>
        <p:nvSpPr>
          <p:cNvPr id="2" name="Header Placeholder 1"/>
          <p:cNvSpPr>
            <a:spLocks noGrp="1"/>
          </p:cNvSpPr>
          <p:nvPr>
            <p:ph type="hdr" sz="quarter" idx="10"/>
          </p:nvPr>
        </p:nvSpPr>
        <p:spPr/>
        <p:txBody>
          <a:bodyPr/>
          <a:lstStyle/>
          <a:p>
            <a:r>
              <a:rPr lang="en-GB"/>
              <a:t>Economic Environment - Lecture 8: Inflation and Monetary Policy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FF"/>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Font typeface="Wingdings" pitchFamily="2" charset="2"/>
              <a:buChar char="Ø"/>
              <a:defRPr>
                <a:solidFill>
                  <a:srgbClr val="0000FF"/>
                </a:solidFill>
              </a:defRPr>
            </a:lvl1pPr>
            <a:lvl2pPr>
              <a:buFont typeface="Calibri" pitchFamily="34" charset="0"/>
              <a:buChar char="»"/>
              <a:defRPr>
                <a:solidFill>
                  <a:srgbClr val="0000FF"/>
                </a:solidFill>
              </a:defRPr>
            </a:lvl2pPr>
            <a:lvl3pPr>
              <a:buFont typeface="Wingdings" pitchFamily="2" charset="2"/>
              <a:buChar char="v"/>
              <a:defRPr>
                <a:solidFill>
                  <a:srgbClr val="0000FF"/>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4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4380E-D635-4FD5-8A05-B74449AE7997}" type="datetimeFigureOut">
              <a:rPr lang="en-GB" smtClean="0"/>
              <a:pPr/>
              <a:t>09/05/2020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74A0-C4CD-4A34-9809-343E300E77F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nkofengland.co.uk/statistics/yield-curv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lexicon.ft.com/Term?term=monetis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nkofengland.co.uk/monetary-policy/quantitative-easing" TargetMode="External"/><Relationship Id="rId2" Type="http://schemas.openxmlformats.org/officeDocument/2006/relationships/hyperlink" Target="https://www.youtube.com/watch?v=J9wRq6C2fg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l.co.uk/shares/shares-search-results/t/treasury-4,14-2046/share-chart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tradingeconomics.com/united-kingdom/government-bond-yield"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exicon.ft.com/Term?term=expansionary-monetary-polic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monevator.com/how-to-calculate-bond-yields/"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bankofengland.co.uk/monetarypolicy/pages/qe/default.asp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t.com/cms/s/0/813a7b84-c744-11e1-8865-00144feabdc0.html" TargetMode="External"/><Relationship Id="rId2" Type="http://schemas.openxmlformats.org/officeDocument/2006/relationships/hyperlink" Target="http://www.maynardkeynes.org/keynes-the-investor.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67544" y="4005064"/>
            <a:ext cx="8136904" cy="1470025"/>
          </a:xfrm>
        </p:spPr>
        <p:txBody>
          <a:bodyPr>
            <a:normAutofit/>
          </a:bodyPr>
          <a:lstStyle/>
          <a:p>
            <a:r>
              <a:rPr lang="en-GB" b="1" dirty="0">
                <a:solidFill>
                  <a:srgbClr val="0000FF"/>
                </a:solidFill>
              </a:rPr>
              <a:t>Lecture 10</a:t>
            </a:r>
            <a:br>
              <a:rPr lang="en-GB" dirty="0"/>
            </a:br>
            <a:r>
              <a:rPr lang="en-GB" b="1" dirty="0">
                <a:solidFill>
                  <a:srgbClr val="FF0000"/>
                </a:solidFill>
              </a:rPr>
              <a:t>Monetary Policy (part 2)</a:t>
            </a:r>
            <a:endParaRPr lang="en-GB" b="1" dirty="0"/>
          </a:p>
        </p:txBody>
      </p:sp>
      <p:sp>
        <p:nvSpPr>
          <p:cNvPr id="5" name="Subtitle 4"/>
          <p:cNvSpPr>
            <a:spLocks noGrp="1"/>
          </p:cNvSpPr>
          <p:nvPr>
            <p:ph type="subTitle" idx="1"/>
          </p:nvPr>
        </p:nvSpPr>
        <p:spPr>
          <a:xfrm>
            <a:off x="1403648" y="5589240"/>
            <a:ext cx="6400800" cy="1104528"/>
          </a:xfrm>
        </p:spPr>
        <p:txBody>
          <a:bodyPr/>
          <a:lstStyle/>
          <a:p>
            <a:r>
              <a:rPr lang="en-GB" b="1" dirty="0">
                <a:solidFill>
                  <a:srgbClr val="0000FF"/>
                </a:solidFill>
              </a:rPr>
              <a:t>Maurice Starkey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44CE-B847-4C24-A56B-3D75B6427F2E}"/>
              </a:ext>
            </a:extLst>
          </p:cNvPr>
          <p:cNvSpPr>
            <a:spLocks noGrp="1"/>
          </p:cNvSpPr>
          <p:nvPr>
            <p:ph type="title"/>
          </p:nvPr>
        </p:nvSpPr>
        <p:spPr>
          <a:xfrm>
            <a:off x="457200" y="116632"/>
            <a:ext cx="8229600" cy="1143000"/>
          </a:xfrm>
        </p:spPr>
        <p:txBody>
          <a:bodyPr/>
          <a:lstStyle/>
          <a:p>
            <a:r>
              <a:rPr lang="en-GB" dirty="0"/>
              <a:t>Treasury Stock / Treasury Gilts </a:t>
            </a:r>
          </a:p>
        </p:txBody>
      </p:sp>
      <p:sp>
        <p:nvSpPr>
          <p:cNvPr id="3" name="Content Placeholder 2">
            <a:extLst>
              <a:ext uri="{FF2B5EF4-FFF2-40B4-BE49-F238E27FC236}">
                <a16:creationId xmlns:a16="http://schemas.microsoft.com/office/drawing/2014/main" id="{9AB5DB3E-6B52-4B1E-9369-E636D8C7240C}"/>
              </a:ext>
            </a:extLst>
          </p:cNvPr>
          <p:cNvSpPr>
            <a:spLocks noGrp="1"/>
          </p:cNvSpPr>
          <p:nvPr>
            <p:ph idx="1"/>
          </p:nvPr>
        </p:nvSpPr>
        <p:spPr>
          <a:xfrm>
            <a:off x="251520" y="1259632"/>
            <a:ext cx="8640960" cy="5598368"/>
          </a:xfrm>
        </p:spPr>
        <p:txBody>
          <a:bodyPr>
            <a:normAutofit fontScale="62500" lnSpcReduction="20000"/>
          </a:bodyPr>
          <a:lstStyle/>
          <a:p>
            <a:pPr marL="0" indent="0">
              <a:buNone/>
            </a:pPr>
            <a:r>
              <a:rPr lang="en-GB" dirty="0"/>
              <a:t>For example, Treasury Stock 15% 1985</a:t>
            </a:r>
          </a:p>
          <a:p>
            <a:pPr marL="0" indent="0">
              <a:buNone/>
            </a:pPr>
            <a:endParaRPr lang="en-GB" dirty="0"/>
          </a:p>
          <a:p>
            <a:r>
              <a:rPr lang="en-GB" dirty="0"/>
              <a:t>Coupon rate refers to the fixed cash payment defined in terms of a percentage yield, received from owning a bond with a £100 issue price. </a:t>
            </a:r>
          </a:p>
          <a:p>
            <a:pPr lvl="1"/>
            <a:r>
              <a:rPr lang="en-GB" dirty="0"/>
              <a:t>owner of the bond shown above receives £15 per annum per £100 bond, with payment being made in two equal semi-annual payments (every six months).</a:t>
            </a:r>
          </a:p>
          <a:p>
            <a:pPr lvl="1"/>
            <a:r>
              <a:rPr lang="en-GB" dirty="0"/>
              <a:t>bond yield reflects the money market interest rate when a bond is issued.</a:t>
            </a:r>
          </a:p>
          <a:p>
            <a:endParaRPr lang="en-GB" dirty="0"/>
          </a:p>
          <a:p>
            <a:r>
              <a:rPr lang="en-GB" dirty="0"/>
              <a:t>Coupon date refers to the date a bond matures,</a:t>
            </a:r>
          </a:p>
          <a:p>
            <a:pPr lvl="1"/>
            <a:r>
              <a:rPr lang="en-GB" dirty="0"/>
              <a:t>in the case of the above bond 1985</a:t>
            </a:r>
          </a:p>
          <a:p>
            <a:pPr lvl="1"/>
            <a:r>
              <a:rPr lang="en-GB" dirty="0"/>
              <a:t>when the bond matures, the bond owner receives their final interest payment, and the return of the face value of their bond (£100). </a:t>
            </a:r>
          </a:p>
          <a:p>
            <a:endParaRPr lang="en-GB" dirty="0"/>
          </a:p>
          <a:p>
            <a:r>
              <a:rPr lang="en-GB" dirty="0"/>
              <a:t>Bond auction. Tendering process for some bonds.</a:t>
            </a:r>
          </a:p>
          <a:p>
            <a:pPr lvl="1"/>
            <a:r>
              <a:rPr lang="en-GB" dirty="0"/>
              <a:t>investor can bid from £97.50 per £100 bond</a:t>
            </a:r>
          </a:p>
          <a:p>
            <a:pPr lvl="1"/>
            <a:r>
              <a:rPr lang="en-GB" dirty="0"/>
              <a:t>government use tendering process to potentially increase the revenue received – highest bidders receive the available Treasury Stock.</a:t>
            </a:r>
          </a:p>
          <a:p>
            <a:pPr lvl="1"/>
            <a:r>
              <a:rPr lang="en-GB" dirty="0"/>
              <a:t>also provides investors with an opportunity to increase their yield. </a:t>
            </a:r>
          </a:p>
          <a:p>
            <a:pPr lvl="2"/>
            <a:r>
              <a:rPr lang="en-GB" dirty="0"/>
              <a:t>for example, if the above bond had been sold through a tendering process, an investor bidding £97.50 for 15% Treasury Stock 1985 with a face value of £100 would increase their bond yield to 15.4%. </a:t>
            </a:r>
          </a:p>
        </p:txBody>
      </p:sp>
    </p:spTree>
    <p:extLst>
      <p:ext uri="{BB962C8B-B14F-4D97-AF65-F5344CB8AC3E}">
        <p14:creationId xmlns:p14="http://schemas.microsoft.com/office/powerpoint/2010/main" val="281384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A6C0-43EB-40AE-ACB4-AE092503DF73}"/>
              </a:ext>
            </a:extLst>
          </p:cNvPr>
          <p:cNvSpPr>
            <a:spLocks noGrp="1"/>
          </p:cNvSpPr>
          <p:nvPr>
            <p:ph type="title"/>
          </p:nvPr>
        </p:nvSpPr>
        <p:spPr/>
        <p:txBody>
          <a:bodyPr>
            <a:normAutofit fontScale="90000"/>
          </a:bodyPr>
          <a:lstStyle/>
          <a:p>
            <a:r>
              <a:rPr lang="en-GB" dirty="0"/>
              <a:t>Speculative Demand for Money (Keynes)</a:t>
            </a:r>
          </a:p>
        </p:txBody>
      </p:sp>
      <p:sp>
        <p:nvSpPr>
          <p:cNvPr id="3" name="Content Placeholder 2">
            <a:extLst>
              <a:ext uri="{FF2B5EF4-FFF2-40B4-BE49-F238E27FC236}">
                <a16:creationId xmlns:a16="http://schemas.microsoft.com/office/drawing/2014/main" id="{DD3E0453-A963-4D40-A105-5BB66AE848DD}"/>
              </a:ext>
            </a:extLst>
          </p:cNvPr>
          <p:cNvSpPr>
            <a:spLocks noGrp="1"/>
          </p:cNvSpPr>
          <p:nvPr>
            <p:ph idx="1"/>
          </p:nvPr>
        </p:nvSpPr>
        <p:spPr>
          <a:xfrm>
            <a:off x="457200" y="1600200"/>
            <a:ext cx="8363272" cy="5069160"/>
          </a:xfrm>
        </p:spPr>
        <p:txBody>
          <a:bodyPr>
            <a:normAutofit fontScale="70000" lnSpcReduction="20000"/>
          </a:bodyPr>
          <a:lstStyle/>
          <a:p>
            <a:pPr>
              <a:buNone/>
            </a:pPr>
            <a:r>
              <a:rPr lang="en-GB" dirty="0"/>
              <a:t>Keynes suggested:</a:t>
            </a:r>
          </a:p>
          <a:p>
            <a:r>
              <a:rPr lang="en-GB" dirty="0"/>
              <a:t>Holding bonds creates the potential for financial gain (or loss) that is not present when holding money. </a:t>
            </a:r>
          </a:p>
          <a:p>
            <a:pPr lvl="1"/>
            <a:r>
              <a:rPr lang="en-GB" b="1" dirty="0"/>
              <a:t>Government bond </a:t>
            </a:r>
            <a:r>
              <a:rPr lang="en-GB" dirty="0"/>
              <a:t>(Treasury Stock) </a:t>
            </a:r>
            <a:r>
              <a:rPr lang="en-GB" b="1" dirty="0"/>
              <a:t>price varies </a:t>
            </a:r>
            <a:r>
              <a:rPr lang="en-GB" dirty="0"/>
              <a:t>according to the variable money market interest rate, because it provides an </a:t>
            </a:r>
            <a:r>
              <a:rPr lang="en-GB" b="1" dirty="0"/>
              <a:t>interest rate (yield) that is fixed at the time of issue (usually a percentage of the nominal bond value of £100)</a:t>
            </a:r>
            <a:r>
              <a:rPr lang="en-GB" dirty="0"/>
              <a:t>. </a:t>
            </a:r>
          </a:p>
          <a:p>
            <a:pPr lvl="1"/>
            <a:r>
              <a:rPr lang="en-GB" b="1" dirty="0"/>
              <a:t>Value of money is fixed</a:t>
            </a:r>
            <a:r>
              <a:rPr lang="en-GB" dirty="0"/>
              <a:t>, and </a:t>
            </a:r>
            <a:r>
              <a:rPr lang="en-GB" b="1" dirty="0"/>
              <a:t>earns a variable money market interest rate</a:t>
            </a:r>
            <a:r>
              <a:rPr lang="en-GB" dirty="0"/>
              <a:t>.</a:t>
            </a:r>
          </a:p>
          <a:p>
            <a:endParaRPr lang="en-GB" dirty="0"/>
          </a:p>
          <a:p>
            <a:r>
              <a:rPr lang="en-GB" dirty="0"/>
              <a:t>There is an inverse relationship between a bond price and the market interest rate.</a:t>
            </a:r>
          </a:p>
          <a:p>
            <a:endParaRPr lang="en-GB" dirty="0"/>
          </a:p>
          <a:p>
            <a:r>
              <a:rPr lang="en-GB" dirty="0"/>
              <a:t>Investors vary their holding of money, according to their expectation of future changes in bond (Treasury Stock) prices – creating a Speculative Demand for Money.</a:t>
            </a:r>
          </a:p>
        </p:txBody>
      </p:sp>
    </p:spTree>
    <p:extLst>
      <p:ext uri="{BB962C8B-B14F-4D97-AF65-F5344CB8AC3E}">
        <p14:creationId xmlns:p14="http://schemas.microsoft.com/office/powerpoint/2010/main" val="420418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Bond Prices and Investment Decisions</a:t>
            </a:r>
          </a:p>
        </p:txBody>
      </p:sp>
      <p:sp>
        <p:nvSpPr>
          <p:cNvPr id="3" name="Content Placeholder 2"/>
          <p:cNvSpPr>
            <a:spLocks noGrp="1"/>
          </p:cNvSpPr>
          <p:nvPr>
            <p:ph idx="1"/>
          </p:nvPr>
        </p:nvSpPr>
        <p:spPr>
          <a:xfrm>
            <a:off x="251520" y="1484784"/>
            <a:ext cx="8640960" cy="5373216"/>
          </a:xfrm>
        </p:spPr>
        <p:txBody>
          <a:bodyPr>
            <a:normAutofit/>
          </a:bodyPr>
          <a:lstStyle/>
          <a:p>
            <a:pPr marL="0" indent="0">
              <a:buNone/>
            </a:pPr>
            <a:r>
              <a:rPr lang="en-GB" dirty="0"/>
              <a:t>Investors make a capital gain by:</a:t>
            </a:r>
          </a:p>
          <a:p>
            <a:r>
              <a:rPr lang="en-GB" dirty="0"/>
              <a:t>buying bonds when the bond price is likely to rise, which is a consequence of the variable market interest rate on money being expected to fall. </a:t>
            </a:r>
          </a:p>
          <a:p>
            <a:pPr lvl="1">
              <a:buFont typeface="Wingdings" panose="05000000000000000000" pitchFamily="2" charset="2"/>
              <a:buChar char="Ø"/>
            </a:pPr>
            <a:r>
              <a:rPr lang="en-GB" b="1" dirty="0"/>
              <a:t>Falling market interest rates </a:t>
            </a:r>
            <a:r>
              <a:rPr lang="en-GB" dirty="0"/>
              <a:t>cause </a:t>
            </a:r>
            <a:r>
              <a:rPr lang="en-GB" b="1" dirty="0"/>
              <a:t>bond prices </a:t>
            </a:r>
            <a:r>
              <a:rPr lang="en-GB" dirty="0"/>
              <a:t>to </a:t>
            </a:r>
            <a:r>
              <a:rPr lang="en-GB" b="1" dirty="0"/>
              <a:t>rise</a:t>
            </a:r>
            <a:r>
              <a:rPr lang="en-GB" dirty="0"/>
              <a:t>. </a:t>
            </a:r>
          </a:p>
          <a:p>
            <a:pPr lvl="1">
              <a:buFont typeface="Wingdings" panose="05000000000000000000" pitchFamily="2" charset="2"/>
              <a:buChar char="Ø"/>
            </a:pPr>
            <a:r>
              <a:rPr lang="en-GB" dirty="0"/>
              <a:t>Investor will </a:t>
            </a:r>
            <a:r>
              <a:rPr lang="en-GB" b="1" dirty="0"/>
              <a:t>buy bonds </a:t>
            </a:r>
            <a:r>
              <a:rPr lang="en-GB" dirty="0"/>
              <a:t>if they </a:t>
            </a:r>
            <a:r>
              <a:rPr lang="en-GB" b="1" dirty="0"/>
              <a:t>anticipate</a:t>
            </a:r>
            <a:r>
              <a:rPr lang="en-GB" dirty="0"/>
              <a:t> that </a:t>
            </a:r>
            <a:r>
              <a:rPr lang="en-GB" b="1" dirty="0"/>
              <a:t>bond prices</a:t>
            </a:r>
            <a:r>
              <a:rPr lang="en-GB" dirty="0"/>
              <a:t> will </a:t>
            </a:r>
            <a:r>
              <a:rPr lang="en-GB" b="1" dirty="0"/>
              <a:t>rise</a:t>
            </a:r>
            <a:r>
              <a:rPr lang="en-GB" dirty="0"/>
              <a:t> in the future, which would generate </a:t>
            </a:r>
            <a:r>
              <a:rPr lang="en-GB" b="1" dirty="0"/>
              <a:t>a capital gain on</a:t>
            </a:r>
            <a:r>
              <a:rPr lang="en-GB" dirty="0"/>
              <a:t> bond holdings.</a:t>
            </a:r>
          </a:p>
        </p:txBody>
      </p:sp>
    </p:spTree>
    <p:extLst>
      <p:ext uri="{BB962C8B-B14F-4D97-AF65-F5344CB8AC3E}">
        <p14:creationId xmlns:p14="http://schemas.microsoft.com/office/powerpoint/2010/main" val="244725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522759962"/>
              </p:ext>
            </p:extLst>
          </p:nvPr>
        </p:nvGraphicFramePr>
        <p:xfrm>
          <a:off x="102332" y="368660"/>
          <a:ext cx="8939336" cy="6120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542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Bond Prices and Investment Decisions</a:t>
            </a:r>
          </a:p>
        </p:txBody>
      </p:sp>
      <p:sp>
        <p:nvSpPr>
          <p:cNvPr id="3" name="Content Placeholder 2"/>
          <p:cNvSpPr>
            <a:spLocks noGrp="1"/>
          </p:cNvSpPr>
          <p:nvPr>
            <p:ph idx="1"/>
          </p:nvPr>
        </p:nvSpPr>
        <p:spPr>
          <a:xfrm>
            <a:off x="251520" y="1484784"/>
            <a:ext cx="8640960" cy="5373216"/>
          </a:xfrm>
        </p:spPr>
        <p:txBody>
          <a:bodyPr>
            <a:normAutofit/>
          </a:bodyPr>
          <a:lstStyle/>
          <a:p>
            <a:pPr marL="0" indent="0">
              <a:buNone/>
            </a:pPr>
            <a:r>
              <a:rPr lang="en-GB" dirty="0"/>
              <a:t>Investors avoid a capital loss by:</a:t>
            </a:r>
          </a:p>
          <a:p>
            <a:r>
              <a:rPr lang="en-GB" dirty="0"/>
              <a:t>Selling bonds when the bond price is likely to fall, which is a consequence of market interest rates being expected to rise. </a:t>
            </a:r>
          </a:p>
          <a:p>
            <a:pPr lvl="1">
              <a:buFont typeface="Wingdings" panose="05000000000000000000" pitchFamily="2" charset="2"/>
              <a:buChar char="Ø"/>
            </a:pPr>
            <a:r>
              <a:rPr lang="en-GB" b="1" dirty="0"/>
              <a:t>Increasing money market interest rates </a:t>
            </a:r>
            <a:r>
              <a:rPr lang="en-GB" dirty="0"/>
              <a:t>cause </a:t>
            </a:r>
            <a:r>
              <a:rPr lang="en-GB" b="1" dirty="0"/>
              <a:t>bond prices </a:t>
            </a:r>
            <a:r>
              <a:rPr lang="en-GB" dirty="0"/>
              <a:t>to </a:t>
            </a:r>
            <a:r>
              <a:rPr lang="en-GB" b="1" dirty="0"/>
              <a:t>fall</a:t>
            </a:r>
            <a:r>
              <a:rPr lang="en-GB" dirty="0"/>
              <a:t>. </a:t>
            </a:r>
          </a:p>
          <a:p>
            <a:pPr lvl="1">
              <a:buFont typeface="Wingdings" panose="05000000000000000000" pitchFamily="2" charset="2"/>
              <a:buChar char="Ø"/>
            </a:pPr>
            <a:r>
              <a:rPr lang="en-GB" dirty="0"/>
              <a:t>Investor will </a:t>
            </a:r>
            <a:r>
              <a:rPr lang="en-GB" b="1" dirty="0"/>
              <a:t>sell bonds</a:t>
            </a:r>
            <a:r>
              <a:rPr lang="en-GB" dirty="0"/>
              <a:t> if they </a:t>
            </a:r>
            <a:r>
              <a:rPr lang="en-GB" b="1" dirty="0"/>
              <a:t>expect</a:t>
            </a:r>
            <a:r>
              <a:rPr lang="en-GB" dirty="0"/>
              <a:t> </a:t>
            </a:r>
            <a:r>
              <a:rPr lang="en-GB" b="1" dirty="0"/>
              <a:t>bond prices </a:t>
            </a:r>
            <a:r>
              <a:rPr lang="en-GB" dirty="0"/>
              <a:t>to </a:t>
            </a:r>
            <a:r>
              <a:rPr lang="en-GB" b="1" dirty="0"/>
              <a:t>fall</a:t>
            </a:r>
            <a:r>
              <a:rPr lang="en-GB" dirty="0"/>
              <a:t> in the future, in order to </a:t>
            </a:r>
            <a:r>
              <a:rPr lang="en-GB" b="1" dirty="0"/>
              <a:t>avoid a capital loss </a:t>
            </a:r>
            <a:r>
              <a:rPr lang="en-GB" dirty="0"/>
              <a:t>on their bond holding.</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70732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a:t>Calculating Bond Prices</a:t>
            </a:r>
          </a:p>
        </p:txBody>
      </p:sp>
      <p:sp>
        <p:nvSpPr>
          <p:cNvPr id="3" name="Content Placeholder 2"/>
          <p:cNvSpPr>
            <a:spLocks noGrp="1"/>
          </p:cNvSpPr>
          <p:nvPr>
            <p:ph idx="1"/>
          </p:nvPr>
        </p:nvSpPr>
        <p:spPr>
          <a:xfrm>
            <a:off x="251520" y="1340768"/>
            <a:ext cx="8640960" cy="5400600"/>
          </a:xfrm>
        </p:spPr>
        <p:txBody>
          <a:bodyPr>
            <a:normAutofit fontScale="92500" lnSpcReduction="20000"/>
          </a:bodyPr>
          <a:lstStyle/>
          <a:p>
            <a:r>
              <a:rPr lang="en-GB" dirty="0"/>
              <a:t>Example is for an undated bond, often referred to as a consol.</a:t>
            </a:r>
          </a:p>
          <a:p>
            <a:r>
              <a:rPr lang="en-GB" dirty="0"/>
              <a:t>Bond price = Face value * (coupon rate / money market interest rate)</a:t>
            </a:r>
          </a:p>
          <a:p>
            <a:pPr lvl="1"/>
            <a:r>
              <a:rPr lang="en-GB" dirty="0"/>
              <a:t>Bonds (Treasury Stock) face value is £100.</a:t>
            </a:r>
          </a:p>
          <a:p>
            <a:pPr lvl="1"/>
            <a:r>
              <a:rPr lang="en-GB" dirty="0"/>
              <a:t>Therefore, a Treasury Stock coupon (interest) rate of 4% will generate an annual £4 return on every £100 stock held.</a:t>
            </a:r>
          </a:p>
          <a:p>
            <a:pPr lvl="1"/>
            <a:r>
              <a:rPr lang="en-GB" dirty="0"/>
              <a:t>assuming a money market interest rate of 2%, the value of the Treasury Stock is:</a:t>
            </a:r>
          </a:p>
          <a:p>
            <a:pPr lvl="2"/>
            <a:r>
              <a:rPr lang="en-GB" dirty="0"/>
              <a:t>£100 multiplied by (percentage coupon rate of bond 4 / 2 percent money market interest rate) = £200 </a:t>
            </a:r>
          </a:p>
          <a:p>
            <a:pPr lvl="2"/>
            <a:r>
              <a:rPr lang="en-GB" dirty="0"/>
              <a:t>At a Treasury Stock price of £200 the £4 annual return is equivalent to a running yield (or interest yield) of 2%, which is the same as the variable market interest rate of 2%. </a:t>
            </a:r>
          </a:p>
        </p:txBody>
      </p:sp>
    </p:spTree>
    <p:extLst>
      <p:ext uri="{BB962C8B-B14F-4D97-AF65-F5344CB8AC3E}">
        <p14:creationId xmlns:p14="http://schemas.microsoft.com/office/powerpoint/2010/main" val="295185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5583-986B-4B00-B58E-19A1E8BCDB52}"/>
              </a:ext>
            </a:extLst>
          </p:cNvPr>
          <p:cNvSpPr>
            <a:spLocks noGrp="1"/>
          </p:cNvSpPr>
          <p:nvPr>
            <p:ph type="title"/>
          </p:nvPr>
        </p:nvSpPr>
        <p:spPr>
          <a:xfrm>
            <a:off x="457200" y="0"/>
            <a:ext cx="8229600" cy="1143000"/>
          </a:xfrm>
        </p:spPr>
        <p:txBody>
          <a:bodyPr/>
          <a:lstStyle/>
          <a:p>
            <a:r>
              <a:rPr lang="en-GB" dirty="0"/>
              <a:t>Yield Curve</a:t>
            </a:r>
          </a:p>
        </p:txBody>
      </p:sp>
      <p:sp>
        <p:nvSpPr>
          <p:cNvPr id="3" name="Content Placeholder 2">
            <a:extLst>
              <a:ext uri="{FF2B5EF4-FFF2-40B4-BE49-F238E27FC236}">
                <a16:creationId xmlns:a16="http://schemas.microsoft.com/office/drawing/2014/main" id="{DB320114-8FB2-4807-8CDE-6DCC23858D27}"/>
              </a:ext>
            </a:extLst>
          </p:cNvPr>
          <p:cNvSpPr>
            <a:spLocks noGrp="1"/>
          </p:cNvSpPr>
          <p:nvPr>
            <p:ph idx="1"/>
          </p:nvPr>
        </p:nvSpPr>
        <p:spPr>
          <a:xfrm>
            <a:off x="167781" y="980728"/>
            <a:ext cx="5772371" cy="5877272"/>
          </a:xfrm>
        </p:spPr>
        <p:txBody>
          <a:bodyPr>
            <a:normAutofit fontScale="77500" lnSpcReduction="20000"/>
          </a:bodyPr>
          <a:lstStyle/>
          <a:p>
            <a:r>
              <a:rPr lang="en-GB" dirty="0"/>
              <a:t>The yield curve is a line presenting the yield (interest rate) required by investors to purchase bonds that have the same credit quality (for example, gilt-edged securities), but at different maturity dates.</a:t>
            </a:r>
          </a:p>
          <a:p>
            <a:endParaRPr lang="en-GB" dirty="0"/>
          </a:p>
          <a:p>
            <a:r>
              <a:rPr lang="en-GB" dirty="0"/>
              <a:t>Investors required rate of return is influenced by investors time preference for money, and expected interest rate changes that is influenced by the:</a:t>
            </a:r>
          </a:p>
          <a:p>
            <a:pPr lvl="1"/>
            <a:r>
              <a:rPr lang="en-GB" dirty="0"/>
              <a:t>inflation rate</a:t>
            </a:r>
          </a:p>
          <a:p>
            <a:pPr lvl="1"/>
            <a:r>
              <a:rPr lang="en-GB" dirty="0"/>
              <a:t>exchange rate</a:t>
            </a:r>
          </a:p>
          <a:p>
            <a:pPr lvl="1"/>
            <a:r>
              <a:rPr lang="en-GB" dirty="0"/>
              <a:t>return on capital (for example, resulting from technological progress).</a:t>
            </a:r>
          </a:p>
          <a:p>
            <a:pPr lvl="1"/>
            <a:r>
              <a:rPr lang="en-GB" dirty="0"/>
              <a:t>rate of economic growth</a:t>
            </a:r>
          </a:p>
          <a:p>
            <a:pPr lvl="1"/>
            <a:r>
              <a:rPr lang="en-GB" dirty="0"/>
              <a:t>perceived economic risks at different points in time</a:t>
            </a:r>
          </a:p>
          <a:p>
            <a:endParaRPr lang="en-GB" dirty="0"/>
          </a:p>
        </p:txBody>
      </p:sp>
      <p:pic>
        <p:nvPicPr>
          <p:cNvPr id="4" name="Picture 3">
            <a:extLst>
              <a:ext uri="{FF2B5EF4-FFF2-40B4-BE49-F238E27FC236}">
                <a16:creationId xmlns:a16="http://schemas.microsoft.com/office/drawing/2014/main" id="{84A9D800-29F4-4AB4-A5E6-3DC5B2370FF8}"/>
              </a:ext>
            </a:extLst>
          </p:cNvPr>
          <p:cNvPicPr>
            <a:picLocks noChangeAspect="1"/>
          </p:cNvPicPr>
          <p:nvPr/>
        </p:nvPicPr>
        <p:blipFill>
          <a:blip r:embed="rId2"/>
          <a:stretch>
            <a:fillRect/>
          </a:stretch>
        </p:blipFill>
        <p:spPr>
          <a:xfrm>
            <a:off x="6020136" y="980728"/>
            <a:ext cx="2956083" cy="2232248"/>
          </a:xfrm>
          <a:prstGeom prst="rect">
            <a:avLst/>
          </a:prstGeom>
        </p:spPr>
      </p:pic>
      <p:sp>
        <p:nvSpPr>
          <p:cNvPr id="5" name="TextBox 4">
            <a:extLst>
              <a:ext uri="{FF2B5EF4-FFF2-40B4-BE49-F238E27FC236}">
                <a16:creationId xmlns:a16="http://schemas.microsoft.com/office/drawing/2014/main" id="{D3C4BF60-74F4-43AC-9899-9DD3253C2375}"/>
              </a:ext>
            </a:extLst>
          </p:cNvPr>
          <p:cNvSpPr txBox="1"/>
          <p:nvPr/>
        </p:nvSpPr>
        <p:spPr>
          <a:xfrm>
            <a:off x="6012160" y="3284984"/>
            <a:ext cx="3024336" cy="1754326"/>
          </a:xfrm>
          <a:prstGeom prst="rect">
            <a:avLst/>
          </a:prstGeom>
          <a:noFill/>
        </p:spPr>
        <p:txBody>
          <a:bodyPr wrap="square" rtlCol="0">
            <a:spAutoFit/>
          </a:bodyPr>
          <a:lstStyle/>
          <a:p>
            <a:r>
              <a:rPr lang="en-GB" dirty="0"/>
              <a:t>Nominal yield curve for gilt-edged securities on 14</a:t>
            </a:r>
            <a:r>
              <a:rPr lang="en-GB" baseline="30000" dirty="0"/>
              <a:t>th</a:t>
            </a:r>
            <a:r>
              <a:rPr lang="en-GB" dirty="0"/>
              <a:t> April 2020.</a:t>
            </a:r>
          </a:p>
          <a:p>
            <a:r>
              <a:rPr lang="en-GB" dirty="0"/>
              <a:t>Source: </a:t>
            </a:r>
            <a:r>
              <a:rPr lang="en-GB" dirty="0">
                <a:hlinkClick r:id="rId3"/>
              </a:rPr>
              <a:t>https://www.bankofengland.co.uk/statistics/yield-curves</a:t>
            </a:r>
            <a:r>
              <a:rPr lang="en-GB" dirty="0"/>
              <a:t> </a:t>
            </a:r>
          </a:p>
        </p:txBody>
      </p:sp>
    </p:spTree>
    <p:extLst>
      <p:ext uri="{BB962C8B-B14F-4D97-AF65-F5344CB8AC3E}">
        <p14:creationId xmlns:p14="http://schemas.microsoft.com/office/powerpoint/2010/main" val="147896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Speculative Demand for Money</a:t>
            </a:r>
          </a:p>
        </p:txBody>
      </p:sp>
      <p:sp>
        <p:nvSpPr>
          <p:cNvPr id="3" name="Content Placeholder 2"/>
          <p:cNvSpPr>
            <a:spLocks noGrp="1"/>
          </p:cNvSpPr>
          <p:nvPr>
            <p:ph idx="1"/>
          </p:nvPr>
        </p:nvSpPr>
        <p:spPr>
          <a:xfrm>
            <a:off x="457200" y="1600200"/>
            <a:ext cx="8229600" cy="5069160"/>
          </a:xfrm>
        </p:spPr>
        <p:txBody>
          <a:bodyPr>
            <a:normAutofit lnSpcReduction="10000"/>
          </a:bodyPr>
          <a:lstStyle/>
          <a:p>
            <a:r>
              <a:rPr lang="en-GB" dirty="0"/>
              <a:t>Consider whether other assets (for example, shares and houses) can be considered to have similar features to a bond </a:t>
            </a:r>
          </a:p>
          <a:p>
            <a:pPr lvl="1"/>
            <a:r>
              <a:rPr lang="en-GB" dirty="0"/>
              <a:t>Provide a future income stream over a period of time</a:t>
            </a:r>
          </a:p>
          <a:p>
            <a:pPr lvl="2"/>
            <a:r>
              <a:rPr lang="en-GB" dirty="0"/>
              <a:t>Houses provide rental income after deducting expenses for property repair and maintenance.</a:t>
            </a:r>
          </a:p>
          <a:p>
            <a:pPr lvl="2"/>
            <a:r>
              <a:rPr lang="en-GB" dirty="0"/>
              <a:t>Equity provides the investor with a share in a company’s stream of future profits.</a:t>
            </a:r>
          </a:p>
          <a:p>
            <a:pPr lvl="1"/>
            <a:r>
              <a:rPr lang="en-GB" dirty="0"/>
              <a:t>and the discount rate that is used to determine the present value of a future stream of income is influenced by the variable market interest rate.</a:t>
            </a:r>
          </a:p>
        </p:txBody>
      </p:sp>
    </p:spTree>
    <p:extLst>
      <p:ext uri="{BB962C8B-B14F-4D97-AF65-F5344CB8AC3E}">
        <p14:creationId xmlns:p14="http://schemas.microsoft.com/office/powerpoint/2010/main" val="428127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flipV="1">
            <a:off x="1476375" y="549275"/>
            <a:ext cx="0" cy="5327650"/>
          </a:xfrm>
          <a:prstGeom prst="line">
            <a:avLst/>
          </a:prstGeom>
          <a:noFill/>
          <a:ln w="63500">
            <a:solidFill>
              <a:srgbClr val="0000FF"/>
            </a:solidFill>
            <a:round/>
            <a:headEnd/>
            <a:tailEnd type="triangle" w="med" len="med"/>
          </a:ln>
        </p:spPr>
        <p:txBody>
          <a:bodyPr/>
          <a:lstStyle/>
          <a:p>
            <a:endParaRPr lang="en-GB"/>
          </a:p>
        </p:txBody>
      </p:sp>
      <p:sp>
        <p:nvSpPr>
          <p:cNvPr id="13315" name="Line 5"/>
          <p:cNvSpPr>
            <a:spLocks noChangeShapeType="1"/>
          </p:cNvSpPr>
          <p:nvPr/>
        </p:nvSpPr>
        <p:spPr bwMode="auto">
          <a:xfrm>
            <a:off x="1476375" y="5876925"/>
            <a:ext cx="6624638" cy="0"/>
          </a:xfrm>
          <a:prstGeom prst="line">
            <a:avLst/>
          </a:prstGeom>
          <a:noFill/>
          <a:ln w="63500">
            <a:solidFill>
              <a:srgbClr val="0000FF"/>
            </a:solidFill>
            <a:round/>
            <a:headEnd/>
            <a:tailEnd type="triangle" w="med" len="med"/>
          </a:ln>
        </p:spPr>
        <p:txBody>
          <a:bodyPr/>
          <a:lstStyle/>
          <a:p>
            <a:endParaRPr lang="en-GB"/>
          </a:p>
        </p:txBody>
      </p:sp>
      <p:sp>
        <p:nvSpPr>
          <p:cNvPr id="13316" name="Text Box 6"/>
          <p:cNvSpPr txBox="1">
            <a:spLocks noChangeArrowheads="1"/>
          </p:cNvSpPr>
          <p:nvPr/>
        </p:nvSpPr>
        <p:spPr bwMode="auto">
          <a:xfrm>
            <a:off x="107505" y="549275"/>
            <a:ext cx="1584174" cy="707886"/>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Rate of Interest (%)</a:t>
            </a:r>
          </a:p>
        </p:txBody>
      </p:sp>
      <p:sp>
        <p:nvSpPr>
          <p:cNvPr id="13317" name="Text Box 7"/>
          <p:cNvSpPr txBox="1">
            <a:spLocks noChangeArrowheads="1"/>
          </p:cNvSpPr>
          <p:nvPr/>
        </p:nvSpPr>
        <p:spPr bwMode="auto">
          <a:xfrm>
            <a:off x="5724128" y="5972640"/>
            <a:ext cx="2232248" cy="400110"/>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Quantity of Money</a:t>
            </a:r>
          </a:p>
        </p:txBody>
      </p:sp>
      <p:sp>
        <p:nvSpPr>
          <p:cNvPr id="13318" name="Line 8"/>
          <p:cNvSpPr>
            <a:spLocks noChangeShapeType="1"/>
          </p:cNvSpPr>
          <p:nvPr/>
        </p:nvSpPr>
        <p:spPr bwMode="auto">
          <a:xfrm>
            <a:off x="2167185" y="833457"/>
            <a:ext cx="63254" cy="5045056"/>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latin typeface="+mn-lt"/>
            </a:endParaRPr>
          </a:p>
        </p:txBody>
      </p:sp>
      <p:sp>
        <p:nvSpPr>
          <p:cNvPr id="13319" name="Text Box 9"/>
          <p:cNvSpPr txBox="1">
            <a:spLocks noChangeArrowheads="1"/>
          </p:cNvSpPr>
          <p:nvPr/>
        </p:nvSpPr>
        <p:spPr bwMode="auto">
          <a:xfrm>
            <a:off x="1497330" y="173712"/>
            <a:ext cx="1800200" cy="646331"/>
          </a:xfrm>
          <a:prstGeom prst="rect">
            <a:avLst/>
          </a:prstGeom>
          <a:noFill/>
          <a:ln w="9525">
            <a:noFill/>
            <a:miter lim="800000"/>
            <a:headEnd/>
            <a:tailEnd/>
          </a:ln>
        </p:spPr>
        <p:txBody>
          <a:bodyPr wrap="square">
            <a:spAutoFit/>
          </a:bodyPr>
          <a:lstStyle/>
          <a:p>
            <a:pPr>
              <a:spcBef>
                <a:spcPct val="50000"/>
              </a:spcBef>
            </a:pPr>
            <a:r>
              <a:rPr lang="en-GB" b="1" dirty="0">
                <a:solidFill>
                  <a:srgbClr val="339966"/>
                </a:solidFill>
              </a:rPr>
              <a:t>Precautionary demand (P)</a:t>
            </a:r>
          </a:p>
        </p:txBody>
      </p:sp>
      <p:sp>
        <p:nvSpPr>
          <p:cNvPr id="13320" name="Line 10"/>
          <p:cNvSpPr>
            <a:spLocks noChangeShapeType="1"/>
          </p:cNvSpPr>
          <p:nvPr/>
        </p:nvSpPr>
        <p:spPr bwMode="auto">
          <a:xfrm flipH="1" flipV="1">
            <a:off x="3103439" y="831870"/>
            <a:ext cx="28699" cy="5045055"/>
          </a:xfrm>
          <a:prstGeom prst="line">
            <a:avLst/>
          </a:prstGeom>
          <a:ln w="635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21" name="Text Box 11"/>
          <p:cNvSpPr txBox="1">
            <a:spLocks noChangeArrowheads="1"/>
          </p:cNvSpPr>
          <p:nvPr/>
        </p:nvSpPr>
        <p:spPr bwMode="auto">
          <a:xfrm>
            <a:off x="2845246" y="277000"/>
            <a:ext cx="1728217" cy="646331"/>
          </a:xfrm>
          <a:prstGeom prst="rect">
            <a:avLst/>
          </a:prstGeom>
          <a:noFill/>
          <a:ln w="9525">
            <a:noFill/>
            <a:miter lim="800000"/>
            <a:headEnd/>
            <a:tailEnd/>
          </a:ln>
        </p:spPr>
        <p:txBody>
          <a:bodyPr wrap="square">
            <a:spAutoFit/>
          </a:bodyPr>
          <a:lstStyle/>
          <a:p>
            <a:pPr>
              <a:spcBef>
                <a:spcPct val="50000"/>
              </a:spcBef>
            </a:pPr>
            <a:r>
              <a:rPr lang="en-GB" b="1" dirty="0">
                <a:solidFill>
                  <a:srgbClr val="00FF00"/>
                </a:solidFill>
              </a:rPr>
              <a:t>Transactions demand (T)</a:t>
            </a:r>
          </a:p>
        </p:txBody>
      </p:sp>
      <p:sp>
        <p:nvSpPr>
          <p:cNvPr id="13323" name="Text Box 13"/>
          <p:cNvSpPr txBox="1">
            <a:spLocks noChangeArrowheads="1"/>
          </p:cNvSpPr>
          <p:nvPr/>
        </p:nvSpPr>
        <p:spPr bwMode="auto">
          <a:xfrm>
            <a:off x="3867501" y="4365104"/>
            <a:ext cx="1584325" cy="641350"/>
          </a:xfrm>
          <a:prstGeom prst="rect">
            <a:avLst/>
          </a:prstGeom>
          <a:noFill/>
          <a:ln w="9525">
            <a:noFill/>
            <a:miter lim="800000"/>
            <a:headEnd/>
            <a:tailEnd/>
          </a:ln>
        </p:spPr>
        <p:txBody>
          <a:bodyPr>
            <a:spAutoFit/>
          </a:bodyPr>
          <a:lstStyle/>
          <a:p>
            <a:pPr>
              <a:spcBef>
                <a:spcPct val="50000"/>
              </a:spcBef>
            </a:pPr>
            <a:r>
              <a:rPr lang="en-GB" b="1" dirty="0">
                <a:solidFill>
                  <a:srgbClr val="FF3300"/>
                </a:solidFill>
              </a:rPr>
              <a:t>Speculative demand (S)</a:t>
            </a:r>
          </a:p>
        </p:txBody>
      </p:sp>
      <p:sp>
        <p:nvSpPr>
          <p:cNvPr id="13325" name="Text Box 15"/>
          <p:cNvSpPr txBox="1">
            <a:spLocks noChangeArrowheads="1"/>
          </p:cNvSpPr>
          <p:nvPr/>
        </p:nvSpPr>
        <p:spPr bwMode="auto">
          <a:xfrm>
            <a:off x="3852541" y="727126"/>
            <a:ext cx="4248472" cy="1200329"/>
          </a:xfrm>
          <a:prstGeom prst="rect">
            <a:avLst/>
          </a:prstGeom>
          <a:noFill/>
          <a:ln w="9525">
            <a:noFill/>
            <a:miter lim="800000"/>
            <a:headEnd/>
            <a:tailEnd/>
          </a:ln>
        </p:spPr>
        <p:txBody>
          <a:bodyPr wrap="square" anchor="b">
            <a:spAutoFit/>
          </a:bodyPr>
          <a:lstStyle/>
          <a:p>
            <a:pPr>
              <a:spcBef>
                <a:spcPct val="50000"/>
              </a:spcBef>
            </a:pPr>
            <a:r>
              <a:rPr lang="en-GB" sz="2400" b="1" dirty="0">
                <a:solidFill>
                  <a:srgbClr val="0000FF"/>
                </a:solidFill>
              </a:rPr>
              <a:t>Money Demand (M</a:t>
            </a:r>
            <a:r>
              <a:rPr lang="en-GB" sz="2400" b="1" baseline="-20000" dirty="0">
                <a:solidFill>
                  <a:srgbClr val="0000FF"/>
                </a:solidFill>
              </a:rPr>
              <a:t>d</a:t>
            </a:r>
            <a:r>
              <a:rPr lang="en-GB" sz="2400" b="1" dirty="0">
                <a:solidFill>
                  <a:srgbClr val="0000FF"/>
                </a:solidFill>
              </a:rPr>
              <a:t>) / (Liquidity Preference Schedule) </a:t>
            </a:r>
            <a:r>
              <a:rPr lang="en-GB" sz="2400" b="1" dirty="0">
                <a:solidFill>
                  <a:srgbClr val="92D050"/>
                </a:solidFill>
              </a:rPr>
              <a:t>(</a:t>
            </a:r>
            <a:r>
              <a:rPr lang="en-GB" sz="2400" b="1" dirty="0">
                <a:solidFill>
                  <a:srgbClr val="00FF00"/>
                </a:solidFill>
              </a:rPr>
              <a:t>T</a:t>
            </a:r>
            <a:r>
              <a:rPr lang="en-GB" sz="2400" b="1" dirty="0">
                <a:solidFill>
                  <a:srgbClr val="92D050"/>
                </a:solidFill>
              </a:rPr>
              <a:t> + </a:t>
            </a:r>
            <a:r>
              <a:rPr lang="en-GB" sz="2400" b="1" dirty="0">
                <a:solidFill>
                  <a:srgbClr val="00B050"/>
                </a:solidFill>
              </a:rPr>
              <a:t>P</a:t>
            </a:r>
            <a:r>
              <a:rPr lang="en-GB" sz="2400" b="1" dirty="0">
                <a:solidFill>
                  <a:srgbClr val="92D050"/>
                </a:solidFill>
              </a:rPr>
              <a:t> + </a:t>
            </a:r>
            <a:r>
              <a:rPr lang="en-GB" sz="2400" b="1" dirty="0">
                <a:solidFill>
                  <a:srgbClr val="FF0000"/>
                </a:solidFill>
              </a:rPr>
              <a:t>S</a:t>
            </a:r>
            <a:r>
              <a:rPr lang="en-GB" sz="2400" b="1" dirty="0">
                <a:solidFill>
                  <a:srgbClr val="92D050"/>
                </a:solidFill>
              </a:rPr>
              <a:t>)</a:t>
            </a:r>
          </a:p>
        </p:txBody>
      </p:sp>
      <p:sp>
        <p:nvSpPr>
          <p:cNvPr id="15" name="TextBox 14"/>
          <p:cNvSpPr txBox="1"/>
          <p:nvPr/>
        </p:nvSpPr>
        <p:spPr>
          <a:xfrm>
            <a:off x="5216329" y="1940869"/>
            <a:ext cx="3247845" cy="1754326"/>
          </a:xfrm>
          <a:prstGeom prst="rect">
            <a:avLst/>
          </a:prstGeom>
          <a:noFill/>
        </p:spPr>
        <p:txBody>
          <a:bodyPr wrap="square" rtlCol="0">
            <a:spAutoFit/>
          </a:bodyPr>
          <a:lstStyle/>
          <a:p>
            <a:r>
              <a:rPr lang="en-GB" sz="2400" b="1" dirty="0">
                <a:solidFill>
                  <a:srgbClr val="92D050"/>
                </a:solidFill>
              </a:rPr>
              <a:t>Demand for Money </a:t>
            </a:r>
            <a:r>
              <a:rPr lang="en-GB" sz="2400" dirty="0"/>
              <a:t>comprises</a:t>
            </a:r>
            <a:r>
              <a:rPr lang="en-GB" sz="2000" dirty="0"/>
              <a:t>:</a:t>
            </a:r>
          </a:p>
          <a:p>
            <a:pPr>
              <a:buFont typeface="Wingdings" pitchFamily="2" charset="2"/>
              <a:buChar char="Ø"/>
            </a:pPr>
            <a:r>
              <a:rPr lang="en-GB" sz="2000" dirty="0">
                <a:solidFill>
                  <a:srgbClr val="00FF00"/>
                </a:solidFill>
              </a:rPr>
              <a:t>     </a:t>
            </a:r>
            <a:r>
              <a:rPr lang="en-GB" sz="2000" b="1" dirty="0">
                <a:solidFill>
                  <a:srgbClr val="00FF00"/>
                </a:solidFill>
              </a:rPr>
              <a:t>Transactions demand</a:t>
            </a:r>
          </a:p>
          <a:p>
            <a:pPr>
              <a:buFont typeface="Wingdings" pitchFamily="2" charset="2"/>
              <a:buChar char="Ø"/>
            </a:pPr>
            <a:r>
              <a:rPr lang="en-GB" sz="2000" b="1" dirty="0">
                <a:solidFill>
                  <a:srgbClr val="339966"/>
                </a:solidFill>
              </a:rPr>
              <a:t>  + Precautionary demand</a:t>
            </a:r>
          </a:p>
          <a:p>
            <a:pPr>
              <a:buFont typeface="Wingdings" pitchFamily="2" charset="2"/>
              <a:buChar char="Ø"/>
            </a:pPr>
            <a:r>
              <a:rPr lang="en-GB" sz="2000" b="1" dirty="0">
                <a:solidFill>
                  <a:srgbClr val="FF0000"/>
                </a:solidFill>
              </a:rPr>
              <a:t>  + Speculative demand</a:t>
            </a:r>
          </a:p>
        </p:txBody>
      </p:sp>
      <p:sp>
        <p:nvSpPr>
          <p:cNvPr id="17" name="Freeform 13">
            <a:extLst>
              <a:ext uri="{FF2B5EF4-FFF2-40B4-BE49-F238E27FC236}">
                <a16:creationId xmlns:a16="http://schemas.microsoft.com/office/drawing/2014/main" id="{2F8E4981-5885-45E9-AE2E-E25861F67D6A}"/>
              </a:ext>
            </a:extLst>
          </p:cNvPr>
          <p:cNvSpPr/>
          <p:nvPr/>
        </p:nvSpPr>
        <p:spPr>
          <a:xfrm>
            <a:off x="1613074" y="833457"/>
            <a:ext cx="4045616" cy="4825272"/>
          </a:xfrm>
          <a:custGeom>
            <a:avLst/>
            <a:gdLst>
              <a:gd name="connsiteX0" fmla="*/ 0 w 2372264"/>
              <a:gd name="connsiteY0" fmla="*/ 0 h 5227608"/>
              <a:gd name="connsiteX1" fmla="*/ 414068 w 2372264"/>
              <a:gd name="connsiteY1" fmla="*/ 1915064 h 5227608"/>
              <a:gd name="connsiteX2" fmla="*/ 2372264 w 2372264"/>
              <a:gd name="connsiteY2" fmla="*/ 5227608 h 5227608"/>
              <a:gd name="connsiteX0" fmla="*/ 0 w 2829464"/>
              <a:gd name="connsiteY0" fmla="*/ 0 h 5191032"/>
              <a:gd name="connsiteX1" fmla="*/ 414068 w 2829464"/>
              <a:gd name="connsiteY1" fmla="*/ 1915064 h 5191032"/>
              <a:gd name="connsiteX2" fmla="*/ 2829464 w 2829464"/>
              <a:gd name="connsiteY2" fmla="*/ 5191032 h 5191032"/>
              <a:gd name="connsiteX0" fmla="*/ 0 w 2829464"/>
              <a:gd name="connsiteY0" fmla="*/ 0 h 5191032"/>
              <a:gd name="connsiteX1" fmla="*/ 414068 w 2829464"/>
              <a:gd name="connsiteY1" fmla="*/ 1915064 h 5191032"/>
              <a:gd name="connsiteX2" fmla="*/ 1566019 w 2829464"/>
              <a:gd name="connsiteY2" fmla="*/ 3541350 h 5191032"/>
              <a:gd name="connsiteX3" fmla="*/ 2829464 w 2829464"/>
              <a:gd name="connsiteY3" fmla="*/ 5191032 h 5191032"/>
              <a:gd name="connsiteX0" fmla="*/ 0 w 2829464"/>
              <a:gd name="connsiteY0" fmla="*/ 0 h 5191032"/>
              <a:gd name="connsiteX1" fmla="*/ 414068 w 2829464"/>
              <a:gd name="connsiteY1" fmla="*/ 1915064 h 5191032"/>
              <a:gd name="connsiteX2" fmla="*/ 1428859 w 2829464"/>
              <a:gd name="connsiteY2" fmla="*/ 3715086 h 5191032"/>
              <a:gd name="connsiteX3" fmla="*/ 2829464 w 2829464"/>
              <a:gd name="connsiteY3" fmla="*/ 5191032 h 5191032"/>
              <a:gd name="connsiteX0" fmla="*/ 0 w 2884328"/>
              <a:gd name="connsiteY0" fmla="*/ 0 h 4852704"/>
              <a:gd name="connsiteX1" fmla="*/ 414068 w 2884328"/>
              <a:gd name="connsiteY1" fmla="*/ 1915064 h 4852704"/>
              <a:gd name="connsiteX2" fmla="*/ 1428859 w 2884328"/>
              <a:gd name="connsiteY2" fmla="*/ 3715086 h 4852704"/>
              <a:gd name="connsiteX3" fmla="*/ 2884328 w 2884328"/>
              <a:gd name="connsiteY3" fmla="*/ 4852704 h 4852704"/>
              <a:gd name="connsiteX0" fmla="*/ 0 w 2884328"/>
              <a:gd name="connsiteY0" fmla="*/ 0 h 4852704"/>
              <a:gd name="connsiteX1" fmla="*/ 414068 w 2884328"/>
              <a:gd name="connsiteY1" fmla="*/ 1915064 h 4852704"/>
              <a:gd name="connsiteX2" fmla="*/ 1428859 w 2884328"/>
              <a:gd name="connsiteY2" fmla="*/ 3715086 h 4852704"/>
              <a:gd name="connsiteX3" fmla="*/ 2498707 w 2884328"/>
              <a:gd name="connsiteY3" fmla="*/ 4538046 h 4852704"/>
              <a:gd name="connsiteX4" fmla="*/ 2884328 w 2884328"/>
              <a:gd name="connsiteY4" fmla="*/ 4852704 h 4852704"/>
              <a:gd name="connsiteX0" fmla="*/ 0 w 4045616"/>
              <a:gd name="connsiteY0" fmla="*/ 0 h 4825272"/>
              <a:gd name="connsiteX1" fmla="*/ 414068 w 4045616"/>
              <a:gd name="connsiteY1" fmla="*/ 1915064 h 4825272"/>
              <a:gd name="connsiteX2" fmla="*/ 1428859 w 4045616"/>
              <a:gd name="connsiteY2" fmla="*/ 3715086 h 4825272"/>
              <a:gd name="connsiteX3" fmla="*/ 2498707 w 4045616"/>
              <a:gd name="connsiteY3" fmla="*/ 4538046 h 4825272"/>
              <a:gd name="connsiteX4" fmla="*/ 4045616 w 4045616"/>
              <a:gd name="connsiteY4" fmla="*/ 4825272 h 482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5616" h="4825272">
                <a:moveTo>
                  <a:pt x="0" y="0"/>
                </a:moveTo>
                <a:cubicBezTo>
                  <a:pt x="9345" y="521898"/>
                  <a:pt x="18691" y="1043796"/>
                  <a:pt x="414068" y="1915064"/>
                </a:cubicBezTo>
                <a:cubicBezTo>
                  <a:pt x="675071" y="2505289"/>
                  <a:pt x="1026293" y="3169091"/>
                  <a:pt x="1428859" y="3715086"/>
                </a:cubicBezTo>
                <a:cubicBezTo>
                  <a:pt x="1776299" y="4152250"/>
                  <a:pt x="2256129" y="4348443"/>
                  <a:pt x="2498707" y="4538046"/>
                </a:cubicBezTo>
                <a:cubicBezTo>
                  <a:pt x="2741285" y="4727649"/>
                  <a:pt x="3981346" y="4772829"/>
                  <a:pt x="4045616" y="4825272"/>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3">
            <a:extLst>
              <a:ext uri="{FF2B5EF4-FFF2-40B4-BE49-F238E27FC236}">
                <a16:creationId xmlns:a16="http://schemas.microsoft.com/office/drawing/2014/main" id="{E10D0C3D-38BE-4F0B-BA11-429C7E323BF1}"/>
              </a:ext>
            </a:extLst>
          </p:cNvPr>
          <p:cNvSpPr/>
          <p:nvPr/>
        </p:nvSpPr>
        <p:spPr>
          <a:xfrm>
            <a:off x="3837889" y="833457"/>
            <a:ext cx="4045616" cy="4825272"/>
          </a:xfrm>
          <a:custGeom>
            <a:avLst/>
            <a:gdLst>
              <a:gd name="connsiteX0" fmla="*/ 0 w 2372264"/>
              <a:gd name="connsiteY0" fmla="*/ 0 h 5227608"/>
              <a:gd name="connsiteX1" fmla="*/ 414068 w 2372264"/>
              <a:gd name="connsiteY1" fmla="*/ 1915064 h 5227608"/>
              <a:gd name="connsiteX2" fmla="*/ 2372264 w 2372264"/>
              <a:gd name="connsiteY2" fmla="*/ 5227608 h 5227608"/>
              <a:gd name="connsiteX0" fmla="*/ 0 w 2829464"/>
              <a:gd name="connsiteY0" fmla="*/ 0 h 5191032"/>
              <a:gd name="connsiteX1" fmla="*/ 414068 w 2829464"/>
              <a:gd name="connsiteY1" fmla="*/ 1915064 h 5191032"/>
              <a:gd name="connsiteX2" fmla="*/ 2829464 w 2829464"/>
              <a:gd name="connsiteY2" fmla="*/ 5191032 h 5191032"/>
              <a:gd name="connsiteX0" fmla="*/ 0 w 2829464"/>
              <a:gd name="connsiteY0" fmla="*/ 0 h 5191032"/>
              <a:gd name="connsiteX1" fmla="*/ 414068 w 2829464"/>
              <a:gd name="connsiteY1" fmla="*/ 1915064 h 5191032"/>
              <a:gd name="connsiteX2" fmla="*/ 1566019 w 2829464"/>
              <a:gd name="connsiteY2" fmla="*/ 3541350 h 5191032"/>
              <a:gd name="connsiteX3" fmla="*/ 2829464 w 2829464"/>
              <a:gd name="connsiteY3" fmla="*/ 5191032 h 5191032"/>
              <a:gd name="connsiteX0" fmla="*/ 0 w 2829464"/>
              <a:gd name="connsiteY0" fmla="*/ 0 h 5191032"/>
              <a:gd name="connsiteX1" fmla="*/ 414068 w 2829464"/>
              <a:gd name="connsiteY1" fmla="*/ 1915064 h 5191032"/>
              <a:gd name="connsiteX2" fmla="*/ 1428859 w 2829464"/>
              <a:gd name="connsiteY2" fmla="*/ 3715086 h 5191032"/>
              <a:gd name="connsiteX3" fmla="*/ 2829464 w 2829464"/>
              <a:gd name="connsiteY3" fmla="*/ 5191032 h 5191032"/>
              <a:gd name="connsiteX0" fmla="*/ 0 w 2884328"/>
              <a:gd name="connsiteY0" fmla="*/ 0 h 4852704"/>
              <a:gd name="connsiteX1" fmla="*/ 414068 w 2884328"/>
              <a:gd name="connsiteY1" fmla="*/ 1915064 h 4852704"/>
              <a:gd name="connsiteX2" fmla="*/ 1428859 w 2884328"/>
              <a:gd name="connsiteY2" fmla="*/ 3715086 h 4852704"/>
              <a:gd name="connsiteX3" fmla="*/ 2884328 w 2884328"/>
              <a:gd name="connsiteY3" fmla="*/ 4852704 h 4852704"/>
              <a:gd name="connsiteX0" fmla="*/ 0 w 2884328"/>
              <a:gd name="connsiteY0" fmla="*/ 0 h 4852704"/>
              <a:gd name="connsiteX1" fmla="*/ 414068 w 2884328"/>
              <a:gd name="connsiteY1" fmla="*/ 1915064 h 4852704"/>
              <a:gd name="connsiteX2" fmla="*/ 1428859 w 2884328"/>
              <a:gd name="connsiteY2" fmla="*/ 3715086 h 4852704"/>
              <a:gd name="connsiteX3" fmla="*/ 2498707 w 2884328"/>
              <a:gd name="connsiteY3" fmla="*/ 4538046 h 4852704"/>
              <a:gd name="connsiteX4" fmla="*/ 2884328 w 2884328"/>
              <a:gd name="connsiteY4" fmla="*/ 4852704 h 4852704"/>
              <a:gd name="connsiteX0" fmla="*/ 0 w 4045616"/>
              <a:gd name="connsiteY0" fmla="*/ 0 h 4825272"/>
              <a:gd name="connsiteX1" fmla="*/ 414068 w 4045616"/>
              <a:gd name="connsiteY1" fmla="*/ 1915064 h 4825272"/>
              <a:gd name="connsiteX2" fmla="*/ 1428859 w 4045616"/>
              <a:gd name="connsiteY2" fmla="*/ 3715086 h 4825272"/>
              <a:gd name="connsiteX3" fmla="*/ 2498707 w 4045616"/>
              <a:gd name="connsiteY3" fmla="*/ 4538046 h 4825272"/>
              <a:gd name="connsiteX4" fmla="*/ 4045616 w 4045616"/>
              <a:gd name="connsiteY4" fmla="*/ 4825272 h 482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5616" h="4825272">
                <a:moveTo>
                  <a:pt x="0" y="0"/>
                </a:moveTo>
                <a:cubicBezTo>
                  <a:pt x="9345" y="521898"/>
                  <a:pt x="18691" y="1043796"/>
                  <a:pt x="414068" y="1915064"/>
                </a:cubicBezTo>
                <a:cubicBezTo>
                  <a:pt x="675071" y="2505289"/>
                  <a:pt x="1026293" y="3169091"/>
                  <a:pt x="1428859" y="3715086"/>
                </a:cubicBezTo>
                <a:cubicBezTo>
                  <a:pt x="1776299" y="4152250"/>
                  <a:pt x="2256129" y="4348443"/>
                  <a:pt x="2498707" y="4538046"/>
                </a:cubicBezTo>
                <a:cubicBezTo>
                  <a:pt x="2741285" y="4727649"/>
                  <a:pt x="3981346" y="4772829"/>
                  <a:pt x="4045616" y="4825272"/>
                </a:cubicBezTo>
              </a:path>
            </a:pathLst>
          </a:custGeom>
          <a:ln w="635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541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p:bldP spid="13320" grpId="0" animBg="1"/>
      <p:bldP spid="13321" grpId="0"/>
      <p:bldP spid="13323" grpId="0"/>
      <p:bldP spid="13325" grpId="0"/>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E975-EC43-41CF-8DF8-20FF942D920B}"/>
              </a:ext>
            </a:extLst>
          </p:cNvPr>
          <p:cNvSpPr>
            <a:spLocks noGrp="1"/>
          </p:cNvSpPr>
          <p:nvPr>
            <p:ph type="title"/>
          </p:nvPr>
        </p:nvSpPr>
        <p:spPr>
          <a:xfrm>
            <a:off x="457200" y="44624"/>
            <a:ext cx="8229600" cy="1143000"/>
          </a:xfrm>
        </p:spPr>
        <p:txBody>
          <a:bodyPr/>
          <a:lstStyle/>
          <a:p>
            <a:r>
              <a:rPr lang="en-GB" dirty="0"/>
              <a:t>Point of Clarification</a:t>
            </a:r>
          </a:p>
        </p:txBody>
      </p:sp>
      <p:sp>
        <p:nvSpPr>
          <p:cNvPr id="3" name="Content Placeholder 2">
            <a:extLst>
              <a:ext uri="{FF2B5EF4-FFF2-40B4-BE49-F238E27FC236}">
                <a16:creationId xmlns:a16="http://schemas.microsoft.com/office/drawing/2014/main" id="{5341DE1F-4422-4CCA-9799-87E5D7F930BB}"/>
              </a:ext>
            </a:extLst>
          </p:cNvPr>
          <p:cNvSpPr>
            <a:spLocks noGrp="1"/>
          </p:cNvSpPr>
          <p:nvPr>
            <p:ph idx="1"/>
          </p:nvPr>
        </p:nvSpPr>
        <p:spPr>
          <a:xfrm>
            <a:off x="179512" y="1268760"/>
            <a:ext cx="8784976" cy="5544616"/>
          </a:xfrm>
        </p:spPr>
        <p:txBody>
          <a:bodyPr>
            <a:normAutofit/>
          </a:bodyPr>
          <a:lstStyle/>
          <a:p>
            <a:r>
              <a:rPr lang="en-GB" dirty="0"/>
              <a:t>Reference to the Dollar, when discussing speculative demand for money, refers to the American Dollar.</a:t>
            </a:r>
          </a:p>
        </p:txBody>
      </p:sp>
    </p:spTree>
    <p:extLst>
      <p:ext uri="{BB962C8B-B14F-4D97-AF65-F5344CB8AC3E}">
        <p14:creationId xmlns:p14="http://schemas.microsoft.com/office/powerpoint/2010/main" val="15952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48E-8432-4F43-B5CF-D1C4671FD7B5}"/>
              </a:ext>
            </a:extLst>
          </p:cNvPr>
          <p:cNvSpPr>
            <a:spLocks noGrp="1"/>
          </p:cNvSpPr>
          <p:nvPr>
            <p:ph type="title"/>
          </p:nvPr>
        </p:nvSpPr>
        <p:spPr>
          <a:xfrm>
            <a:off x="457200" y="116632"/>
            <a:ext cx="8229600" cy="1143000"/>
          </a:xfrm>
        </p:spPr>
        <p:txBody>
          <a:bodyPr/>
          <a:lstStyle/>
          <a:p>
            <a:r>
              <a:rPr lang="en-GB" dirty="0"/>
              <a:t>Lecture 10</a:t>
            </a:r>
          </a:p>
        </p:txBody>
      </p:sp>
      <p:sp>
        <p:nvSpPr>
          <p:cNvPr id="3" name="Content Placeholder 2">
            <a:extLst>
              <a:ext uri="{FF2B5EF4-FFF2-40B4-BE49-F238E27FC236}">
                <a16:creationId xmlns:a16="http://schemas.microsoft.com/office/drawing/2014/main" id="{891F3C6C-F318-49AF-9240-2ABE5E471089}"/>
              </a:ext>
            </a:extLst>
          </p:cNvPr>
          <p:cNvSpPr>
            <a:spLocks noGrp="1"/>
          </p:cNvSpPr>
          <p:nvPr>
            <p:ph idx="1"/>
          </p:nvPr>
        </p:nvSpPr>
        <p:spPr>
          <a:xfrm>
            <a:off x="251520" y="1340768"/>
            <a:ext cx="8712968" cy="5400600"/>
          </a:xfrm>
        </p:spPr>
        <p:txBody>
          <a:bodyPr>
            <a:normAutofit fontScale="85000" lnSpcReduction="10000"/>
          </a:bodyPr>
          <a:lstStyle/>
          <a:p>
            <a:pPr marL="0" indent="0">
              <a:buNone/>
            </a:pPr>
            <a:r>
              <a:rPr lang="en-GB" dirty="0"/>
              <a:t>Part 1: Risks arising from the 2008 Banking Crisis:</a:t>
            </a:r>
          </a:p>
          <a:p>
            <a:pPr lvl="1"/>
            <a:r>
              <a:rPr lang="en-GB" dirty="0"/>
              <a:t>Risk: A lack of bank liquidity that reduces bank lending to the wider economy, and may risk runs on a bank by depositors.</a:t>
            </a:r>
          </a:p>
          <a:p>
            <a:pPr lvl="1"/>
            <a:r>
              <a:rPr lang="en-GB" dirty="0"/>
              <a:t>Risk: Insolvency and failure of financial institutions.</a:t>
            </a:r>
          </a:p>
          <a:p>
            <a:pPr lvl="1"/>
            <a:r>
              <a:rPr lang="en-GB" dirty="0"/>
              <a:t>Debt-deflation (Irving Fisher) impacting the wider economy.</a:t>
            </a:r>
          </a:p>
          <a:p>
            <a:endParaRPr lang="en-GB" dirty="0"/>
          </a:p>
          <a:p>
            <a:pPr marL="0" indent="0">
              <a:buNone/>
            </a:pPr>
            <a:r>
              <a:rPr lang="en-GB" dirty="0"/>
              <a:t>Part 2: Response of governments and monetary authorities:</a:t>
            </a:r>
          </a:p>
          <a:p>
            <a:r>
              <a:rPr lang="en-GB" dirty="0"/>
              <a:t>Expansionary Monetary Policies (EMP).</a:t>
            </a:r>
          </a:p>
          <a:p>
            <a:r>
              <a:rPr lang="en-GB" dirty="0"/>
              <a:t>Use Keynes Liquidity Preference theory to explain how monetary authorities reduce interest rates. </a:t>
            </a:r>
          </a:p>
          <a:p>
            <a:r>
              <a:rPr lang="en-GB" dirty="0"/>
              <a:t>Use the Monetary Transmission Mechanisms to describe the channels by which lower interest rates impact the wider economy.</a:t>
            </a:r>
          </a:p>
        </p:txBody>
      </p:sp>
    </p:spTree>
    <p:extLst>
      <p:ext uri="{BB962C8B-B14F-4D97-AF65-F5344CB8AC3E}">
        <p14:creationId xmlns:p14="http://schemas.microsoft.com/office/powerpoint/2010/main" val="179130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432FB-C9BF-42FD-8F21-928585901FE7}"/>
              </a:ext>
            </a:extLst>
          </p:cNvPr>
          <p:cNvSpPr>
            <a:spLocks noGrp="1"/>
          </p:cNvSpPr>
          <p:nvPr>
            <p:ph type="title"/>
          </p:nvPr>
        </p:nvSpPr>
        <p:spPr>
          <a:xfrm>
            <a:off x="671512" y="66304"/>
            <a:ext cx="8229600" cy="1143000"/>
          </a:xfrm>
        </p:spPr>
        <p:txBody>
          <a:bodyPr/>
          <a:lstStyle/>
          <a:p>
            <a:r>
              <a:rPr lang="en-GB" dirty="0"/>
              <a:t>Interest Rate Determination</a:t>
            </a:r>
          </a:p>
        </p:txBody>
      </p:sp>
      <p:sp>
        <p:nvSpPr>
          <p:cNvPr id="5" name="Line 4">
            <a:extLst>
              <a:ext uri="{FF2B5EF4-FFF2-40B4-BE49-F238E27FC236}">
                <a16:creationId xmlns:a16="http://schemas.microsoft.com/office/drawing/2014/main" id="{DCC0E08C-76B9-4375-92D2-3A38CB5E5EBE}"/>
              </a:ext>
            </a:extLst>
          </p:cNvPr>
          <p:cNvSpPr>
            <a:spLocks noChangeShapeType="1"/>
          </p:cNvSpPr>
          <p:nvPr/>
        </p:nvSpPr>
        <p:spPr bwMode="auto">
          <a:xfrm flipV="1">
            <a:off x="1476375" y="549275"/>
            <a:ext cx="0" cy="5327650"/>
          </a:xfrm>
          <a:prstGeom prst="line">
            <a:avLst/>
          </a:prstGeom>
          <a:noFill/>
          <a:ln w="63500">
            <a:solidFill>
              <a:srgbClr val="0000FF"/>
            </a:solidFill>
            <a:round/>
            <a:headEnd/>
            <a:tailEnd type="triangle" w="med" len="med"/>
          </a:ln>
        </p:spPr>
        <p:txBody>
          <a:bodyPr/>
          <a:lstStyle/>
          <a:p>
            <a:endParaRPr lang="en-GB"/>
          </a:p>
        </p:txBody>
      </p:sp>
      <p:sp>
        <p:nvSpPr>
          <p:cNvPr id="6" name="Line 5">
            <a:extLst>
              <a:ext uri="{FF2B5EF4-FFF2-40B4-BE49-F238E27FC236}">
                <a16:creationId xmlns:a16="http://schemas.microsoft.com/office/drawing/2014/main" id="{83D7EA79-1475-407D-88AE-9B1EAFA8AA67}"/>
              </a:ext>
            </a:extLst>
          </p:cNvPr>
          <p:cNvSpPr>
            <a:spLocks noChangeShapeType="1"/>
          </p:cNvSpPr>
          <p:nvPr/>
        </p:nvSpPr>
        <p:spPr bwMode="auto">
          <a:xfrm>
            <a:off x="1476375" y="5876925"/>
            <a:ext cx="6624638" cy="0"/>
          </a:xfrm>
          <a:prstGeom prst="line">
            <a:avLst/>
          </a:prstGeom>
          <a:noFill/>
          <a:ln w="63500">
            <a:solidFill>
              <a:srgbClr val="0000FF"/>
            </a:solidFill>
            <a:round/>
            <a:headEnd/>
            <a:tailEnd type="triangle" w="med" len="med"/>
          </a:ln>
        </p:spPr>
        <p:txBody>
          <a:bodyPr/>
          <a:lstStyle/>
          <a:p>
            <a:endParaRPr lang="en-GB"/>
          </a:p>
        </p:txBody>
      </p:sp>
      <p:sp>
        <p:nvSpPr>
          <p:cNvPr id="7" name="Text Box 6">
            <a:extLst>
              <a:ext uri="{FF2B5EF4-FFF2-40B4-BE49-F238E27FC236}">
                <a16:creationId xmlns:a16="http://schemas.microsoft.com/office/drawing/2014/main" id="{D4431BE3-DB3B-4E33-936B-C59B33E32C75}"/>
              </a:ext>
            </a:extLst>
          </p:cNvPr>
          <p:cNvSpPr txBox="1">
            <a:spLocks noChangeArrowheads="1"/>
          </p:cNvSpPr>
          <p:nvPr/>
        </p:nvSpPr>
        <p:spPr bwMode="auto">
          <a:xfrm>
            <a:off x="107505" y="549275"/>
            <a:ext cx="1584174" cy="707886"/>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Rate of Interest (%)</a:t>
            </a:r>
          </a:p>
        </p:txBody>
      </p:sp>
      <p:sp>
        <p:nvSpPr>
          <p:cNvPr id="8" name="Text Box 7">
            <a:extLst>
              <a:ext uri="{FF2B5EF4-FFF2-40B4-BE49-F238E27FC236}">
                <a16:creationId xmlns:a16="http://schemas.microsoft.com/office/drawing/2014/main" id="{FC858C50-AC58-4F4D-8CF4-332465ECC614}"/>
              </a:ext>
            </a:extLst>
          </p:cNvPr>
          <p:cNvSpPr txBox="1">
            <a:spLocks noChangeArrowheads="1"/>
          </p:cNvSpPr>
          <p:nvPr/>
        </p:nvSpPr>
        <p:spPr bwMode="auto">
          <a:xfrm>
            <a:off x="5724128" y="5972640"/>
            <a:ext cx="2232248" cy="400110"/>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Quantity of Money</a:t>
            </a:r>
          </a:p>
        </p:txBody>
      </p:sp>
      <p:sp>
        <p:nvSpPr>
          <p:cNvPr id="9" name="Freeform: Shape 8">
            <a:extLst>
              <a:ext uri="{FF2B5EF4-FFF2-40B4-BE49-F238E27FC236}">
                <a16:creationId xmlns:a16="http://schemas.microsoft.com/office/drawing/2014/main" id="{949EE196-3514-43E9-A794-86D8BA94E095}"/>
              </a:ext>
            </a:extLst>
          </p:cNvPr>
          <p:cNvSpPr/>
          <p:nvPr/>
        </p:nvSpPr>
        <p:spPr>
          <a:xfrm>
            <a:off x="1828800" y="1714499"/>
            <a:ext cx="5915025" cy="2924175"/>
          </a:xfrm>
          <a:custGeom>
            <a:avLst/>
            <a:gdLst>
              <a:gd name="connsiteX0" fmla="*/ 0 w 5915025"/>
              <a:gd name="connsiteY0" fmla="*/ 0 h 2941638"/>
              <a:gd name="connsiteX1" fmla="*/ 1085850 w 5915025"/>
              <a:gd name="connsiteY1" fmla="*/ 2505075 h 2941638"/>
              <a:gd name="connsiteX2" fmla="*/ 5915025 w 5915025"/>
              <a:gd name="connsiteY2" fmla="*/ 2924175 h 2941638"/>
              <a:gd name="connsiteX0" fmla="*/ 0 w 5915025"/>
              <a:gd name="connsiteY0" fmla="*/ 0 h 2979540"/>
              <a:gd name="connsiteX1" fmla="*/ 2181225 w 5915025"/>
              <a:gd name="connsiteY1" fmla="*/ 2638425 h 2979540"/>
              <a:gd name="connsiteX2" fmla="*/ 5915025 w 5915025"/>
              <a:gd name="connsiteY2" fmla="*/ 2924175 h 2979540"/>
              <a:gd name="connsiteX0" fmla="*/ 0 w 5915025"/>
              <a:gd name="connsiteY0" fmla="*/ 0 h 2924175"/>
              <a:gd name="connsiteX1" fmla="*/ 2181225 w 5915025"/>
              <a:gd name="connsiteY1" fmla="*/ 2638425 h 2924175"/>
              <a:gd name="connsiteX2" fmla="*/ 5915025 w 5915025"/>
              <a:gd name="connsiteY2" fmla="*/ 2924175 h 2924175"/>
              <a:gd name="connsiteX0" fmla="*/ 0 w 5915025"/>
              <a:gd name="connsiteY0" fmla="*/ 0 h 2924175"/>
              <a:gd name="connsiteX1" fmla="*/ 2181225 w 5915025"/>
              <a:gd name="connsiteY1" fmla="*/ 2838450 h 2924175"/>
              <a:gd name="connsiteX2" fmla="*/ 5915025 w 5915025"/>
              <a:gd name="connsiteY2" fmla="*/ 2924175 h 2924175"/>
            </a:gdLst>
            <a:ahLst/>
            <a:cxnLst>
              <a:cxn ang="0">
                <a:pos x="connsiteX0" y="connsiteY0"/>
              </a:cxn>
              <a:cxn ang="0">
                <a:pos x="connsiteX1" y="connsiteY1"/>
              </a:cxn>
              <a:cxn ang="0">
                <a:pos x="connsiteX2" y="connsiteY2"/>
              </a:cxn>
            </a:cxnLst>
            <a:rect l="l" t="t" r="r" b="b"/>
            <a:pathLst>
              <a:path w="5915025" h="2924175">
                <a:moveTo>
                  <a:pt x="0" y="0"/>
                </a:moveTo>
                <a:cubicBezTo>
                  <a:pt x="50006" y="1008856"/>
                  <a:pt x="1195388" y="2351088"/>
                  <a:pt x="2181225" y="2838450"/>
                </a:cubicBezTo>
                <a:lnTo>
                  <a:pt x="5915025" y="2924175"/>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EEBE788E-5612-4469-9744-DDE2B7BBF399}"/>
              </a:ext>
            </a:extLst>
          </p:cNvPr>
          <p:cNvCxnSpPr>
            <a:cxnSpLocks/>
          </p:cNvCxnSpPr>
          <p:nvPr/>
        </p:nvCxnSpPr>
        <p:spPr>
          <a:xfrm>
            <a:off x="2555148" y="1628800"/>
            <a:ext cx="0" cy="4248125"/>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7AD8DF6-C762-4484-84C7-AC141B437C75}"/>
              </a:ext>
            </a:extLst>
          </p:cNvPr>
          <p:cNvSpPr txBox="1"/>
          <p:nvPr/>
        </p:nvSpPr>
        <p:spPr>
          <a:xfrm>
            <a:off x="1828800" y="1295003"/>
            <a:ext cx="1728191" cy="369332"/>
          </a:xfrm>
          <a:prstGeom prst="rect">
            <a:avLst/>
          </a:prstGeom>
          <a:noFill/>
        </p:spPr>
        <p:txBody>
          <a:bodyPr wrap="square" rtlCol="0">
            <a:spAutoFit/>
          </a:bodyPr>
          <a:lstStyle/>
          <a:p>
            <a:r>
              <a:rPr lang="en-GB" dirty="0">
                <a:solidFill>
                  <a:srgbClr val="FF0000"/>
                </a:solidFill>
              </a:rPr>
              <a:t>Money Supply</a:t>
            </a:r>
            <a:r>
              <a:rPr lang="en-GB" baseline="30000" dirty="0">
                <a:solidFill>
                  <a:srgbClr val="FF0000"/>
                </a:solidFill>
              </a:rPr>
              <a:t>1</a:t>
            </a:r>
            <a:endParaRPr lang="en-GB" dirty="0">
              <a:solidFill>
                <a:srgbClr val="FF0000"/>
              </a:solidFill>
            </a:endParaRPr>
          </a:p>
        </p:txBody>
      </p:sp>
      <p:sp>
        <p:nvSpPr>
          <p:cNvPr id="19" name="Rectangle 20">
            <a:extLst>
              <a:ext uri="{FF2B5EF4-FFF2-40B4-BE49-F238E27FC236}">
                <a16:creationId xmlns:a16="http://schemas.microsoft.com/office/drawing/2014/main" id="{98108F4B-85D7-430A-A646-9771F44CB6EA}"/>
              </a:ext>
            </a:extLst>
          </p:cNvPr>
          <p:cNvSpPr>
            <a:spLocks noChangeArrowheads="1"/>
          </p:cNvSpPr>
          <p:nvPr/>
        </p:nvSpPr>
        <p:spPr bwMode="auto">
          <a:xfrm>
            <a:off x="1054284" y="3028248"/>
            <a:ext cx="41357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GB" sz="2000" i="1" dirty="0">
                <a:solidFill>
                  <a:srgbClr val="0000FF"/>
                </a:solidFill>
                <a:latin typeface="Arial" charset="0"/>
              </a:rPr>
              <a:t>ir</a:t>
            </a:r>
            <a:r>
              <a:rPr lang="en-GB" baseline="-25000" dirty="0">
                <a:solidFill>
                  <a:srgbClr val="0000FF"/>
                </a:solidFill>
                <a:latin typeface="Arial" charset="0"/>
              </a:rPr>
              <a:t>e</a:t>
            </a:r>
          </a:p>
        </p:txBody>
      </p:sp>
      <p:cxnSp>
        <p:nvCxnSpPr>
          <p:cNvPr id="3" name="Straight Connector 2">
            <a:extLst>
              <a:ext uri="{FF2B5EF4-FFF2-40B4-BE49-F238E27FC236}">
                <a16:creationId xmlns:a16="http://schemas.microsoft.com/office/drawing/2014/main" id="{611DB285-29B6-483A-8000-629408A29FCF}"/>
              </a:ext>
            </a:extLst>
          </p:cNvPr>
          <p:cNvCxnSpPr>
            <a:cxnSpLocks/>
          </p:cNvCxnSpPr>
          <p:nvPr/>
        </p:nvCxnSpPr>
        <p:spPr>
          <a:xfrm>
            <a:off x="1484891" y="3284984"/>
            <a:ext cx="1074801" cy="160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7EF36E-5DC6-4980-B81A-44C30FB2D3C8}"/>
              </a:ext>
            </a:extLst>
          </p:cNvPr>
          <p:cNvSpPr txBox="1"/>
          <p:nvPr/>
        </p:nvSpPr>
        <p:spPr>
          <a:xfrm>
            <a:off x="3995936" y="4219623"/>
            <a:ext cx="4680518" cy="369332"/>
          </a:xfrm>
          <a:prstGeom prst="rect">
            <a:avLst/>
          </a:prstGeom>
          <a:noFill/>
        </p:spPr>
        <p:txBody>
          <a:bodyPr wrap="square" rtlCol="0">
            <a:spAutoFit/>
          </a:bodyPr>
          <a:lstStyle/>
          <a:p>
            <a:r>
              <a:rPr lang="en-GB" dirty="0">
                <a:solidFill>
                  <a:srgbClr val="0000FF"/>
                </a:solidFill>
              </a:rPr>
              <a:t>Money Demand (Liquidity Preference Schedule)</a:t>
            </a:r>
          </a:p>
        </p:txBody>
      </p:sp>
    </p:spTree>
    <p:extLst>
      <p:ext uri="{BB962C8B-B14F-4D97-AF65-F5344CB8AC3E}">
        <p14:creationId xmlns:p14="http://schemas.microsoft.com/office/powerpoint/2010/main" val="24911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45024"/>
            <a:ext cx="7772400" cy="2232248"/>
          </a:xfrm>
        </p:spPr>
        <p:txBody>
          <a:bodyPr/>
          <a:lstStyle/>
          <a:p>
            <a:r>
              <a:rPr lang="en-GB" dirty="0">
                <a:solidFill>
                  <a:srgbClr val="0000FF"/>
                </a:solidFill>
              </a:rPr>
              <a:t>Expansionary Monetary Policy - Quantitative Easing</a:t>
            </a:r>
          </a:p>
        </p:txBody>
      </p:sp>
    </p:spTree>
    <p:extLst>
      <p:ext uri="{BB962C8B-B14F-4D97-AF65-F5344CB8AC3E}">
        <p14:creationId xmlns:p14="http://schemas.microsoft.com/office/powerpoint/2010/main" val="295840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lstStyle/>
          <a:p>
            <a:r>
              <a:rPr lang="en-GB" dirty="0"/>
              <a:t>Monetisation</a:t>
            </a:r>
          </a:p>
        </p:txBody>
      </p:sp>
      <p:sp>
        <p:nvSpPr>
          <p:cNvPr id="4" name="Content Placeholder 3"/>
          <p:cNvSpPr>
            <a:spLocks noGrp="1"/>
          </p:cNvSpPr>
          <p:nvPr>
            <p:ph idx="1"/>
          </p:nvPr>
        </p:nvSpPr>
        <p:spPr>
          <a:xfrm>
            <a:off x="251520" y="1484784"/>
            <a:ext cx="8640960" cy="5256584"/>
          </a:xfrm>
        </p:spPr>
        <p:txBody>
          <a:bodyPr>
            <a:normAutofit fontScale="55000" lnSpcReduction="20000"/>
          </a:bodyPr>
          <a:lstStyle/>
          <a:p>
            <a:r>
              <a:rPr lang="en-GB" dirty="0"/>
              <a:t>Monetisation refers to the central bank creating money to purchase interest-bearing government debt. </a:t>
            </a:r>
          </a:p>
          <a:p>
            <a:endParaRPr lang="en-GB" dirty="0"/>
          </a:p>
          <a:p>
            <a:r>
              <a:rPr lang="en-GB" dirty="0"/>
              <a:t>When government expenditure exceeds tax revenue, it must borrow from the public... If the government has a significant amount of debt outstanding, it may choose to purchase its own debt with newly printed currency. The government has thereby replaced its interest-bearing debt with money, and has thus monetised part of its debt.</a:t>
            </a:r>
          </a:p>
          <a:p>
            <a:endParaRPr lang="en-GB" dirty="0"/>
          </a:p>
          <a:p>
            <a:r>
              <a:rPr lang="en-GB" dirty="0"/>
              <a:t>Central banks usually purchase government debt through the secondary market, where the debt was previously issued. </a:t>
            </a:r>
          </a:p>
          <a:p>
            <a:endParaRPr lang="en-GB" dirty="0"/>
          </a:p>
          <a:p>
            <a:r>
              <a:rPr lang="en-GB" dirty="0"/>
              <a:t>A consequence of purchasing debt with money is that money supply increases, which increases bank reserves that facilitate increased bank lending. Using the increased money supply to purchase goods and assets will raise the price of goods and assets, and is thus likely to generate inflation. </a:t>
            </a:r>
          </a:p>
          <a:p>
            <a:endParaRPr lang="en-GB" dirty="0"/>
          </a:p>
          <a:p>
            <a:r>
              <a:rPr lang="en-GB" dirty="0"/>
              <a:t>Consequently, debt monetisation to finance a deficit often creates inflation, as a consequence of using this approach to finance government deficits.</a:t>
            </a:r>
          </a:p>
          <a:p>
            <a:endParaRPr lang="en-GB" dirty="0"/>
          </a:p>
          <a:p>
            <a:r>
              <a:rPr lang="en-GB" dirty="0"/>
              <a:t>Adapted from: </a:t>
            </a:r>
            <a:r>
              <a:rPr lang="en-GB" dirty="0">
                <a:hlinkClick r:id="rId2"/>
              </a:rPr>
              <a:t>http://lexicon.ft.com/Term?term=monetisation</a:t>
            </a:r>
            <a:r>
              <a:rPr lang="en-GB" dirty="0"/>
              <a:t> </a:t>
            </a:r>
          </a:p>
        </p:txBody>
      </p:sp>
    </p:spTree>
    <p:extLst>
      <p:ext uri="{BB962C8B-B14F-4D97-AF65-F5344CB8AC3E}">
        <p14:creationId xmlns:p14="http://schemas.microsoft.com/office/powerpoint/2010/main" val="90082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Quantitative Easing</a:t>
            </a:r>
          </a:p>
        </p:txBody>
      </p:sp>
      <p:sp>
        <p:nvSpPr>
          <p:cNvPr id="3" name="Content Placeholder 2"/>
          <p:cNvSpPr>
            <a:spLocks noGrp="1"/>
          </p:cNvSpPr>
          <p:nvPr>
            <p:ph idx="1"/>
          </p:nvPr>
        </p:nvSpPr>
        <p:spPr>
          <a:xfrm>
            <a:off x="179512" y="1052736"/>
            <a:ext cx="8784976" cy="5805264"/>
          </a:xfrm>
        </p:spPr>
        <p:txBody>
          <a:bodyPr>
            <a:normAutofit fontScale="70000" lnSpcReduction="20000"/>
          </a:bodyPr>
          <a:lstStyle/>
          <a:p>
            <a:r>
              <a:rPr lang="en-GB" dirty="0"/>
              <a:t>Quantitative Easing refers to The </a:t>
            </a:r>
            <a:r>
              <a:rPr lang="en-GB" b="1" dirty="0"/>
              <a:t>Bank of England </a:t>
            </a:r>
            <a:r>
              <a:rPr lang="en-GB" dirty="0"/>
              <a:t>using their ‘Asset Purchase Facility’ to </a:t>
            </a:r>
            <a:r>
              <a:rPr lang="en-GB" b="1" dirty="0"/>
              <a:t>purchase bonds </a:t>
            </a:r>
            <a:r>
              <a:rPr lang="en-GB" dirty="0"/>
              <a:t>(usually government bonds) from </a:t>
            </a:r>
            <a:r>
              <a:rPr lang="en-GB" b="1" dirty="0"/>
              <a:t>private sector financial institutions </a:t>
            </a:r>
            <a:r>
              <a:rPr lang="en-GB" dirty="0"/>
              <a:t>(both bank and non-bank financial institutions), in order to increase money supply.</a:t>
            </a:r>
          </a:p>
          <a:p>
            <a:pPr lvl="1"/>
            <a:r>
              <a:rPr lang="en-GB" dirty="0"/>
              <a:t>Please see the </a:t>
            </a:r>
            <a:r>
              <a:rPr lang="en-GB" dirty="0">
                <a:hlinkClick r:id="rId2"/>
              </a:rPr>
              <a:t>Bank of England video that explains quantitative easing</a:t>
            </a:r>
            <a:r>
              <a:rPr lang="en-GB" dirty="0"/>
              <a:t>, and </a:t>
            </a:r>
            <a:r>
              <a:rPr lang="en-GB" dirty="0">
                <a:hlinkClick r:id="rId3"/>
              </a:rPr>
              <a:t>page discussing quantitative easing</a:t>
            </a:r>
            <a:r>
              <a:rPr lang="en-GB" dirty="0"/>
              <a:t>.</a:t>
            </a:r>
          </a:p>
          <a:p>
            <a:pPr lvl="1"/>
            <a:r>
              <a:rPr lang="en-GB" dirty="0"/>
              <a:t>The Bank of England purchase government bonds in secondary markets.</a:t>
            </a:r>
          </a:p>
          <a:p>
            <a:pPr lvl="1"/>
            <a:r>
              <a:rPr lang="en-GB" dirty="0"/>
              <a:t>Quantitative Easing also includes the purchase of private sector bonds, such as corporate bonds, and in America includes the Federal Reserve Bank purchasing mortgage-backed securities. </a:t>
            </a:r>
          </a:p>
          <a:p>
            <a:pPr lvl="1"/>
            <a:endParaRPr lang="en-GB" dirty="0"/>
          </a:p>
          <a:p>
            <a:r>
              <a:rPr lang="en-GB" dirty="0"/>
              <a:t>When the government engages in QE, their intention is to sell the purchased government bonds back to the financial markets at some point in the future.</a:t>
            </a:r>
          </a:p>
          <a:p>
            <a:pPr lvl="1"/>
            <a:r>
              <a:rPr lang="en-GB" dirty="0"/>
              <a:t>If the government does not intend to sell the bonds they have purchased back to the financial market at some point in the future, the central bank’s purchase of bonds is referred to as ‘Overt Monetary Financing’, rather than being Quantitative Easing. </a:t>
            </a:r>
          </a:p>
          <a:p>
            <a:pPr lvl="1"/>
            <a:r>
              <a:rPr lang="en-GB" dirty="0"/>
              <a:t>Financial assets purchased by The Bank of England’s 2009 programme of Quantitative Easing have still not been returned to the market. </a:t>
            </a:r>
          </a:p>
          <a:p>
            <a:pPr lvl="1"/>
            <a:endParaRPr lang="en-GB" dirty="0"/>
          </a:p>
        </p:txBody>
      </p:sp>
    </p:spTree>
    <p:extLst>
      <p:ext uri="{BB962C8B-B14F-4D97-AF65-F5344CB8AC3E}">
        <p14:creationId xmlns:p14="http://schemas.microsoft.com/office/powerpoint/2010/main" val="372103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58667" y="2947010"/>
            <a:ext cx="4536504" cy="369332"/>
          </a:xfrm>
          <a:prstGeom prst="rect">
            <a:avLst/>
          </a:prstGeom>
          <a:noFill/>
        </p:spPr>
        <p:txBody>
          <a:bodyPr wrap="square" rtlCol="0">
            <a:spAutoFit/>
          </a:bodyPr>
          <a:lstStyle/>
          <a:p>
            <a:r>
              <a:rPr lang="en-GB" b="1" dirty="0"/>
              <a:t>Quantitative easing </a:t>
            </a:r>
            <a:r>
              <a:rPr lang="en-GB" dirty="0"/>
              <a:t>by global central banks</a:t>
            </a:r>
          </a:p>
        </p:txBody>
      </p:sp>
      <p:sp>
        <p:nvSpPr>
          <p:cNvPr id="7" name="TextBox 6"/>
          <p:cNvSpPr txBox="1"/>
          <p:nvPr/>
        </p:nvSpPr>
        <p:spPr>
          <a:xfrm>
            <a:off x="6526919" y="4816790"/>
            <a:ext cx="2526615" cy="369332"/>
          </a:xfrm>
          <a:prstGeom prst="rect">
            <a:avLst/>
          </a:prstGeom>
          <a:noFill/>
        </p:spPr>
        <p:txBody>
          <a:bodyPr wrap="square" rtlCol="0">
            <a:spAutoFit/>
          </a:bodyPr>
          <a:lstStyle/>
          <a:p>
            <a:r>
              <a:rPr lang="en-GB" dirty="0"/>
              <a:t>Source: McKinsey</a:t>
            </a:r>
          </a:p>
        </p:txBody>
      </p:sp>
      <p:graphicFrame>
        <p:nvGraphicFramePr>
          <p:cNvPr id="8" name="Chart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821824208"/>
              </p:ext>
            </p:extLst>
          </p:nvPr>
        </p:nvGraphicFramePr>
        <p:xfrm>
          <a:off x="107504" y="332656"/>
          <a:ext cx="8856983" cy="604867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cstate="print"/>
          <a:srcRect/>
          <a:stretch>
            <a:fillRect/>
          </a:stretch>
        </p:blipFill>
        <p:spPr bwMode="auto">
          <a:xfrm>
            <a:off x="3977478" y="3645024"/>
            <a:ext cx="5076056" cy="1857093"/>
          </a:xfrm>
          <a:prstGeom prst="rect">
            <a:avLst/>
          </a:prstGeom>
          <a:noFill/>
          <a:ln w="9525">
            <a:noFill/>
            <a:miter lim="800000"/>
            <a:headEnd/>
            <a:tailEnd/>
          </a:ln>
        </p:spPr>
      </p:pic>
    </p:spTree>
    <p:extLst>
      <p:ext uri="{BB962C8B-B14F-4D97-AF65-F5344CB8AC3E}">
        <p14:creationId xmlns:p14="http://schemas.microsoft.com/office/powerpoint/2010/main" val="87687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432FB-C9BF-42FD-8F21-928585901FE7}"/>
              </a:ext>
            </a:extLst>
          </p:cNvPr>
          <p:cNvSpPr>
            <a:spLocks noGrp="1"/>
          </p:cNvSpPr>
          <p:nvPr>
            <p:ph type="title"/>
          </p:nvPr>
        </p:nvSpPr>
        <p:spPr/>
        <p:txBody>
          <a:bodyPr/>
          <a:lstStyle/>
          <a:p>
            <a:r>
              <a:rPr lang="en-GB" dirty="0">
                <a:solidFill>
                  <a:srgbClr val="0000FF"/>
                </a:solidFill>
              </a:rPr>
              <a:t>Quantitative Easing</a:t>
            </a:r>
          </a:p>
        </p:txBody>
      </p:sp>
      <p:sp>
        <p:nvSpPr>
          <p:cNvPr id="5" name="Line 4">
            <a:extLst>
              <a:ext uri="{FF2B5EF4-FFF2-40B4-BE49-F238E27FC236}">
                <a16:creationId xmlns:a16="http://schemas.microsoft.com/office/drawing/2014/main" id="{DCC0E08C-76B9-4375-92D2-3A38CB5E5EBE}"/>
              </a:ext>
            </a:extLst>
          </p:cNvPr>
          <p:cNvSpPr>
            <a:spLocks noChangeShapeType="1"/>
          </p:cNvSpPr>
          <p:nvPr/>
        </p:nvSpPr>
        <p:spPr bwMode="auto">
          <a:xfrm flipV="1">
            <a:off x="1476375" y="549275"/>
            <a:ext cx="0" cy="5327650"/>
          </a:xfrm>
          <a:prstGeom prst="line">
            <a:avLst/>
          </a:prstGeom>
          <a:noFill/>
          <a:ln w="63500">
            <a:solidFill>
              <a:srgbClr val="0000FF"/>
            </a:solidFill>
            <a:round/>
            <a:headEnd/>
            <a:tailEnd type="triangle" w="med" len="med"/>
          </a:ln>
        </p:spPr>
        <p:txBody>
          <a:bodyPr/>
          <a:lstStyle/>
          <a:p>
            <a:endParaRPr lang="en-GB"/>
          </a:p>
        </p:txBody>
      </p:sp>
      <p:sp>
        <p:nvSpPr>
          <p:cNvPr id="6" name="Line 5">
            <a:extLst>
              <a:ext uri="{FF2B5EF4-FFF2-40B4-BE49-F238E27FC236}">
                <a16:creationId xmlns:a16="http://schemas.microsoft.com/office/drawing/2014/main" id="{83D7EA79-1475-407D-88AE-9B1EAFA8AA67}"/>
              </a:ext>
            </a:extLst>
          </p:cNvPr>
          <p:cNvSpPr>
            <a:spLocks noChangeShapeType="1"/>
          </p:cNvSpPr>
          <p:nvPr/>
        </p:nvSpPr>
        <p:spPr bwMode="auto">
          <a:xfrm>
            <a:off x="1476375" y="5876925"/>
            <a:ext cx="6624638" cy="0"/>
          </a:xfrm>
          <a:prstGeom prst="line">
            <a:avLst/>
          </a:prstGeom>
          <a:noFill/>
          <a:ln w="63500">
            <a:solidFill>
              <a:srgbClr val="0000FF"/>
            </a:solidFill>
            <a:round/>
            <a:headEnd/>
            <a:tailEnd type="triangle" w="med" len="med"/>
          </a:ln>
        </p:spPr>
        <p:txBody>
          <a:bodyPr/>
          <a:lstStyle/>
          <a:p>
            <a:endParaRPr lang="en-GB"/>
          </a:p>
        </p:txBody>
      </p:sp>
      <p:sp>
        <p:nvSpPr>
          <p:cNvPr id="7" name="Text Box 6">
            <a:extLst>
              <a:ext uri="{FF2B5EF4-FFF2-40B4-BE49-F238E27FC236}">
                <a16:creationId xmlns:a16="http://schemas.microsoft.com/office/drawing/2014/main" id="{D4431BE3-DB3B-4E33-936B-C59B33E32C75}"/>
              </a:ext>
            </a:extLst>
          </p:cNvPr>
          <p:cNvSpPr txBox="1">
            <a:spLocks noChangeArrowheads="1"/>
          </p:cNvSpPr>
          <p:nvPr/>
        </p:nvSpPr>
        <p:spPr bwMode="auto">
          <a:xfrm>
            <a:off x="107505" y="549275"/>
            <a:ext cx="1584174" cy="707886"/>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Rate of Interest (%)</a:t>
            </a:r>
          </a:p>
        </p:txBody>
      </p:sp>
      <p:sp>
        <p:nvSpPr>
          <p:cNvPr id="8" name="Text Box 7">
            <a:extLst>
              <a:ext uri="{FF2B5EF4-FFF2-40B4-BE49-F238E27FC236}">
                <a16:creationId xmlns:a16="http://schemas.microsoft.com/office/drawing/2014/main" id="{FC858C50-AC58-4F4D-8CF4-332465ECC614}"/>
              </a:ext>
            </a:extLst>
          </p:cNvPr>
          <p:cNvSpPr txBox="1">
            <a:spLocks noChangeArrowheads="1"/>
          </p:cNvSpPr>
          <p:nvPr/>
        </p:nvSpPr>
        <p:spPr bwMode="auto">
          <a:xfrm>
            <a:off x="5724128" y="5972640"/>
            <a:ext cx="2232248" cy="400110"/>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Quantity of Money</a:t>
            </a:r>
          </a:p>
        </p:txBody>
      </p:sp>
      <p:sp>
        <p:nvSpPr>
          <p:cNvPr id="9" name="Freeform: Shape 8">
            <a:extLst>
              <a:ext uri="{FF2B5EF4-FFF2-40B4-BE49-F238E27FC236}">
                <a16:creationId xmlns:a16="http://schemas.microsoft.com/office/drawing/2014/main" id="{949EE196-3514-43E9-A794-86D8BA94E095}"/>
              </a:ext>
            </a:extLst>
          </p:cNvPr>
          <p:cNvSpPr/>
          <p:nvPr/>
        </p:nvSpPr>
        <p:spPr>
          <a:xfrm>
            <a:off x="1828800" y="1714499"/>
            <a:ext cx="5915025" cy="2924175"/>
          </a:xfrm>
          <a:custGeom>
            <a:avLst/>
            <a:gdLst>
              <a:gd name="connsiteX0" fmla="*/ 0 w 5915025"/>
              <a:gd name="connsiteY0" fmla="*/ 0 h 2941638"/>
              <a:gd name="connsiteX1" fmla="*/ 1085850 w 5915025"/>
              <a:gd name="connsiteY1" fmla="*/ 2505075 h 2941638"/>
              <a:gd name="connsiteX2" fmla="*/ 5915025 w 5915025"/>
              <a:gd name="connsiteY2" fmla="*/ 2924175 h 2941638"/>
              <a:gd name="connsiteX0" fmla="*/ 0 w 5915025"/>
              <a:gd name="connsiteY0" fmla="*/ 0 h 2979540"/>
              <a:gd name="connsiteX1" fmla="*/ 2181225 w 5915025"/>
              <a:gd name="connsiteY1" fmla="*/ 2638425 h 2979540"/>
              <a:gd name="connsiteX2" fmla="*/ 5915025 w 5915025"/>
              <a:gd name="connsiteY2" fmla="*/ 2924175 h 2979540"/>
              <a:gd name="connsiteX0" fmla="*/ 0 w 5915025"/>
              <a:gd name="connsiteY0" fmla="*/ 0 h 2924175"/>
              <a:gd name="connsiteX1" fmla="*/ 2181225 w 5915025"/>
              <a:gd name="connsiteY1" fmla="*/ 2638425 h 2924175"/>
              <a:gd name="connsiteX2" fmla="*/ 5915025 w 5915025"/>
              <a:gd name="connsiteY2" fmla="*/ 2924175 h 2924175"/>
              <a:gd name="connsiteX0" fmla="*/ 0 w 5915025"/>
              <a:gd name="connsiteY0" fmla="*/ 0 h 2924175"/>
              <a:gd name="connsiteX1" fmla="*/ 2181225 w 5915025"/>
              <a:gd name="connsiteY1" fmla="*/ 2838450 h 2924175"/>
              <a:gd name="connsiteX2" fmla="*/ 5915025 w 5915025"/>
              <a:gd name="connsiteY2" fmla="*/ 2924175 h 2924175"/>
            </a:gdLst>
            <a:ahLst/>
            <a:cxnLst>
              <a:cxn ang="0">
                <a:pos x="connsiteX0" y="connsiteY0"/>
              </a:cxn>
              <a:cxn ang="0">
                <a:pos x="connsiteX1" y="connsiteY1"/>
              </a:cxn>
              <a:cxn ang="0">
                <a:pos x="connsiteX2" y="connsiteY2"/>
              </a:cxn>
            </a:cxnLst>
            <a:rect l="l" t="t" r="r" b="b"/>
            <a:pathLst>
              <a:path w="5915025" h="2924175">
                <a:moveTo>
                  <a:pt x="0" y="0"/>
                </a:moveTo>
                <a:cubicBezTo>
                  <a:pt x="50006" y="1008856"/>
                  <a:pt x="1195388" y="2351088"/>
                  <a:pt x="2181225" y="2838450"/>
                </a:cubicBezTo>
                <a:lnTo>
                  <a:pt x="5915025" y="2924175"/>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EEBE788E-5612-4469-9744-DDE2B7BBF399}"/>
              </a:ext>
            </a:extLst>
          </p:cNvPr>
          <p:cNvCxnSpPr>
            <a:cxnSpLocks/>
          </p:cNvCxnSpPr>
          <p:nvPr/>
        </p:nvCxnSpPr>
        <p:spPr>
          <a:xfrm>
            <a:off x="2555776" y="1628800"/>
            <a:ext cx="0" cy="4248125"/>
          </a:xfrm>
          <a:prstGeom prst="line">
            <a:avLst/>
          </a:prstGeom>
          <a:ln w="444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7AD8DF6-C762-4484-84C7-AC141B437C75}"/>
              </a:ext>
            </a:extLst>
          </p:cNvPr>
          <p:cNvSpPr txBox="1"/>
          <p:nvPr/>
        </p:nvSpPr>
        <p:spPr>
          <a:xfrm>
            <a:off x="2339751" y="1257161"/>
            <a:ext cx="648071" cy="369332"/>
          </a:xfrm>
          <a:prstGeom prst="rect">
            <a:avLst/>
          </a:prstGeom>
          <a:noFill/>
        </p:spPr>
        <p:txBody>
          <a:bodyPr wrap="square" rtlCol="0">
            <a:spAutoFit/>
          </a:bodyPr>
          <a:lstStyle/>
          <a:p>
            <a:r>
              <a:rPr lang="en-GB" dirty="0">
                <a:solidFill>
                  <a:srgbClr val="FF0000"/>
                </a:solidFill>
              </a:rPr>
              <a:t>MS</a:t>
            </a:r>
            <a:r>
              <a:rPr lang="en-GB" baseline="30000" dirty="0">
                <a:solidFill>
                  <a:srgbClr val="FF0000"/>
                </a:solidFill>
              </a:rPr>
              <a:t>1</a:t>
            </a:r>
            <a:endParaRPr lang="en-GB" dirty="0">
              <a:solidFill>
                <a:srgbClr val="FF0000"/>
              </a:solidFill>
            </a:endParaRPr>
          </a:p>
        </p:txBody>
      </p:sp>
      <p:cxnSp>
        <p:nvCxnSpPr>
          <p:cNvPr id="14" name="Straight Connector 13">
            <a:extLst>
              <a:ext uri="{FF2B5EF4-FFF2-40B4-BE49-F238E27FC236}">
                <a16:creationId xmlns:a16="http://schemas.microsoft.com/office/drawing/2014/main" id="{228A47EC-2EC5-4D55-A385-136DF2467F7F}"/>
              </a:ext>
            </a:extLst>
          </p:cNvPr>
          <p:cNvCxnSpPr>
            <a:cxnSpLocks/>
          </p:cNvCxnSpPr>
          <p:nvPr/>
        </p:nvCxnSpPr>
        <p:spPr>
          <a:xfrm>
            <a:off x="4001829" y="1618785"/>
            <a:ext cx="0" cy="4248125"/>
          </a:xfrm>
          <a:prstGeom prst="line">
            <a:avLst/>
          </a:prstGeom>
          <a:ln w="444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8D65DB0-F668-4F5D-B2AB-1DB6F4BCBDF3}"/>
              </a:ext>
            </a:extLst>
          </p:cNvPr>
          <p:cNvSpPr txBox="1"/>
          <p:nvPr/>
        </p:nvSpPr>
        <p:spPr>
          <a:xfrm>
            <a:off x="3785804" y="1247146"/>
            <a:ext cx="648071" cy="369332"/>
          </a:xfrm>
          <a:prstGeom prst="rect">
            <a:avLst/>
          </a:prstGeom>
          <a:noFill/>
        </p:spPr>
        <p:txBody>
          <a:bodyPr wrap="square" rtlCol="0">
            <a:spAutoFit/>
          </a:bodyPr>
          <a:lstStyle/>
          <a:p>
            <a:r>
              <a:rPr lang="en-GB" dirty="0">
                <a:solidFill>
                  <a:srgbClr val="FF0000"/>
                </a:solidFill>
              </a:rPr>
              <a:t>MS</a:t>
            </a:r>
            <a:r>
              <a:rPr lang="en-GB" baseline="30000" dirty="0">
                <a:solidFill>
                  <a:srgbClr val="FF0000"/>
                </a:solidFill>
              </a:rPr>
              <a:t>2</a:t>
            </a:r>
            <a:endParaRPr lang="en-GB" dirty="0">
              <a:solidFill>
                <a:srgbClr val="FF0000"/>
              </a:solidFill>
            </a:endParaRPr>
          </a:p>
        </p:txBody>
      </p:sp>
      <p:cxnSp>
        <p:nvCxnSpPr>
          <p:cNvPr id="19" name="Straight Connector 18">
            <a:extLst>
              <a:ext uri="{FF2B5EF4-FFF2-40B4-BE49-F238E27FC236}">
                <a16:creationId xmlns:a16="http://schemas.microsoft.com/office/drawing/2014/main" id="{AE327517-C7BC-4809-9D1B-B3087F343B24}"/>
              </a:ext>
            </a:extLst>
          </p:cNvPr>
          <p:cNvCxnSpPr>
            <a:cxnSpLocks/>
          </p:cNvCxnSpPr>
          <p:nvPr/>
        </p:nvCxnSpPr>
        <p:spPr>
          <a:xfrm>
            <a:off x="1484891" y="3284984"/>
            <a:ext cx="1074801" cy="160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70A6BF-E61F-4A9F-8129-F92D77E7879E}"/>
              </a:ext>
            </a:extLst>
          </p:cNvPr>
          <p:cNvCxnSpPr>
            <a:cxnSpLocks/>
          </p:cNvCxnSpPr>
          <p:nvPr/>
        </p:nvCxnSpPr>
        <p:spPr>
          <a:xfrm>
            <a:off x="1484891" y="4562667"/>
            <a:ext cx="2518719"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2C58EA2-84F1-468C-A6CB-5180741D5F83}"/>
              </a:ext>
            </a:extLst>
          </p:cNvPr>
          <p:cNvSpPr>
            <a:spLocks noChangeArrowheads="1"/>
          </p:cNvSpPr>
          <p:nvPr/>
        </p:nvSpPr>
        <p:spPr bwMode="auto">
          <a:xfrm>
            <a:off x="1054284" y="3028248"/>
            <a:ext cx="41357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GB" sz="2000" i="1" dirty="0">
                <a:solidFill>
                  <a:srgbClr val="0000FF"/>
                </a:solidFill>
                <a:latin typeface="Arial" charset="0"/>
              </a:rPr>
              <a:t>ir</a:t>
            </a:r>
            <a:r>
              <a:rPr lang="en-GB" baseline="-25000" dirty="0">
                <a:solidFill>
                  <a:srgbClr val="0000FF"/>
                </a:solidFill>
                <a:latin typeface="Arial" charset="0"/>
              </a:rPr>
              <a:t>1</a:t>
            </a:r>
          </a:p>
        </p:txBody>
      </p:sp>
      <p:sp>
        <p:nvSpPr>
          <p:cNvPr id="22" name="Rectangle 21">
            <a:extLst>
              <a:ext uri="{FF2B5EF4-FFF2-40B4-BE49-F238E27FC236}">
                <a16:creationId xmlns:a16="http://schemas.microsoft.com/office/drawing/2014/main" id="{BA5D6FB3-CFE6-45C5-965D-1C40EF81D5C5}"/>
              </a:ext>
            </a:extLst>
          </p:cNvPr>
          <p:cNvSpPr>
            <a:spLocks noChangeArrowheads="1"/>
          </p:cNvSpPr>
          <p:nvPr/>
        </p:nvSpPr>
        <p:spPr bwMode="auto">
          <a:xfrm>
            <a:off x="1011805" y="4362291"/>
            <a:ext cx="498534"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GB" sz="2000" i="1" dirty="0" err="1">
                <a:solidFill>
                  <a:srgbClr val="0000FF"/>
                </a:solidFill>
                <a:latin typeface="Arial" charset="0"/>
              </a:rPr>
              <a:t>ir</a:t>
            </a:r>
            <a:r>
              <a:rPr lang="en-GB" baseline="-25000" dirty="0" err="1">
                <a:solidFill>
                  <a:srgbClr val="0000FF"/>
                </a:solidFill>
                <a:latin typeface="Arial" charset="0"/>
              </a:rPr>
              <a:t>qe</a:t>
            </a:r>
            <a:endParaRPr lang="en-GB" baseline="-25000" dirty="0">
              <a:solidFill>
                <a:srgbClr val="0000FF"/>
              </a:solidFill>
              <a:latin typeface="Arial" charset="0"/>
            </a:endParaRPr>
          </a:p>
        </p:txBody>
      </p:sp>
      <p:sp>
        <p:nvSpPr>
          <p:cNvPr id="23" name="Right Arrow 5">
            <a:extLst>
              <a:ext uri="{FF2B5EF4-FFF2-40B4-BE49-F238E27FC236}">
                <a16:creationId xmlns:a16="http://schemas.microsoft.com/office/drawing/2014/main" id="{FE5B8FA2-B5C7-4C33-9432-24BC23947D5F}"/>
              </a:ext>
            </a:extLst>
          </p:cNvPr>
          <p:cNvSpPr/>
          <p:nvPr/>
        </p:nvSpPr>
        <p:spPr>
          <a:xfrm>
            <a:off x="2600399" y="1987456"/>
            <a:ext cx="1397513" cy="953294"/>
          </a:xfrm>
          <a:prstGeom prst="rightArrow">
            <a:avLst/>
          </a:prstGeom>
          <a:solidFill>
            <a:srgbClr val="FEE2E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FF"/>
                </a:solidFill>
              </a:rPr>
              <a:t>QE</a:t>
            </a:r>
          </a:p>
        </p:txBody>
      </p:sp>
      <p:sp>
        <p:nvSpPr>
          <p:cNvPr id="17" name="TextBox 16">
            <a:extLst>
              <a:ext uri="{FF2B5EF4-FFF2-40B4-BE49-F238E27FC236}">
                <a16:creationId xmlns:a16="http://schemas.microsoft.com/office/drawing/2014/main" id="{94F4F494-972A-485D-A78C-19FD88962C25}"/>
              </a:ext>
            </a:extLst>
          </p:cNvPr>
          <p:cNvSpPr txBox="1"/>
          <p:nvPr/>
        </p:nvSpPr>
        <p:spPr>
          <a:xfrm>
            <a:off x="4110667" y="4269342"/>
            <a:ext cx="4680518" cy="369332"/>
          </a:xfrm>
          <a:prstGeom prst="rect">
            <a:avLst/>
          </a:prstGeom>
          <a:noFill/>
        </p:spPr>
        <p:txBody>
          <a:bodyPr wrap="square" rtlCol="0">
            <a:spAutoFit/>
          </a:bodyPr>
          <a:lstStyle/>
          <a:p>
            <a:r>
              <a:rPr lang="en-GB" dirty="0">
                <a:solidFill>
                  <a:srgbClr val="0000FF"/>
                </a:solidFill>
              </a:rPr>
              <a:t>Money Demand (Liquidity Preference Schedule)</a:t>
            </a:r>
          </a:p>
        </p:txBody>
      </p:sp>
    </p:spTree>
    <p:extLst>
      <p:ext uri="{BB962C8B-B14F-4D97-AF65-F5344CB8AC3E}">
        <p14:creationId xmlns:p14="http://schemas.microsoft.com/office/powerpoint/2010/main" val="3331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766072755"/>
              </p:ext>
            </p:extLst>
          </p:nvPr>
        </p:nvGraphicFramePr>
        <p:xfrm>
          <a:off x="53752" y="476672"/>
          <a:ext cx="9036496" cy="5724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375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0CF7-924B-4A00-B84D-1819A4E6308B}"/>
              </a:ext>
            </a:extLst>
          </p:cNvPr>
          <p:cNvSpPr>
            <a:spLocks noGrp="1"/>
          </p:cNvSpPr>
          <p:nvPr>
            <p:ph type="title"/>
          </p:nvPr>
        </p:nvSpPr>
        <p:spPr>
          <a:xfrm>
            <a:off x="457200" y="112104"/>
            <a:ext cx="8229600" cy="1143000"/>
          </a:xfrm>
        </p:spPr>
        <p:txBody>
          <a:bodyPr/>
          <a:lstStyle/>
          <a:p>
            <a:r>
              <a:rPr lang="en-GB" dirty="0"/>
              <a:t>Quantitative Easing</a:t>
            </a:r>
          </a:p>
        </p:txBody>
      </p:sp>
      <p:sp>
        <p:nvSpPr>
          <p:cNvPr id="3" name="Content Placeholder 2">
            <a:extLst>
              <a:ext uri="{FF2B5EF4-FFF2-40B4-BE49-F238E27FC236}">
                <a16:creationId xmlns:a16="http://schemas.microsoft.com/office/drawing/2014/main" id="{313E1255-C11C-416A-B64B-B90DE159A924}"/>
              </a:ext>
            </a:extLst>
          </p:cNvPr>
          <p:cNvSpPr>
            <a:spLocks noGrp="1"/>
          </p:cNvSpPr>
          <p:nvPr>
            <p:ph idx="1"/>
          </p:nvPr>
        </p:nvSpPr>
        <p:spPr>
          <a:xfrm>
            <a:off x="251520" y="1484784"/>
            <a:ext cx="8640960" cy="4752528"/>
          </a:xfrm>
        </p:spPr>
        <p:txBody>
          <a:bodyPr>
            <a:normAutofit/>
          </a:bodyPr>
          <a:lstStyle/>
          <a:p>
            <a:r>
              <a:rPr lang="en-GB" dirty="0"/>
              <a:t>The additional central bank demand for government bonds increases the bond price, and reduces the bond yield.</a:t>
            </a:r>
          </a:p>
          <a:p>
            <a:pPr lvl="1"/>
            <a:r>
              <a:rPr lang="en-GB" dirty="0"/>
              <a:t>Given that the annual financial return from a bond is usually defined as a percentage of the initial coupon price (£100) of a bond.</a:t>
            </a:r>
          </a:p>
        </p:txBody>
      </p:sp>
    </p:spTree>
    <p:extLst>
      <p:ext uri="{BB962C8B-B14F-4D97-AF65-F5344CB8AC3E}">
        <p14:creationId xmlns:p14="http://schemas.microsoft.com/office/powerpoint/2010/main" val="202506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DD6B-7577-4EC6-9E5A-0A1170694124}"/>
              </a:ext>
            </a:extLst>
          </p:cNvPr>
          <p:cNvSpPr>
            <a:spLocks noGrp="1"/>
          </p:cNvSpPr>
          <p:nvPr>
            <p:ph type="title"/>
          </p:nvPr>
        </p:nvSpPr>
        <p:spPr/>
        <p:txBody>
          <a:bodyPr/>
          <a:lstStyle/>
          <a:p>
            <a:r>
              <a:rPr lang="en-GB" dirty="0"/>
              <a:t>Price of Treasury Stock 4.25% 2046 </a:t>
            </a:r>
          </a:p>
        </p:txBody>
      </p:sp>
      <p:sp>
        <p:nvSpPr>
          <p:cNvPr id="4" name="TextBox 3">
            <a:extLst>
              <a:ext uri="{FF2B5EF4-FFF2-40B4-BE49-F238E27FC236}">
                <a16:creationId xmlns:a16="http://schemas.microsoft.com/office/drawing/2014/main" id="{B971A67D-C1B8-46BA-8222-B382396B4FD1}"/>
              </a:ext>
            </a:extLst>
          </p:cNvPr>
          <p:cNvSpPr txBox="1"/>
          <p:nvPr/>
        </p:nvSpPr>
        <p:spPr>
          <a:xfrm>
            <a:off x="323528" y="5937031"/>
            <a:ext cx="8496944" cy="646331"/>
          </a:xfrm>
          <a:prstGeom prst="rect">
            <a:avLst/>
          </a:prstGeom>
          <a:noFill/>
        </p:spPr>
        <p:txBody>
          <a:bodyPr wrap="square" rtlCol="0">
            <a:spAutoFit/>
          </a:bodyPr>
          <a:lstStyle/>
          <a:p>
            <a:r>
              <a:rPr lang="en-GB" dirty="0"/>
              <a:t>Source: Hargreaves Lansdown (</a:t>
            </a:r>
            <a:r>
              <a:rPr lang="en-GB" dirty="0">
                <a:hlinkClick r:id="rId2"/>
              </a:rPr>
              <a:t>https://www.hl.co.uk/shares/shares-search-results/t/treasury-4,14-2046/share-charts</a:t>
            </a:r>
            <a:r>
              <a:rPr lang="en-GB" dirty="0"/>
              <a:t>)</a:t>
            </a:r>
          </a:p>
        </p:txBody>
      </p:sp>
      <p:pic>
        <p:nvPicPr>
          <p:cNvPr id="5" name="Picture 4">
            <a:extLst>
              <a:ext uri="{FF2B5EF4-FFF2-40B4-BE49-F238E27FC236}">
                <a16:creationId xmlns:a16="http://schemas.microsoft.com/office/drawing/2014/main" id="{8943327F-7698-459E-B692-44DC6B8035D1}"/>
              </a:ext>
            </a:extLst>
          </p:cNvPr>
          <p:cNvPicPr>
            <a:picLocks noChangeAspect="1"/>
          </p:cNvPicPr>
          <p:nvPr/>
        </p:nvPicPr>
        <p:blipFill>
          <a:blip r:embed="rId3"/>
          <a:stretch>
            <a:fillRect/>
          </a:stretch>
        </p:blipFill>
        <p:spPr>
          <a:xfrm>
            <a:off x="142257" y="1805411"/>
            <a:ext cx="8859486" cy="3743847"/>
          </a:xfrm>
          <a:prstGeom prst="rect">
            <a:avLst/>
          </a:prstGeom>
        </p:spPr>
      </p:pic>
    </p:spTree>
    <p:extLst>
      <p:ext uri="{BB962C8B-B14F-4D97-AF65-F5344CB8AC3E}">
        <p14:creationId xmlns:p14="http://schemas.microsoft.com/office/powerpoint/2010/main" val="9494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F6192-1ED9-4099-BDC0-DA532AB359F7}"/>
              </a:ext>
            </a:extLst>
          </p:cNvPr>
          <p:cNvPicPr>
            <a:picLocks noChangeAspect="1"/>
          </p:cNvPicPr>
          <p:nvPr/>
        </p:nvPicPr>
        <p:blipFill>
          <a:blip r:embed="rId2"/>
          <a:stretch>
            <a:fillRect/>
          </a:stretch>
        </p:blipFill>
        <p:spPr>
          <a:xfrm>
            <a:off x="1004386" y="1840744"/>
            <a:ext cx="7135221" cy="4001058"/>
          </a:xfrm>
          <a:prstGeom prst="rect">
            <a:avLst/>
          </a:prstGeom>
        </p:spPr>
      </p:pic>
      <p:sp>
        <p:nvSpPr>
          <p:cNvPr id="3" name="TextBox 2">
            <a:extLst>
              <a:ext uri="{FF2B5EF4-FFF2-40B4-BE49-F238E27FC236}">
                <a16:creationId xmlns:a16="http://schemas.microsoft.com/office/drawing/2014/main" id="{460ADD15-C9FC-4C18-8F75-844E1CBE139C}"/>
              </a:ext>
            </a:extLst>
          </p:cNvPr>
          <p:cNvSpPr txBox="1"/>
          <p:nvPr/>
        </p:nvSpPr>
        <p:spPr>
          <a:xfrm>
            <a:off x="1151618" y="1009771"/>
            <a:ext cx="6840760" cy="830997"/>
          </a:xfrm>
          <a:prstGeom prst="rect">
            <a:avLst/>
          </a:prstGeom>
          <a:noFill/>
        </p:spPr>
        <p:txBody>
          <a:bodyPr wrap="square" rtlCol="0">
            <a:spAutoFit/>
          </a:bodyPr>
          <a:lstStyle/>
          <a:p>
            <a:r>
              <a:rPr lang="en-GB" sz="2400" dirty="0"/>
              <a:t>Bond yields have fallen (bond prices have risen) for the last 30 years, as market interest rates have fallen.</a:t>
            </a:r>
          </a:p>
        </p:txBody>
      </p:sp>
      <p:sp>
        <p:nvSpPr>
          <p:cNvPr id="4" name="Title 3">
            <a:extLst>
              <a:ext uri="{FF2B5EF4-FFF2-40B4-BE49-F238E27FC236}">
                <a16:creationId xmlns:a16="http://schemas.microsoft.com/office/drawing/2014/main" id="{CEAEDD2A-C88D-4ECC-BA9A-CD15D466D6B6}"/>
              </a:ext>
            </a:extLst>
          </p:cNvPr>
          <p:cNvSpPr>
            <a:spLocks noGrp="1"/>
          </p:cNvSpPr>
          <p:nvPr>
            <p:ph type="title"/>
          </p:nvPr>
        </p:nvSpPr>
        <p:spPr>
          <a:xfrm>
            <a:off x="457199" y="97604"/>
            <a:ext cx="8229600" cy="1143000"/>
          </a:xfrm>
        </p:spPr>
        <p:txBody>
          <a:bodyPr/>
          <a:lstStyle/>
          <a:p>
            <a:r>
              <a:rPr lang="en-GB" dirty="0"/>
              <a:t>UK Government 10 Year Bond Yield</a:t>
            </a:r>
          </a:p>
        </p:txBody>
      </p:sp>
      <p:sp>
        <p:nvSpPr>
          <p:cNvPr id="5" name="TextBox 4">
            <a:extLst>
              <a:ext uri="{FF2B5EF4-FFF2-40B4-BE49-F238E27FC236}">
                <a16:creationId xmlns:a16="http://schemas.microsoft.com/office/drawing/2014/main" id="{0537C290-22D6-440F-AD9E-A919EC79E1E2}"/>
              </a:ext>
            </a:extLst>
          </p:cNvPr>
          <p:cNvSpPr txBox="1"/>
          <p:nvPr/>
        </p:nvSpPr>
        <p:spPr>
          <a:xfrm>
            <a:off x="215512" y="5929399"/>
            <a:ext cx="8712971" cy="830997"/>
          </a:xfrm>
          <a:prstGeom prst="rect">
            <a:avLst/>
          </a:prstGeom>
          <a:noFill/>
        </p:spPr>
        <p:txBody>
          <a:bodyPr wrap="square" rtlCol="0">
            <a:spAutoFit/>
          </a:bodyPr>
          <a:lstStyle/>
          <a:p>
            <a:r>
              <a:rPr lang="en-GB" sz="2400" dirty="0"/>
              <a:t>Source: Trading Economics (</a:t>
            </a:r>
            <a:r>
              <a:rPr lang="en-GB" sz="2400" dirty="0">
                <a:hlinkClick r:id="rId3"/>
              </a:rPr>
              <a:t>https://tradingeconomics.com/united-kingdom/government-bond-yield</a:t>
            </a:r>
            <a:r>
              <a:rPr lang="en-GB" sz="2400" dirty="0"/>
              <a:t>)</a:t>
            </a:r>
          </a:p>
        </p:txBody>
      </p:sp>
    </p:spTree>
    <p:extLst>
      <p:ext uri="{BB962C8B-B14F-4D97-AF65-F5344CB8AC3E}">
        <p14:creationId xmlns:p14="http://schemas.microsoft.com/office/powerpoint/2010/main" val="114905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385"/>
            <a:ext cx="8229600" cy="1143000"/>
          </a:xfrm>
        </p:spPr>
        <p:txBody>
          <a:bodyPr/>
          <a:lstStyle/>
          <a:p>
            <a:r>
              <a:rPr lang="en-GB" dirty="0"/>
              <a:t>Monetary Policy </a:t>
            </a:r>
          </a:p>
        </p:txBody>
      </p:sp>
      <p:sp>
        <p:nvSpPr>
          <p:cNvPr id="3" name="Content Placeholder 2"/>
          <p:cNvSpPr>
            <a:spLocks noGrp="1"/>
          </p:cNvSpPr>
          <p:nvPr>
            <p:ph idx="1"/>
          </p:nvPr>
        </p:nvSpPr>
        <p:spPr>
          <a:xfrm>
            <a:off x="251520" y="1165385"/>
            <a:ext cx="8640960" cy="5692615"/>
          </a:xfrm>
        </p:spPr>
        <p:txBody>
          <a:bodyPr>
            <a:normAutofit/>
          </a:bodyPr>
          <a:lstStyle/>
          <a:p>
            <a:pPr>
              <a:buFont typeface="Wingdings" panose="05000000000000000000" pitchFamily="2" charset="2"/>
              <a:buChar char="Ø"/>
            </a:pPr>
            <a:r>
              <a:rPr lang="en-GB" b="1" dirty="0"/>
              <a:t>Monetary Policy</a:t>
            </a:r>
            <a:r>
              <a:rPr lang="en-GB" dirty="0"/>
              <a:t> refers to monetary authorities influencing interest rates (price of money), the amount of money in an economy (money supply), bank reserve ratios and credit terms, in order to achieve economic objectives.</a:t>
            </a:r>
          </a:p>
          <a:p>
            <a:pPr>
              <a:buFont typeface="Wingdings" panose="05000000000000000000" pitchFamily="2" charset="2"/>
              <a:buChar char="Ø"/>
            </a:pPr>
            <a:endParaRPr lang="en-GB" dirty="0"/>
          </a:p>
          <a:p>
            <a:pPr>
              <a:lnSpc>
                <a:spcPct val="100000"/>
              </a:lnSpc>
              <a:buFont typeface="Wingdings" panose="05000000000000000000" pitchFamily="2" charset="2"/>
              <a:buChar char="Ø"/>
            </a:pPr>
            <a:r>
              <a:rPr lang="en-GB" altLang="en-US" dirty="0"/>
              <a:t>Monetary Policy influences the general structure of interest rates in the economy,</a:t>
            </a:r>
          </a:p>
          <a:p>
            <a:pPr lvl="1">
              <a:buFont typeface="Wingdings" panose="05000000000000000000" pitchFamily="2" charset="2"/>
              <a:buChar char="Ø"/>
            </a:pPr>
            <a:r>
              <a:rPr lang="en-GB" altLang="en-US" dirty="0"/>
              <a:t>influencing aggregate expenditure and inflation.</a:t>
            </a:r>
          </a:p>
          <a:p>
            <a:endParaRPr lang="en-GB" dirty="0"/>
          </a:p>
        </p:txBody>
      </p:sp>
    </p:spTree>
    <p:extLst>
      <p:ext uri="{BB962C8B-B14F-4D97-AF65-F5344CB8AC3E}">
        <p14:creationId xmlns:p14="http://schemas.microsoft.com/office/powerpoint/2010/main" val="3648433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38034-03B6-4445-A922-D4CDE94D2BBD}"/>
              </a:ext>
            </a:extLst>
          </p:cNvPr>
          <p:cNvSpPr>
            <a:spLocks noGrp="1"/>
          </p:cNvSpPr>
          <p:nvPr>
            <p:ph type="title"/>
          </p:nvPr>
        </p:nvSpPr>
        <p:spPr>
          <a:xfrm>
            <a:off x="451488" y="84672"/>
            <a:ext cx="8229600" cy="1143000"/>
          </a:xfrm>
        </p:spPr>
        <p:txBody>
          <a:bodyPr/>
          <a:lstStyle/>
          <a:p>
            <a:r>
              <a:rPr lang="en-GB" dirty="0"/>
              <a:t>Quantitative Easing (QE)</a:t>
            </a:r>
          </a:p>
        </p:txBody>
      </p:sp>
      <p:sp>
        <p:nvSpPr>
          <p:cNvPr id="4" name="Content Placeholder 3">
            <a:extLst>
              <a:ext uri="{FF2B5EF4-FFF2-40B4-BE49-F238E27FC236}">
                <a16:creationId xmlns:a16="http://schemas.microsoft.com/office/drawing/2014/main" id="{4D750E67-8C3D-4D1D-A46D-AD53E1B10FD0}"/>
              </a:ext>
            </a:extLst>
          </p:cNvPr>
          <p:cNvSpPr>
            <a:spLocks noGrp="1"/>
          </p:cNvSpPr>
          <p:nvPr>
            <p:ph idx="1"/>
          </p:nvPr>
        </p:nvSpPr>
        <p:spPr>
          <a:xfrm>
            <a:off x="457200" y="1600200"/>
            <a:ext cx="8229600" cy="5141168"/>
          </a:xfrm>
        </p:spPr>
        <p:txBody>
          <a:bodyPr>
            <a:normAutofit fontScale="70000" lnSpcReduction="20000"/>
          </a:bodyPr>
          <a:lstStyle/>
          <a:p>
            <a:r>
              <a:rPr lang="en-GB" dirty="0"/>
              <a:t>Financial institutions use the money received from the central bank to purchase other types of assets, such as property and company shares, which offer a higher rate of return.</a:t>
            </a:r>
          </a:p>
          <a:p>
            <a:endParaRPr lang="en-GB" dirty="0"/>
          </a:p>
          <a:p>
            <a:r>
              <a:rPr lang="en-GB" dirty="0"/>
              <a:t>Non-bank financial institutions purchase of property and financial assets provides support to the price of these assets, which prevents a reduction in property and financial asset prices. </a:t>
            </a:r>
          </a:p>
          <a:p>
            <a:endParaRPr lang="en-GB" dirty="0"/>
          </a:p>
          <a:p>
            <a:r>
              <a:rPr lang="en-GB" dirty="0"/>
              <a:t>Maintaining property and financial asset prices prevents speculators being bankrupted by falling property and financial asset prices, which could cause their bank loans to become non-performing, and may lead to bank insolvencies. </a:t>
            </a:r>
          </a:p>
          <a:p>
            <a:endParaRPr lang="en-GB" dirty="0"/>
          </a:p>
          <a:p>
            <a:r>
              <a:rPr lang="en-GB" dirty="0"/>
              <a:t>Beneficiaries from QE were those with property and financial assets that benefited from the resulting increase in the value of financial and property assets. </a:t>
            </a:r>
          </a:p>
          <a:p>
            <a:endParaRPr lang="en-GB" dirty="0"/>
          </a:p>
          <a:p>
            <a:endParaRPr lang="en-GB" dirty="0"/>
          </a:p>
        </p:txBody>
      </p:sp>
    </p:spTree>
    <p:extLst>
      <p:ext uri="{BB962C8B-B14F-4D97-AF65-F5344CB8AC3E}">
        <p14:creationId xmlns:p14="http://schemas.microsoft.com/office/powerpoint/2010/main" val="3304752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C0B-242F-46E3-B1D4-6437E3B69BF4}"/>
              </a:ext>
            </a:extLst>
          </p:cNvPr>
          <p:cNvSpPr>
            <a:spLocks noGrp="1"/>
          </p:cNvSpPr>
          <p:nvPr>
            <p:ph type="title"/>
          </p:nvPr>
        </p:nvSpPr>
        <p:spPr/>
        <p:txBody>
          <a:bodyPr>
            <a:normAutofit fontScale="90000"/>
          </a:bodyPr>
          <a:lstStyle/>
          <a:p>
            <a:r>
              <a:rPr lang="en-GB" dirty="0"/>
              <a:t>Quantitative Easing and the Value of Pound Sterling in terms of Gold</a:t>
            </a:r>
          </a:p>
        </p:txBody>
      </p:sp>
      <p:graphicFrame>
        <p:nvGraphicFramePr>
          <p:cNvPr id="4" name="Chart 3">
            <a:extLst>
              <a:ext uri="{FF2B5EF4-FFF2-40B4-BE49-F238E27FC236}">
                <a16:creationId xmlns:a16="http://schemas.microsoft.com/office/drawing/2014/main" id="{0A2B2B5D-03E7-4AD2-A230-0A2489BB5E99}"/>
              </a:ext>
            </a:extLst>
          </p:cNvPr>
          <p:cNvGraphicFramePr>
            <a:graphicFrameLocks/>
          </p:cNvGraphicFramePr>
          <p:nvPr>
            <p:extLst>
              <p:ext uri="{D42A27DB-BD31-4B8C-83A1-F6EECF244321}">
                <p14:modId xmlns:p14="http://schemas.microsoft.com/office/powerpoint/2010/main" val="2846182399"/>
              </p:ext>
            </p:extLst>
          </p:nvPr>
        </p:nvGraphicFramePr>
        <p:xfrm>
          <a:off x="930424" y="1484784"/>
          <a:ext cx="7283152" cy="5172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652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5341-87BB-4F41-B9AB-DF32ED9673C1}"/>
              </a:ext>
            </a:extLst>
          </p:cNvPr>
          <p:cNvSpPr>
            <a:spLocks noGrp="1"/>
          </p:cNvSpPr>
          <p:nvPr>
            <p:ph type="title"/>
          </p:nvPr>
        </p:nvSpPr>
        <p:spPr/>
        <p:txBody>
          <a:bodyPr/>
          <a:lstStyle/>
          <a:p>
            <a:r>
              <a:rPr lang="en-GB" dirty="0"/>
              <a:t>Direct Monetary Financing</a:t>
            </a:r>
          </a:p>
        </p:txBody>
      </p:sp>
      <p:sp>
        <p:nvSpPr>
          <p:cNvPr id="3" name="Content Placeholder 2">
            <a:extLst>
              <a:ext uri="{FF2B5EF4-FFF2-40B4-BE49-F238E27FC236}">
                <a16:creationId xmlns:a16="http://schemas.microsoft.com/office/drawing/2014/main" id="{B71913A5-E8EC-4E76-A5DA-E2342ADA600C}"/>
              </a:ext>
            </a:extLst>
          </p:cNvPr>
          <p:cNvSpPr>
            <a:spLocks noGrp="1"/>
          </p:cNvSpPr>
          <p:nvPr>
            <p:ph idx="1"/>
          </p:nvPr>
        </p:nvSpPr>
        <p:spPr/>
        <p:txBody>
          <a:bodyPr>
            <a:normAutofit fontScale="85000" lnSpcReduction="20000"/>
          </a:bodyPr>
          <a:lstStyle/>
          <a:p>
            <a:r>
              <a:rPr lang="en-GB" dirty="0"/>
              <a:t>There is an opportunity for the Bank of England to innovate by providing money directly to the UK Treasury in return for government bonds (primary market), which is referred to as ‘</a:t>
            </a:r>
            <a:r>
              <a:rPr lang="en-GB" b="1" dirty="0"/>
              <a:t>direct monetary financing</a:t>
            </a:r>
            <a:r>
              <a:rPr lang="en-GB" dirty="0"/>
              <a:t>’.</a:t>
            </a:r>
          </a:p>
          <a:p>
            <a:endParaRPr lang="en-GB" dirty="0"/>
          </a:p>
          <a:p>
            <a:pPr lvl="1"/>
            <a:r>
              <a:rPr lang="en-GB" dirty="0"/>
              <a:t>This would be a longer term variant of The Bank of England’s ‘Ways and Means Facility’, which is an overdraft facility for the British government.</a:t>
            </a:r>
          </a:p>
          <a:p>
            <a:pPr lvl="1"/>
            <a:endParaRPr lang="en-GB" dirty="0"/>
          </a:p>
          <a:p>
            <a:pPr lvl="1"/>
            <a:r>
              <a:rPr lang="en-GB" dirty="0"/>
              <a:t>The Bank of England’s Ways and Means Facility reached £20 billion after the 2008 financial crisis. </a:t>
            </a:r>
          </a:p>
          <a:p>
            <a:endParaRPr lang="en-GB" dirty="0"/>
          </a:p>
        </p:txBody>
      </p:sp>
    </p:spTree>
    <p:extLst>
      <p:ext uri="{BB962C8B-B14F-4D97-AF65-F5344CB8AC3E}">
        <p14:creationId xmlns:p14="http://schemas.microsoft.com/office/powerpoint/2010/main" val="1794799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417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107417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1074182" name="Rectangle 6"/>
          <p:cNvSpPr>
            <a:spLocks noGrp="1"/>
          </p:cNvSpPr>
          <p:nvPr>
            <p:ph type="title"/>
          </p:nvPr>
        </p:nvSpPr>
        <p:spPr>
          <a:xfrm>
            <a:off x="454025" y="116632"/>
            <a:ext cx="8229600" cy="1143000"/>
          </a:xfrm>
        </p:spPr>
        <p:txBody>
          <a:bodyPr/>
          <a:lstStyle/>
          <a:p>
            <a:r>
              <a:rPr lang="en-GB" dirty="0"/>
              <a:t>Liquidity Trap</a:t>
            </a:r>
          </a:p>
        </p:txBody>
      </p:sp>
      <p:sp>
        <p:nvSpPr>
          <p:cNvPr id="1074183" name="Rectangle 7"/>
          <p:cNvSpPr>
            <a:spLocks noGrp="1"/>
          </p:cNvSpPr>
          <p:nvPr>
            <p:ph type="body" idx="1"/>
          </p:nvPr>
        </p:nvSpPr>
        <p:spPr>
          <a:xfrm>
            <a:off x="251520" y="1268760"/>
            <a:ext cx="8640960" cy="5436839"/>
          </a:xfrm>
        </p:spPr>
        <p:txBody>
          <a:bodyPr>
            <a:normAutofit fontScale="85000" lnSpcReduction="20000"/>
          </a:bodyPr>
          <a:lstStyle/>
          <a:p>
            <a:r>
              <a:rPr lang="en-GB" dirty="0"/>
              <a:t>At very low interest rates the Liquidity Preference Schedule (LPS) is interest elastic, due to the speculative demand for money motive.</a:t>
            </a:r>
          </a:p>
          <a:p>
            <a:pPr lvl="1"/>
            <a:r>
              <a:rPr lang="en-GB" dirty="0"/>
              <a:t>Demand to hold money varies negatively with interest rates. </a:t>
            </a:r>
          </a:p>
          <a:p>
            <a:pPr lvl="1"/>
            <a:r>
              <a:rPr lang="en-GB" dirty="0"/>
              <a:t>At extremely low historic interest rates (Bank of England base rate is 0.1% in April 2020) there may be a preference to hold money, if investors expect that interest rates will increase in the near future.</a:t>
            </a:r>
          </a:p>
          <a:p>
            <a:pPr lvl="1"/>
            <a:r>
              <a:rPr lang="en-GB" dirty="0"/>
              <a:t>Investors sell bonds, because they anticipate that higher interest rates will cause bond prices to fall, which would cause them to incur a loss on the value of their bond holdings. </a:t>
            </a:r>
          </a:p>
          <a:p>
            <a:pPr lvl="1"/>
            <a:r>
              <a:rPr lang="en-GB" dirty="0"/>
              <a:t>Limited number of people have sufficient creditworthiness to receive additional money, and so banks retain cash holdings.</a:t>
            </a:r>
          </a:p>
          <a:p>
            <a:r>
              <a:rPr lang="en-GB" dirty="0"/>
              <a:t>Liquidity trap causes interest rates to be relatively unresponsive to money supply increases, when interest rates are very low.</a:t>
            </a:r>
          </a:p>
        </p:txBody>
      </p:sp>
      <p:sp>
        <p:nvSpPr>
          <p:cNvPr id="1074184" name="Rectangle 8"/>
          <p:cNvSpPr>
            <a:spLocks/>
          </p:cNvSpPr>
          <p:nvPr/>
        </p:nvSpPr>
        <p:spPr bwMode="auto">
          <a:xfrm>
            <a:off x="301625" y="3533775"/>
            <a:ext cx="85344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50000"/>
              </a:spcBef>
              <a:buClr>
                <a:srgbClr val="D16349"/>
              </a:buClr>
              <a:buSzPct val="85000"/>
              <a:buFont typeface="Wingdings 2" pitchFamily="18" charset="2"/>
              <a:buChar char=""/>
            </a:pPr>
            <a:endParaRPr lang="en-GB" sz="2600" dirty="0">
              <a:solidFill>
                <a:srgbClr val="19323F"/>
              </a:solidFill>
              <a:latin typeface="Georgia" pitchFamily="18" charset="0"/>
            </a:endParaRPr>
          </a:p>
        </p:txBody>
      </p:sp>
    </p:spTree>
    <p:extLst>
      <p:ext uri="{BB962C8B-B14F-4D97-AF65-F5344CB8AC3E}">
        <p14:creationId xmlns:p14="http://schemas.microsoft.com/office/powerpoint/2010/main" val="402991626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74184">
                                            <p:txEl>
                                              <p:pRg st="0" end="0"/>
                                            </p:txEl>
                                          </p:spTgt>
                                        </p:tgtEl>
                                        <p:attrNameLst>
                                          <p:attrName>style.visibility</p:attrName>
                                        </p:attrNameLst>
                                      </p:cBhvr>
                                      <p:to>
                                        <p:strVal val="visible"/>
                                      </p:to>
                                    </p:set>
                                    <p:anim calcmode="lin" valueType="num">
                                      <p:cBhvr additive="base">
                                        <p:cTn id="7" dur="500"/>
                                        <p:tgtEl>
                                          <p:spTgt spid="107418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74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84"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432FB-C9BF-42FD-8F21-928585901FE7}"/>
              </a:ext>
            </a:extLst>
          </p:cNvPr>
          <p:cNvSpPr>
            <a:spLocks noGrp="1"/>
          </p:cNvSpPr>
          <p:nvPr>
            <p:ph type="title"/>
          </p:nvPr>
        </p:nvSpPr>
        <p:spPr/>
        <p:txBody>
          <a:bodyPr/>
          <a:lstStyle/>
          <a:p>
            <a:r>
              <a:rPr lang="en-GB" dirty="0"/>
              <a:t>Liquidity Trap</a:t>
            </a:r>
          </a:p>
        </p:txBody>
      </p:sp>
      <p:sp>
        <p:nvSpPr>
          <p:cNvPr id="5" name="Line 4">
            <a:extLst>
              <a:ext uri="{FF2B5EF4-FFF2-40B4-BE49-F238E27FC236}">
                <a16:creationId xmlns:a16="http://schemas.microsoft.com/office/drawing/2014/main" id="{DCC0E08C-76B9-4375-92D2-3A38CB5E5EBE}"/>
              </a:ext>
            </a:extLst>
          </p:cNvPr>
          <p:cNvSpPr>
            <a:spLocks noChangeShapeType="1"/>
          </p:cNvSpPr>
          <p:nvPr/>
        </p:nvSpPr>
        <p:spPr bwMode="auto">
          <a:xfrm flipV="1">
            <a:off x="1476375" y="549275"/>
            <a:ext cx="0" cy="5327650"/>
          </a:xfrm>
          <a:prstGeom prst="line">
            <a:avLst/>
          </a:prstGeom>
          <a:noFill/>
          <a:ln w="63500">
            <a:solidFill>
              <a:srgbClr val="0000FF"/>
            </a:solidFill>
            <a:round/>
            <a:headEnd/>
            <a:tailEnd type="triangle" w="med" len="med"/>
          </a:ln>
        </p:spPr>
        <p:txBody>
          <a:bodyPr/>
          <a:lstStyle/>
          <a:p>
            <a:endParaRPr lang="en-GB"/>
          </a:p>
        </p:txBody>
      </p:sp>
      <p:sp>
        <p:nvSpPr>
          <p:cNvPr id="6" name="Line 5">
            <a:extLst>
              <a:ext uri="{FF2B5EF4-FFF2-40B4-BE49-F238E27FC236}">
                <a16:creationId xmlns:a16="http://schemas.microsoft.com/office/drawing/2014/main" id="{83D7EA79-1475-407D-88AE-9B1EAFA8AA67}"/>
              </a:ext>
            </a:extLst>
          </p:cNvPr>
          <p:cNvSpPr>
            <a:spLocks noChangeShapeType="1"/>
          </p:cNvSpPr>
          <p:nvPr/>
        </p:nvSpPr>
        <p:spPr bwMode="auto">
          <a:xfrm>
            <a:off x="1476375" y="5876925"/>
            <a:ext cx="6624638" cy="0"/>
          </a:xfrm>
          <a:prstGeom prst="line">
            <a:avLst/>
          </a:prstGeom>
          <a:noFill/>
          <a:ln w="63500">
            <a:solidFill>
              <a:srgbClr val="0000FF"/>
            </a:solidFill>
            <a:round/>
            <a:headEnd/>
            <a:tailEnd type="triangle" w="med" len="med"/>
          </a:ln>
        </p:spPr>
        <p:txBody>
          <a:bodyPr/>
          <a:lstStyle/>
          <a:p>
            <a:endParaRPr lang="en-GB"/>
          </a:p>
        </p:txBody>
      </p:sp>
      <p:sp>
        <p:nvSpPr>
          <p:cNvPr id="7" name="Text Box 6">
            <a:extLst>
              <a:ext uri="{FF2B5EF4-FFF2-40B4-BE49-F238E27FC236}">
                <a16:creationId xmlns:a16="http://schemas.microsoft.com/office/drawing/2014/main" id="{D4431BE3-DB3B-4E33-936B-C59B33E32C75}"/>
              </a:ext>
            </a:extLst>
          </p:cNvPr>
          <p:cNvSpPr txBox="1">
            <a:spLocks noChangeArrowheads="1"/>
          </p:cNvSpPr>
          <p:nvPr/>
        </p:nvSpPr>
        <p:spPr bwMode="auto">
          <a:xfrm>
            <a:off x="107505" y="549275"/>
            <a:ext cx="1584174" cy="707886"/>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Rate of Interest (%)</a:t>
            </a:r>
          </a:p>
        </p:txBody>
      </p:sp>
      <p:sp>
        <p:nvSpPr>
          <p:cNvPr id="8" name="Text Box 7">
            <a:extLst>
              <a:ext uri="{FF2B5EF4-FFF2-40B4-BE49-F238E27FC236}">
                <a16:creationId xmlns:a16="http://schemas.microsoft.com/office/drawing/2014/main" id="{FC858C50-AC58-4F4D-8CF4-332465ECC614}"/>
              </a:ext>
            </a:extLst>
          </p:cNvPr>
          <p:cNvSpPr txBox="1">
            <a:spLocks noChangeArrowheads="1"/>
          </p:cNvSpPr>
          <p:nvPr/>
        </p:nvSpPr>
        <p:spPr bwMode="auto">
          <a:xfrm>
            <a:off x="5724128" y="5972640"/>
            <a:ext cx="2232248" cy="400110"/>
          </a:xfrm>
          <a:prstGeom prst="rect">
            <a:avLst/>
          </a:prstGeom>
          <a:noFill/>
          <a:ln w="9525">
            <a:noFill/>
            <a:miter lim="800000"/>
            <a:headEnd/>
            <a:tailEnd/>
          </a:ln>
        </p:spPr>
        <p:txBody>
          <a:bodyPr wrap="square">
            <a:spAutoFit/>
          </a:bodyPr>
          <a:lstStyle/>
          <a:p>
            <a:pPr>
              <a:spcBef>
                <a:spcPct val="50000"/>
              </a:spcBef>
            </a:pPr>
            <a:r>
              <a:rPr lang="en-GB" sz="2000" b="1" dirty="0">
                <a:solidFill>
                  <a:srgbClr val="0000FF"/>
                </a:solidFill>
              </a:rPr>
              <a:t>Quantity of Money</a:t>
            </a:r>
          </a:p>
        </p:txBody>
      </p:sp>
      <p:sp>
        <p:nvSpPr>
          <p:cNvPr id="9" name="Freeform: Shape 8">
            <a:extLst>
              <a:ext uri="{FF2B5EF4-FFF2-40B4-BE49-F238E27FC236}">
                <a16:creationId xmlns:a16="http://schemas.microsoft.com/office/drawing/2014/main" id="{949EE196-3514-43E9-A794-86D8BA94E095}"/>
              </a:ext>
            </a:extLst>
          </p:cNvPr>
          <p:cNvSpPr/>
          <p:nvPr/>
        </p:nvSpPr>
        <p:spPr>
          <a:xfrm>
            <a:off x="1828800" y="1714499"/>
            <a:ext cx="5915025" cy="2924175"/>
          </a:xfrm>
          <a:custGeom>
            <a:avLst/>
            <a:gdLst>
              <a:gd name="connsiteX0" fmla="*/ 0 w 5915025"/>
              <a:gd name="connsiteY0" fmla="*/ 0 h 2941638"/>
              <a:gd name="connsiteX1" fmla="*/ 1085850 w 5915025"/>
              <a:gd name="connsiteY1" fmla="*/ 2505075 h 2941638"/>
              <a:gd name="connsiteX2" fmla="*/ 5915025 w 5915025"/>
              <a:gd name="connsiteY2" fmla="*/ 2924175 h 2941638"/>
              <a:gd name="connsiteX0" fmla="*/ 0 w 5915025"/>
              <a:gd name="connsiteY0" fmla="*/ 0 h 2979540"/>
              <a:gd name="connsiteX1" fmla="*/ 2181225 w 5915025"/>
              <a:gd name="connsiteY1" fmla="*/ 2638425 h 2979540"/>
              <a:gd name="connsiteX2" fmla="*/ 5915025 w 5915025"/>
              <a:gd name="connsiteY2" fmla="*/ 2924175 h 2979540"/>
              <a:gd name="connsiteX0" fmla="*/ 0 w 5915025"/>
              <a:gd name="connsiteY0" fmla="*/ 0 h 2924175"/>
              <a:gd name="connsiteX1" fmla="*/ 2181225 w 5915025"/>
              <a:gd name="connsiteY1" fmla="*/ 2638425 h 2924175"/>
              <a:gd name="connsiteX2" fmla="*/ 5915025 w 5915025"/>
              <a:gd name="connsiteY2" fmla="*/ 2924175 h 2924175"/>
              <a:gd name="connsiteX0" fmla="*/ 0 w 5915025"/>
              <a:gd name="connsiteY0" fmla="*/ 0 h 2924175"/>
              <a:gd name="connsiteX1" fmla="*/ 2181225 w 5915025"/>
              <a:gd name="connsiteY1" fmla="*/ 2838450 h 2924175"/>
              <a:gd name="connsiteX2" fmla="*/ 5915025 w 5915025"/>
              <a:gd name="connsiteY2" fmla="*/ 2924175 h 2924175"/>
            </a:gdLst>
            <a:ahLst/>
            <a:cxnLst>
              <a:cxn ang="0">
                <a:pos x="connsiteX0" y="connsiteY0"/>
              </a:cxn>
              <a:cxn ang="0">
                <a:pos x="connsiteX1" y="connsiteY1"/>
              </a:cxn>
              <a:cxn ang="0">
                <a:pos x="connsiteX2" y="connsiteY2"/>
              </a:cxn>
            </a:cxnLst>
            <a:rect l="l" t="t" r="r" b="b"/>
            <a:pathLst>
              <a:path w="5915025" h="2924175">
                <a:moveTo>
                  <a:pt x="0" y="0"/>
                </a:moveTo>
                <a:cubicBezTo>
                  <a:pt x="50006" y="1008856"/>
                  <a:pt x="1195388" y="2351088"/>
                  <a:pt x="2181225" y="2838450"/>
                </a:cubicBezTo>
                <a:lnTo>
                  <a:pt x="5915025" y="2924175"/>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EEBE788E-5612-4469-9744-DDE2B7BBF399}"/>
              </a:ext>
            </a:extLst>
          </p:cNvPr>
          <p:cNvCxnSpPr>
            <a:cxnSpLocks/>
          </p:cNvCxnSpPr>
          <p:nvPr/>
        </p:nvCxnSpPr>
        <p:spPr>
          <a:xfrm>
            <a:off x="2555776" y="1628800"/>
            <a:ext cx="0" cy="4248125"/>
          </a:xfrm>
          <a:prstGeom prst="line">
            <a:avLst/>
          </a:prstGeom>
          <a:ln w="444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7AD8DF6-C762-4484-84C7-AC141B437C75}"/>
              </a:ext>
            </a:extLst>
          </p:cNvPr>
          <p:cNvSpPr txBox="1"/>
          <p:nvPr/>
        </p:nvSpPr>
        <p:spPr>
          <a:xfrm>
            <a:off x="2339751" y="1257161"/>
            <a:ext cx="648071" cy="369332"/>
          </a:xfrm>
          <a:prstGeom prst="rect">
            <a:avLst/>
          </a:prstGeom>
          <a:noFill/>
        </p:spPr>
        <p:txBody>
          <a:bodyPr wrap="square" rtlCol="0">
            <a:spAutoFit/>
          </a:bodyPr>
          <a:lstStyle/>
          <a:p>
            <a:r>
              <a:rPr lang="en-GB" dirty="0">
                <a:solidFill>
                  <a:srgbClr val="FF0000"/>
                </a:solidFill>
              </a:rPr>
              <a:t>MS</a:t>
            </a:r>
            <a:r>
              <a:rPr lang="en-GB" baseline="30000" dirty="0">
                <a:solidFill>
                  <a:srgbClr val="FF0000"/>
                </a:solidFill>
              </a:rPr>
              <a:t>1</a:t>
            </a:r>
            <a:endParaRPr lang="en-GB" dirty="0">
              <a:solidFill>
                <a:srgbClr val="FF0000"/>
              </a:solidFill>
            </a:endParaRPr>
          </a:p>
        </p:txBody>
      </p:sp>
      <p:cxnSp>
        <p:nvCxnSpPr>
          <p:cNvPr id="14" name="Straight Connector 13">
            <a:extLst>
              <a:ext uri="{FF2B5EF4-FFF2-40B4-BE49-F238E27FC236}">
                <a16:creationId xmlns:a16="http://schemas.microsoft.com/office/drawing/2014/main" id="{228A47EC-2EC5-4D55-A385-136DF2467F7F}"/>
              </a:ext>
            </a:extLst>
          </p:cNvPr>
          <p:cNvCxnSpPr>
            <a:cxnSpLocks/>
          </p:cNvCxnSpPr>
          <p:nvPr/>
        </p:nvCxnSpPr>
        <p:spPr>
          <a:xfrm>
            <a:off x="4001829" y="1618785"/>
            <a:ext cx="0" cy="4248125"/>
          </a:xfrm>
          <a:prstGeom prst="line">
            <a:avLst/>
          </a:prstGeom>
          <a:ln w="444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8D65DB0-F668-4F5D-B2AB-1DB6F4BCBDF3}"/>
              </a:ext>
            </a:extLst>
          </p:cNvPr>
          <p:cNvSpPr txBox="1"/>
          <p:nvPr/>
        </p:nvSpPr>
        <p:spPr>
          <a:xfrm>
            <a:off x="3785804" y="1247146"/>
            <a:ext cx="648071" cy="369332"/>
          </a:xfrm>
          <a:prstGeom prst="rect">
            <a:avLst/>
          </a:prstGeom>
          <a:noFill/>
        </p:spPr>
        <p:txBody>
          <a:bodyPr wrap="square" rtlCol="0">
            <a:spAutoFit/>
          </a:bodyPr>
          <a:lstStyle/>
          <a:p>
            <a:r>
              <a:rPr lang="en-GB" dirty="0">
                <a:solidFill>
                  <a:srgbClr val="FF0000"/>
                </a:solidFill>
              </a:rPr>
              <a:t>MS</a:t>
            </a:r>
            <a:r>
              <a:rPr lang="en-GB" baseline="30000" dirty="0">
                <a:solidFill>
                  <a:srgbClr val="FF0000"/>
                </a:solidFill>
              </a:rPr>
              <a:t>2</a:t>
            </a:r>
            <a:endParaRPr lang="en-GB" dirty="0">
              <a:solidFill>
                <a:srgbClr val="FF0000"/>
              </a:solidFill>
            </a:endParaRPr>
          </a:p>
        </p:txBody>
      </p:sp>
      <p:cxnSp>
        <p:nvCxnSpPr>
          <p:cNvPr id="16" name="Straight Connector 15">
            <a:extLst>
              <a:ext uri="{FF2B5EF4-FFF2-40B4-BE49-F238E27FC236}">
                <a16:creationId xmlns:a16="http://schemas.microsoft.com/office/drawing/2014/main" id="{6460763C-28BE-4A9B-ABCC-5B18659B4C4C}"/>
              </a:ext>
            </a:extLst>
          </p:cNvPr>
          <p:cNvCxnSpPr>
            <a:cxnSpLocks/>
          </p:cNvCxnSpPr>
          <p:nvPr/>
        </p:nvCxnSpPr>
        <p:spPr>
          <a:xfrm>
            <a:off x="5619284" y="1628800"/>
            <a:ext cx="0" cy="4248125"/>
          </a:xfrm>
          <a:prstGeom prst="line">
            <a:avLst/>
          </a:prstGeom>
          <a:ln w="444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DA9F1C-CA42-4320-AFC5-8BDA0430607C}"/>
              </a:ext>
            </a:extLst>
          </p:cNvPr>
          <p:cNvSpPr txBox="1"/>
          <p:nvPr/>
        </p:nvSpPr>
        <p:spPr>
          <a:xfrm>
            <a:off x="5403259" y="1257161"/>
            <a:ext cx="648071" cy="369332"/>
          </a:xfrm>
          <a:prstGeom prst="rect">
            <a:avLst/>
          </a:prstGeom>
          <a:noFill/>
        </p:spPr>
        <p:txBody>
          <a:bodyPr wrap="square" rtlCol="0">
            <a:spAutoFit/>
          </a:bodyPr>
          <a:lstStyle/>
          <a:p>
            <a:r>
              <a:rPr lang="en-GB" dirty="0">
                <a:solidFill>
                  <a:srgbClr val="FF0000"/>
                </a:solidFill>
              </a:rPr>
              <a:t>MS</a:t>
            </a:r>
            <a:r>
              <a:rPr lang="en-GB" baseline="30000" dirty="0">
                <a:solidFill>
                  <a:srgbClr val="FF0000"/>
                </a:solidFill>
              </a:rPr>
              <a:t>3</a:t>
            </a:r>
            <a:endParaRPr lang="en-GB" dirty="0">
              <a:solidFill>
                <a:srgbClr val="FF0000"/>
              </a:solidFill>
            </a:endParaRPr>
          </a:p>
        </p:txBody>
      </p:sp>
      <p:sp>
        <p:nvSpPr>
          <p:cNvPr id="18" name="TextBox 17">
            <a:extLst>
              <a:ext uri="{FF2B5EF4-FFF2-40B4-BE49-F238E27FC236}">
                <a16:creationId xmlns:a16="http://schemas.microsoft.com/office/drawing/2014/main" id="{4D3431F8-9753-4D97-B6AA-DE4307F36759}"/>
              </a:ext>
            </a:extLst>
          </p:cNvPr>
          <p:cNvSpPr txBox="1"/>
          <p:nvPr/>
        </p:nvSpPr>
        <p:spPr>
          <a:xfrm>
            <a:off x="5868153" y="1916832"/>
            <a:ext cx="3210544" cy="1938992"/>
          </a:xfrm>
          <a:prstGeom prst="rect">
            <a:avLst/>
          </a:prstGeom>
          <a:noFill/>
        </p:spPr>
        <p:txBody>
          <a:bodyPr wrap="square" rtlCol="0">
            <a:spAutoFit/>
          </a:bodyPr>
          <a:lstStyle/>
          <a:p>
            <a:r>
              <a:rPr lang="en-GB" sz="2400" dirty="0">
                <a:solidFill>
                  <a:srgbClr val="FF0000"/>
                </a:solidFill>
              </a:rPr>
              <a:t>Liquidity Trap</a:t>
            </a:r>
            <a:r>
              <a:rPr lang="en-GB" sz="2400" dirty="0"/>
              <a:t>. An increase in money supply beyond MS</a:t>
            </a:r>
            <a:r>
              <a:rPr lang="en-GB" sz="2400" baseline="30000" dirty="0"/>
              <a:t>2</a:t>
            </a:r>
            <a:r>
              <a:rPr lang="en-GB" sz="2400" dirty="0"/>
              <a:t> will be held in idle cash balances.</a:t>
            </a:r>
          </a:p>
        </p:txBody>
      </p:sp>
      <p:cxnSp>
        <p:nvCxnSpPr>
          <p:cNvPr id="19" name="Straight Connector 18">
            <a:extLst>
              <a:ext uri="{FF2B5EF4-FFF2-40B4-BE49-F238E27FC236}">
                <a16:creationId xmlns:a16="http://schemas.microsoft.com/office/drawing/2014/main" id="{AE327517-C7BC-4809-9D1B-B3087F343B24}"/>
              </a:ext>
            </a:extLst>
          </p:cNvPr>
          <p:cNvCxnSpPr>
            <a:cxnSpLocks/>
          </p:cNvCxnSpPr>
          <p:nvPr/>
        </p:nvCxnSpPr>
        <p:spPr>
          <a:xfrm>
            <a:off x="1484891" y="3284984"/>
            <a:ext cx="1074801" cy="160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70A6BF-E61F-4A9F-8129-F92D77E7879E}"/>
              </a:ext>
            </a:extLst>
          </p:cNvPr>
          <p:cNvCxnSpPr>
            <a:cxnSpLocks/>
          </p:cNvCxnSpPr>
          <p:nvPr/>
        </p:nvCxnSpPr>
        <p:spPr>
          <a:xfrm>
            <a:off x="1484891" y="4562667"/>
            <a:ext cx="2518719"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2C58EA2-84F1-468C-A6CB-5180741D5F83}"/>
              </a:ext>
            </a:extLst>
          </p:cNvPr>
          <p:cNvSpPr>
            <a:spLocks noChangeArrowheads="1"/>
          </p:cNvSpPr>
          <p:nvPr/>
        </p:nvSpPr>
        <p:spPr bwMode="auto">
          <a:xfrm>
            <a:off x="1054284" y="3028248"/>
            <a:ext cx="41357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GB" sz="2000" i="1" dirty="0">
                <a:solidFill>
                  <a:srgbClr val="0000FF"/>
                </a:solidFill>
                <a:latin typeface="Arial" charset="0"/>
              </a:rPr>
              <a:t>ir</a:t>
            </a:r>
            <a:r>
              <a:rPr lang="en-GB" baseline="-25000" dirty="0">
                <a:solidFill>
                  <a:srgbClr val="0000FF"/>
                </a:solidFill>
                <a:latin typeface="Arial" charset="0"/>
              </a:rPr>
              <a:t>1</a:t>
            </a:r>
          </a:p>
        </p:txBody>
      </p:sp>
      <p:sp>
        <p:nvSpPr>
          <p:cNvPr id="22" name="Rectangle 21">
            <a:extLst>
              <a:ext uri="{FF2B5EF4-FFF2-40B4-BE49-F238E27FC236}">
                <a16:creationId xmlns:a16="http://schemas.microsoft.com/office/drawing/2014/main" id="{BA5D6FB3-CFE6-45C5-965D-1C40EF81D5C5}"/>
              </a:ext>
            </a:extLst>
          </p:cNvPr>
          <p:cNvSpPr>
            <a:spLocks noChangeArrowheads="1"/>
          </p:cNvSpPr>
          <p:nvPr/>
        </p:nvSpPr>
        <p:spPr bwMode="auto">
          <a:xfrm>
            <a:off x="1054284" y="4362291"/>
            <a:ext cx="41357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GB" sz="2000" i="1" dirty="0">
                <a:solidFill>
                  <a:srgbClr val="0000FF"/>
                </a:solidFill>
                <a:latin typeface="Arial" charset="0"/>
              </a:rPr>
              <a:t>ir</a:t>
            </a:r>
            <a:r>
              <a:rPr lang="en-GB" baseline="-25000" dirty="0">
                <a:solidFill>
                  <a:srgbClr val="0000FF"/>
                </a:solidFill>
                <a:latin typeface="Arial" charset="0"/>
              </a:rPr>
              <a:t>2</a:t>
            </a:r>
          </a:p>
        </p:txBody>
      </p:sp>
    </p:spTree>
    <p:extLst>
      <p:ext uri="{BB962C8B-B14F-4D97-AF65-F5344CB8AC3E}">
        <p14:creationId xmlns:p14="http://schemas.microsoft.com/office/powerpoint/2010/main" val="1366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066D2-DE2B-497C-9B31-79FA9D893CF5}"/>
              </a:ext>
            </a:extLst>
          </p:cNvPr>
          <p:cNvSpPr>
            <a:spLocks noGrp="1"/>
          </p:cNvSpPr>
          <p:nvPr>
            <p:ph type="title"/>
          </p:nvPr>
        </p:nvSpPr>
        <p:spPr>
          <a:xfrm>
            <a:off x="251520" y="4406900"/>
            <a:ext cx="8640959" cy="1362075"/>
          </a:xfrm>
        </p:spPr>
        <p:txBody>
          <a:bodyPr/>
          <a:lstStyle/>
          <a:p>
            <a:r>
              <a:rPr lang="en-GB" dirty="0">
                <a:solidFill>
                  <a:srgbClr val="0000FF"/>
                </a:solidFill>
              </a:rPr>
              <a:t>Monetary Transmission Mechanisms</a:t>
            </a:r>
          </a:p>
        </p:txBody>
      </p:sp>
    </p:spTree>
    <p:extLst>
      <p:ext uri="{BB962C8B-B14F-4D97-AF65-F5344CB8AC3E}">
        <p14:creationId xmlns:p14="http://schemas.microsoft.com/office/powerpoint/2010/main" val="1152870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706029-D419-42D2-A2FD-A44626C57B40}"/>
              </a:ext>
            </a:extLst>
          </p:cNvPr>
          <p:cNvPicPr>
            <a:picLocks noChangeAspect="1"/>
          </p:cNvPicPr>
          <p:nvPr/>
        </p:nvPicPr>
        <p:blipFill>
          <a:blip r:embed="rId2"/>
          <a:stretch>
            <a:fillRect/>
          </a:stretch>
        </p:blipFill>
        <p:spPr>
          <a:xfrm>
            <a:off x="1606378" y="0"/>
            <a:ext cx="5931243" cy="6858000"/>
          </a:xfrm>
          <a:prstGeom prst="rect">
            <a:avLst/>
          </a:prstGeom>
        </p:spPr>
      </p:pic>
    </p:spTree>
    <p:extLst>
      <p:ext uri="{BB962C8B-B14F-4D97-AF65-F5344CB8AC3E}">
        <p14:creationId xmlns:p14="http://schemas.microsoft.com/office/powerpoint/2010/main" val="460570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9653-3FFA-4457-8C2E-A6BAEF1C96ED}"/>
              </a:ext>
            </a:extLst>
          </p:cNvPr>
          <p:cNvSpPr>
            <a:spLocks noGrp="1"/>
          </p:cNvSpPr>
          <p:nvPr>
            <p:ph type="title"/>
          </p:nvPr>
        </p:nvSpPr>
        <p:spPr/>
        <p:txBody>
          <a:bodyPr>
            <a:normAutofit fontScale="90000"/>
          </a:bodyPr>
          <a:lstStyle/>
          <a:p>
            <a:r>
              <a:rPr lang="en-GB" dirty="0"/>
              <a:t>Monetary Transmission Mechanisms – Exchange Rate Channel</a:t>
            </a:r>
          </a:p>
        </p:txBody>
      </p:sp>
      <p:sp>
        <p:nvSpPr>
          <p:cNvPr id="3" name="Content Placeholder 2">
            <a:extLst>
              <a:ext uri="{FF2B5EF4-FFF2-40B4-BE49-F238E27FC236}">
                <a16:creationId xmlns:a16="http://schemas.microsoft.com/office/drawing/2014/main" id="{D3377F81-1744-401B-B6F6-9445E128AA1E}"/>
              </a:ext>
            </a:extLst>
          </p:cNvPr>
          <p:cNvSpPr>
            <a:spLocks noGrp="1"/>
          </p:cNvSpPr>
          <p:nvPr>
            <p:ph idx="1"/>
          </p:nvPr>
        </p:nvSpPr>
        <p:spPr>
          <a:xfrm>
            <a:off x="179512" y="1556792"/>
            <a:ext cx="8784976" cy="5301208"/>
          </a:xfrm>
        </p:spPr>
        <p:txBody>
          <a:bodyPr>
            <a:normAutofit fontScale="92500" lnSpcReduction="10000"/>
          </a:bodyPr>
          <a:lstStyle/>
          <a:p>
            <a:r>
              <a:rPr lang="en-GB" dirty="0"/>
              <a:t>Falling interest rates incentivise investors to move their money to currency areas offering a higher interest rate, and reduce foreign investors desire to invest their money in the UK.</a:t>
            </a:r>
          </a:p>
          <a:p>
            <a:endParaRPr lang="en-GB" dirty="0"/>
          </a:p>
          <a:p>
            <a:r>
              <a:rPr lang="en-GB" dirty="0"/>
              <a:t>Reduction in the £ Sterling exchange rate is a consequence of an increased supply of £ Sterling on foreign exchanges as investors sell their UK assets and seek to move their money abroad to acquire a better rate of return, whilst there is reduced demand for £ Sterling as rates of return on UK assets become relatively less attractive.</a:t>
            </a:r>
          </a:p>
        </p:txBody>
      </p:sp>
    </p:spTree>
    <p:extLst>
      <p:ext uri="{BB962C8B-B14F-4D97-AF65-F5344CB8AC3E}">
        <p14:creationId xmlns:p14="http://schemas.microsoft.com/office/powerpoint/2010/main" val="239040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9DBB-5804-41FC-991C-54C17F9AD728}"/>
              </a:ext>
            </a:extLst>
          </p:cNvPr>
          <p:cNvSpPr>
            <a:spLocks noGrp="1"/>
          </p:cNvSpPr>
          <p:nvPr>
            <p:ph type="title"/>
          </p:nvPr>
        </p:nvSpPr>
        <p:spPr>
          <a:xfrm>
            <a:off x="457200" y="44623"/>
            <a:ext cx="8229600" cy="1143000"/>
          </a:xfrm>
        </p:spPr>
        <p:txBody>
          <a:bodyPr/>
          <a:lstStyle/>
          <a:p>
            <a:r>
              <a:rPr lang="en-GB" dirty="0"/>
              <a:t>Exchange Rate Channel</a:t>
            </a:r>
          </a:p>
        </p:txBody>
      </p:sp>
      <p:sp>
        <p:nvSpPr>
          <p:cNvPr id="3" name="Content Placeholder 2">
            <a:extLst>
              <a:ext uri="{FF2B5EF4-FFF2-40B4-BE49-F238E27FC236}">
                <a16:creationId xmlns:a16="http://schemas.microsoft.com/office/drawing/2014/main" id="{6714231C-0BE3-4D5B-A3D7-512E81E24F15}"/>
              </a:ext>
            </a:extLst>
          </p:cNvPr>
          <p:cNvSpPr>
            <a:spLocks noGrp="1"/>
          </p:cNvSpPr>
          <p:nvPr>
            <p:ph idx="1"/>
          </p:nvPr>
        </p:nvSpPr>
        <p:spPr>
          <a:xfrm>
            <a:off x="179512" y="1340768"/>
            <a:ext cx="8856984" cy="5517231"/>
          </a:xfrm>
        </p:spPr>
        <p:txBody>
          <a:bodyPr>
            <a:normAutofit fontScale="70000" lnSpcReduction="20000"/>
          </a:bodyPr>
          <a:lstStyle/>
          <a:p>
            <a:r>
              <a:rPr lang="en-GB" dirty="0"/>
              <a:t>Lower £ Sterling exchange reduces the price of UK sourced products in export markets, </a:t>
            </a:r>
          </a:p>
          <a:p>
            <a:pPr lvl="1"/>
            <a:r>
              <a:rPr lang="en-GB" dirty="0"/>
              <a:t>the greater price competitiveness of UK sourced products in foreign markets increases demand for UK exports.</a:t>
            </a:r>
          </a:p>
          <a:p>
            <a:endParaRPr lang="en-GB" dirty="0"/>
          </a:p>
          <a:p>
            <a:r>
              <a:rPr lang="en-GB" dirty="0"/>
              <a:t>Lower £ Sterling exchange rate increases the price of foreign produced products in the UK, reducing demand for imported products. </a:t>
            </a:r>
          </a:p>
          <a:p>
            <a:pPr lvl="1"/>
            <a:r>
              <a:rPr lang="en-GB" dirty="0"/>
              <a:t>Fall in the £ Sterling exchange rate reduces the purchasing power of UK households, </a:t>
            </a:r>
          </a:p>
          <a:p>
            <a:pPr lvl="1"/>
            <a:r>
              <a:rPr lang="en-GB" dirty="0"/>
              <a:t>encouraging import substitution by UK households (financial incentive for UK consumers to replace foreign products with UK produced products).</a:t>
            </a:r>
          </a:p>
          <a:p>
            <a:endParaRPr lang="en-GB" dirty="0"/>
          </a:p>
          <a:p>
            <a:r>
              <a:rPr lang="en-GB" dirty="0"/>
              <a:t>Assumes that demand for both imports and exports is price sensitive. This may not be valid when non-price factors significantly influence consumer purchasing decisions, or the product cannot be produced in the UK.</a:t>
            </a:r>
          </a:p>
        </p:txBody>
      </p:sp>
    </p:spTree>
    <p:extLst>
      <p:ext uri="{BB962C8B-B14F-4D97-AF65-F5344CB8AC3E}">
        <p14:creationId xmlns:p14="http://schemas.microsoft.com/office/powerpoint/2010/main" val="887054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dirty="0"/>
              <a:t>Increased Consumption</a:t>
            </a:r>
          </a:p>
        </p:txBody>
      </p:sp>
      <p:sp>
        <p:nvSpPr>
          <p:cNvPr id="3" name="Content Placeholder 2"/>
          <p:cNvSpPr>
            <a:spLocks noGrp="1"/>
          </p:cNvSpPr>
          <p:nvPr>
            <p:ph idx="1"/>
          </p:nvPr>
        </p:nvSpPr>
        <p:spPr>
          <a:xfrm>
            <a:off x="251520" y="1412776"/>
            <a:ext cx="8640960" cy="5328592"/>
          </a:xfrm>
        </p:spPr>
        <p:txBody>
          <a:bodyPr>
            <a:normAutofit fontScale="70000" lnSpcReduction="20000"/>
          </a:bodyPr>
          <a:lstStyle/>
          <a:p>
            <a:pPr marL="0" indent="0">
              <a:buNone/>
            </a:pPr>
            <a:r>
              <a:rPr lang="en-GB" dirty="0"/>
              <a:t>Lower interest rates encourage </a:t>
            </a:r>
            <a:r>
              <a:rPr lang="en-GB" b="1" dirty="0"/>
              <a:t>increased consumption </a:t>
            </a:r>
            <a:r>
              <a:rPr lang="en-GB" dirty="0"/>
              <a:t>of goods and services,</a:t>
            </a:r>
          </a:p>
          <a:p>
            <a:pPr lvl="1">
              <a:buFont typeface="Wingdings" panose="05000000000000000000" pitchFamily="2" charset="2"/>
              <a:buChar char="Ø"/>
            </a:pPr>
            <a:r>
              <a:rPr lang="en-GB" dirty="0"/>
              <a:t>Promoting increased economic activity, when there is a risk of the economy entering a recession.</a:t>
            </a:r>
          </a:p>
          <a:p>
            <a:endParaRPr lang="en-GB" dirty="0"/>
          </a:p>
          <a:p>
            <a:r>
              <a:rPr lang="en-GB" dirty="0"/>
              <a:t>Lower interest rates reduce debt servicing costs, increasing the amount of money available for consumption.</a:t>
            </a:r>
          </a:p>
          <a:p>
            <a:endParaRPr lang="en-GB" dirty="0"/>
          </a:p>
          <a:p>
            <a:r>
              <a:rPr lang="en-GB" dirty="0"/>
              <a:t>Lower interest rates encourage people to borrow, as a consequence of the increased affordability of loans (reducing total future repayments).</a:t>
            </a:r>
          </a:p>
          <a:p>
            <a:pPr lvl="1">
              <a:buFont typeface="Wingdings" panose="05000000000000000000" pitchFamily="2" charset="2"/>
              <a:buChar char="Ø"/>
            </a:pPr>
            <a:r>
              <a:rPr lang="en-GB" dirty="0"/>
              <a:t>Lower interest rates provides households, the corporate sector, and government with a motivation to increase their indebtedness.</a:t>
            </a:r>
          </a:p>
          <a:p>
            <a:endParaRPr lang="en-GB" dirty="0"/>
          </a:p>
          <a:p>
            <a:r>
              <a:rPr lang="en-GB" dirty="0"/>
              <a:t>Reduced personal savings ratio is a consequence of lower interest rates creating a disincentive to save.</a:t>
            </a:r>
          </a:p>
          <a:p>
            <a:endParaRPr lang="en-GB" dirty="0"/>
          </a:p>
        </p:txBody>
      </p:sp>
    </p:spTree>
    <p:extLst>
      <p:ext uri="{BB962C8B-B14F-4D97-AF65-F5344CB8AC3E}">
        <p14:creationId xmlns:p14="http://schemas.microsoft.com/office/powerpoint/2010/main" val="105779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a:t>Expansionary Monetary Policy</a:t>
            </a:r>
          </a:p>
        </p:txBody>
      </p:sp>
      <p:sp>
        <p:nvSpPr>
          <p:cNvPr id="3" name="Content Placeholder 2"/>
          <p:cNvSpPr>
            <a:spLocks noGrp="1"/>
          </p:cNvSpPr>
          <p:nvPr>
            <p:ph idx="1"/>
          </p:nvPr>
        </p:nvSpPr>
        <p:spPr>
          <a:xfrm>
            <a:off x="251520" y="1412776"/>
            <a:ext cx="8712968" cy="5256584"/>
          </a:xfrm>
        </p:spPr>
        <p:txBody>
          <a:bodyPr>
            <a:normAutofit fontScale="77500" lnSpcReduction="20000"/>
          </a:bodyPr>
          <a:lstStyle/>
          <a:p>
            <a:pPr marL="0" indent="0">
              <a:buNone/>
            </a:pPr>
            <a:r>
              <a:rPr lang="en-GB" dirty="0"/>
              <a:t>Monetary authorities expand money supply to reduce interest rates, which encourages both companies and individuals to increase borrowing.</a:t>
            </a:r>
          </a:p>
          <a:p>
            <a:pPr marL="0" indent="0">
              <a:buNone/>
            </a:pPr>
            <a:r>
              <a:rPr lang="en-GB" dirty="0"/>
              <a:t>Quantitative easing: </a:t>
            </a:r>
          </a:p>
          <a:p>
            <a:r>
              <a:rPr lang="en-GB" dirty="0"/>
              <a:t>An expansionary monetary policy can involve quantitative easing, whereby the central bank purchases assets from banks and non-bank financial institutions, which leads to an increase in bond prices. </a:t>
            </a:r>
          </a:p>
          <a:p>
            <a:r>
              <a:rPr lang="en-GB" dirty="0"/>
              <a:t>An increase in bond prices lowers bond yields, which reduces the costs of borrowing in an economy. </a:t>
            </a:r>
          </a:p>
          <a:p>
            <a:r>
              <a:rPr lang="en-GB" dirty="0"/>
              <a:t>The increase in bank reserves boosts banks' capacity to lend to individuals and businesses. </a:t>
            </a:r>
          </a:p>
          <a:p>
            <a:r>
              <a:rPr lang="en-GB" dirty="0"/>
              <a:t>An expansionary monetary policy risks creating inflationary pressures within the economy.</a:t>
            </a:r>
          </a:p>
          <a:p>
            <a:pPr lvl="1"/>
            <a:r>
              <a:rPr lang="en-GB" dirty="0"/>
              <a:t>Source: </a:t>
            </a:r>
            <a:r>
              <a:rPr lang="en-GB" dirty="0">
                <a:hlinkClick r:id="rId2"/>
              </a:rPr>
              <a:t>FT.com</a:t>
            </a:r>
            <a:endParaRPr lang="en-GB" dirty="0"/>
          </a:p>
        </p:txBody>
      </p:sp>
    </p:spTree>
    <p:extLst>
      <p:ext uri="{BB962C8B-B14F-4D97-AF65-F5344CB8AC3E}">
        <p14:creationId xmlns:p14="http://schemas.microsoft.com/office/powerpoint/2010/main" val="1244106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Wealth Effect</a:t>
            </a:r>
          </a:p>
        </p:txBody>
      </p:sp>
      <p:sp>
        <p:nvSpPr>
          <p:cNvPr id="3" name="Content Placeholder 2"/>
          <p:cNvSpPr>
            <a:spLocks noGrp="1"/>
          </p:cNvSpPr>
          <p:nvPr>
            <p:ph idx="1"/>
          </p:nvPr>
        </p:nvSpPr>
        <p:spPr/>
        <p:txBody>
          <a:bodyPr/>
          <a:lstStyle/>
          <a:p>
            <a:r>
              <a:rPr lang="en-GB" dirty="0"/>
              <a:t>Rising asset prices cause people to perceive that they are wealthier, which encourages people to increase their consumption.</a:t>
            </a:r>
          </a:p>
          <a:p>
            <a:endParaRPr lang="en-GB" dirty="0"/>
          </a:p>
        </p:txBody>
      </p:sp>
    </p:spTree>
    <p:extLst>
      <p:ext uri="{BB962C8B-B14F-4D97-AF65-F5344CB8AC3E}">
        <p14:creationId xmlns:p14="http://schemas.microsoft.com/office/powerpoint/2010/main" val="3584093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E0B5-D053-4990-8814-6824A6D7D113}"/>
              </a:ext>
            </a:extLst>
          </p:cNvPr>
          <p:cNvSpPr>
            <a:spLocks noGrp="1"/>
          </p:cNvSpPr>
          <p:nvPr>
            <p:ph type="title"/>
          </p:nvPr>
        </p:nvSpPr>
        <p:spPr/>
        <p:txBody>
          <a:bodyPr/>
          <a:lstStyle/>
          <a:p>
            <a:r>
              <a:rPr lang="en-GB" dirty="0"/>
              <a:t>Increased Business Investment</a:t>
            </a:r>
          </a:p>
        </p:txBody>
      </p:sp>
      <p:sp>
        <p:nvSpPr>
          <p:cNvPr id="3" name="Content Placeholder 2">
            <a:extLst>
              <a:ext uri="{FF2B5EF4-FFF2-40B4-BE49-F238E27FC236}">
                <a16:creationId xmlns:a16="http://schemas.microsoft.com/office/drawing/2014/main" id="{1667BB33-C858-4334-922F-DE56901CAC7D}"/>
              </a:ext>
            </a:extLst>
          </p:cNvPr>
          <p:cNvSpPr>
            <a:spLocks noGrp="1"/>
          </p:cNvSpPr>
          <p:nvPr>
            <p:ph idx="1"/>
          </p:nvPr>
        </p:nvSpPr>
        <p:spPr>
          <a:xfrm>
            <a:off x="457200" y="1600200"/>
            <a:ext cx="8229600" cy="5213176"/>
          </a:xfrm>
        </p:spPr>
        <p:txBody>
          <a:bodyPr>
            <a:normAutofit fontScale="92500" lnSpcReduction="20000"/>
          </a:bodyPr>
          <a:lstStyle/>
          <a:p>
            <a:r>
              <a:rPr lang="en-GB" dirty="0"/>
              <a:t>An expansionary monetary policy promotes increased business investment.</a:t>
            </a:r>
          </a:p>
          <a:p>
            <a:endParaRPr lang="en-GB" dirty="0"/>
          </a:p>
          <a:p>
            <a:r>
              <a:rPr lang="en-GB" dirty="0"/>
              <a:t>Increase in capacity utilisation by companies is a consequence of:</a:t>
            </a:r>
          </a:p>
          <a:p>
            <a:pPr lvl="1"/>
            <a:r>
              <a:rPr lang="en-GB" dirty="0"/>
              <a:t>Rising export demand</a:t>
            </a:r>
          </a:p>
          <a:p>
            <a:pPr lvl="1"/>
            <a:r>
              <a:rPr lang="en-GB" dirty="0"/>
              <a:t>Import substitution by UK households and business</a:t>
            </a:r>
          </a:p>
          <a:p>
            <a:pPr lvl="1"/>
            <a:r>
              <a:rPr lang="en-GB" dirty="0"/>
              <a:t>Increased UK consumption as a consequence of:</a:t>
            </a:r>
          </a:p>
          <a:p>
            <a:pPr lvl="2"/>
            <a:r>
              <a:rPr lang="en-GB" dirty="0"/>
              <a:t>Lower debt servicing costs</a:t>
            </a:r>
          </a:p>
          <a:p>
            <a:pPr lvl="2"/>
            <a:r>
              <a:rPr lang="en-GB" dirty="0"/>
              <a:t>Increased incentive to borrow</a:t>
            </a:r>
          </a:p>
          <a:p>
            <a:pPr lvl="2"/>
            <a:r>
              <a:rPr lang="en-GB" dirty="0"/>
              <a:t>Reduced incentive to save</a:t>
            </a:r>
          </a:p>
          <a:p>
            <a:pPr lvl="1"/>
            <a:endParaRPr lang="en-GB" dirty="0"/>
          </a:p>
          <a:p>
            <a:r>
              <a:rPr lang="en-GB" dirty="0"/>
              <a:t>Lower borrowing costs</a:t>
            </a:r>
          </a:p>
        </p:txBody>
      </p:sp>
    </p:spTree>
    <p:extLst>
      <p:ext uri="{BB962C8B-B14F-4D97-AF65-F5344CB8AC3E}">
        <p14:creationId xmlns:p14="http://schemas.microsoft.com/office/powerpoint/2010/main" val="152639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F8C6-A1FE-42E0-A9E9-FCFE8BC4A758}"/>
              </a:ext>
            </a:extLst>
          </p:cNvPr>
          <p:cNvSpPr>
            <a:spLocks noGrp="1"/>
          </p:cNvSpPr>
          <p:nvPr>
            <p:ph type="title"/>
          </p:nvPr>
        </p:nvSpPr>
        <p:spPr/>
        <p:txBody>
          <a:bodyPr>
            <a:normAutofit fontScale="90000"/>
          </a:bodyPr>
          <a:lstStyle/>
          <a:p>
            <a:r>
              <a:rPr lang="en-GB" dirty="0"/>
              <a:t>Increased Consumer and Business Confidence / Improved Expectations</a:t>
            </a:r>
          </a:p>
        </p:txBody>
      </p:sp>
      <p:sp>
        <p:nvSpPr>
          <p:cNvPr id="3" name="Content Placeholder 2">
            <a:extLst>
              <a:ext uri="{FF2B5EF4-FFF2-40B4-BE49-F238E27FC236}">
                <a16:creationId xmlns:a16="http://schemas.microsoft.com/office/drawing/2014/main" id="{7CD996E7-4813-424C-883E-3E6F54446026}"/>
              </a:ext>
            </a:extLst>
          </p:cNvPr>
          <p:cNvSpPr>
            <a:spLocks noGrp="1"/>
          </p:cNvSpPr>
          <p:nvPr>
            <p:ph idx="1"/>
          </p:nvPr>
        </p:nvSpPr>
        <p:spPr>
          <a:xfrm>
            <a:off x="323528" y="1772816"/>
            <a:ext cx="8496944" cy="4810546"/>
          </a:xfrm>
        </p:spPr>
        <p:txBody>
          <a:bodyPr>
            <a:normAutofit/>
          </a:bodyPr>
          <a:lstStyle/>
          <a:p>
            <a:r>
              <a:rPr lang="en-GB" dirty="0"/>
              <a:t>Expectations that the economy will improve produces self-fulfilling expectations.</a:t>
            </a:r>
          </a:p>
          <a:p>
            <a:endParaRPr lang="en-GB" dirty="0"/>
          </a:p>
          <a:p>
            <a:r>
              <a:rPr lang="en-GB" dirty="0"/>
              <a:t>However, there is a risk that reduced interest rates will cause consumers and businesses to believe that the economy is in trouble, which could lead to an increased rate of saving and a deferring of both consumption and investment. </a:t>
            </a:r>
          </a:p>
        </p:txBody>
      </p:sp>
    </p:spTree>
    <p:extLst>
      <p:ext uri="{BB962C8B-B14F-4D97-AF65-F5344CB8AC3E}">
        <p14:creationId xmlns:p14="http://schemas.microsoft.com/office/powerpoint/2010/main" val="114094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706029-D419-42D2-A2FD-A44626C57B40}"/>
              </a:ext>
            </a:extLst>
          </p:cNvPr>
          <p:cNvPicPr>
            <a:picLocks noChangeAspect="1"/>
          </p:cNvPicPr>
          <p:nvPr/>
        </p:nvPicPr>
        <p:blipFill>
          <a:blip r:embed="rId2"/>
          <a:stretch>
            <a:fillRect/>
          </a:stretch>
        </p:blipFill>
        <p:spPr>
          <a:xfrm>
            <a:off x="1606378" y="0"/>
            <a:ext cx="5931243" cy="6858000"/>
          </a:xfrm>
          <a:prstGeom prst="rect">
            <a:avLst/>
          </a:prstGeom>
        </p:spPr>
      </p:pic>
    </p:spTree>
    <p:extLst>
      <p:ext uri="{BB962C8B-B14F-4D97-AF65-F5344CB8AC3E}">
        <p14:creationId xmlns:p14="http://schemas.microsoft.com/office/powerpoint/2010/main" val="620905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00FF"/>
                </a:solidFill>
              </a:rPr>
              <a:t>Appendices</a:t>
            </a:r>
          </a:p>
        </p:txBody>
      </p:sp>
    </p:spTree>
    <p:extLst>
      <p:ext uri="{BB962C8B-B14F-4D97-AF65-F5344CB8AC3E}">
        <p14:creationId xmlns:p14="http://schemas.microsoft.com/office/powerpoint/2010/main" val="2928272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p:cNvSpPr txBox="1">
            <a:spLocks/>
          </p:cNvSpPr>
          <p:nvPr/>
        </p:nvSpPr>
        <p:spPr>
          <a:xfrm>
            <a:off x="323528" y="1340768"/>
            <a:ext cx="8568952" cy="5517232"/>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1" i="0" u="none" strike="noStrike" kern="1200" cap="none" spc="0" normalizeH="0" baseline="0" noProof="0">
                <a:ln>
                  <a:noFill/>
                </a:ln>
                <a:solidFill>
                  <a:schemeClr val="tx1"/>
                </a:solidFill>
                <a:effectLst/>
                <a:uLnTx/>
                <a:uFillTx/>
                <a:latin typeface="+mn-lt"/>
                <a:ea typeface="+mn-ea"/>
                <a:cs typeface="+mn-cs"/>
              </a:rPr>
              <a:t>Coupon rate </a:t>
            </a:r>
            <a:r>
              <a:rPr kumimoji="0" lang="en-GB" sz="3200" b="0" i="0" u="none" strike="noStrike" kern="1200" cap="none" spc="0" normalizeH="0" baseline="0" noProof="0">
                <a:ln>
                  <a:noFill/>
                </a:ln>
                <a:solidFill>
                  <a:schemeClr val="tx1"/>
                </a:solidFill>
                <a:effectLst/>
                <a:uLnTx/>
                <a:uFillTx/>
                <a:latin typeface="+mn-lt"/>
                <a:ea typeface="+mn-ea"/>
                <a:cs typeface="+mn-cs"/>
              </a:rPr>
              <a:t>refers to the interest rate a bond initially pays when first issued.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1" i="0" u="none" strike="noStrike" kern="1200" cap="none" spc="0" normalizeH="0" baseline="0" noProof="0">
                <a:ln>
                  <a:noFill/>
                </a:ln>
                <a:solidFill>
                  <a:schemeClr val="tx1"/>
                </a:solidFill>
                <a:effectLst/>
                <a:uLnTx/>
                <a:uFillTx/>
                <a:latin typeface="+mn-lt"/>
                <a:ea typeface="+mn-ea"/>
                <a:cs typeface="+mn-cs"/>
              </a:rPr>
              <a:t>Running yield </a:t>
            </a:r>
            <a:r>
              <a:rPr kumimoji="0" lang="en-GB" sz="3200" b="0" i="0" u="none" strike="noStrike" kern="1200" cap="none" spc="0" normalizeH="0" baseline="0" noProof="0">
                <a:ln>
                  <a:noFill/>
                </a:ln>
                <a:solidFill>
                  <a:schemeClr val="tx1"/>
                </a:solidFill>
                <a:effectLst/>
                <a:uLnTx/>
                <a:uFillTx/>
                <a:latin typeface="+mn-lt"/>
                <a:ea typeface="+mn-ea"/>
                <a:cs typeface="+mn-cs"/>
              </a:rPr>
              <a:t>(or interest yield).  Interest rate based on the latest market price.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schemeClr val="tx1"/>
                </a:solidFill>
                <a:effectLst/>
                <a:uLnTx/>
                <a:uFillTx/>
                <a:latin typeface="+mn-lt"/>
                <a:ea typeface="+mn-ea"/>
                <a:cs typeface="+mn-cs"/>
              </a:rPr>
              <a:t>	</a:t>
            </a:r>
            <a:r>
              <a:rPr kumimoji="0" lang="en-GB" sz="3200" b="0" i="0" u="sng" strike="noStrike" kern="1200" cap="none" spc="0" normalizeH="0" baseline="0" noProof="0">
                <a:ln>
                  <a:noFill/>
                </a:ln>
                <a:solidFill>
                  <a:schemeClr val="tx1"/>
                </a:solidFill>
                <a:effectLst/>
                <a:uLnTx/>
                <a:uFillTx/>
                <a:latin typeface="+mn-lt"/>
                <a:ea typeface="+mn-ea"/>
                <a:cs typeface="+mn-cs"/>
              </a:rPr>
              <a:t>Pre-tax coupon rate *100   =	 </a:t>
            </a:r>
            <a:r>
              <a:rPr kumimoji="0" lang="en-GB" sz="3200" b="0" i="0" u="none" strike="noStrike" kern="1200" cap="none" spc="0" normalizeH="0" baseline="0" noProof="0">
                <a:ln>
                  <a:noFill/>
                </a:ln>
                <a:solidFill>
                  <a:schemeClr val="tx1"/>
                </a:solidFill>
                <a:effectLst/>
                <a:uLnTx/>
                <a:uFillTx/>
                <a:latin typeface="+mn-lt"/>
                <a:ea typeface="+mn-ea"/>
                <a:cs typeface="+mn-cs"/>
              </a:rPr>
              <a:t>Cons 4% = 	</a:t>
            </a:r>
            <a:r>
              <a:rPr kumimoji="0" lang="en-GB" sz="3200" b="0" i="0" u="sng" strike="noStrike" kern="1200" cap="none" spc="0" normalizeH="0" baseline="0" noProof="0">
                <a:ln>
                  <a:noFill/>
                </a:ln>
                <a:solidFill>
                  <a:schemeClr val="tx1"/>
                </a:solidFill>
                <a:effectLst/>
                <a:uLnTx/>
                <a:uFillTx/>
                <a:latin typeface="+mn-lt"/>
                <a:ea typeface="+mn-ea"/>
                <a:cs typeface="+mn-cs"/>
              </a:rPr>
              <a:t>400   </a:t>
            </a:r>
            <a:r>
              <a:rPr kumimoji="0" lang="en-GB" sz="3200" b="0" i="0" u="none" strike="noStrike" kern="1200" cap="none" spc="0" normalizeH="0" baseline="0" noProof="0">
                <a:ln>
                  <a:noFill/>
                </a:ln>
                <a:solidFill>
                  <a:schemeClr val="tx1"/>
                </a:solidFill>
                <a:effectLst/>
                <a:uLnTx/>
                <a:uFillTx/>
                <a:latin typeface="+mn-lt"/>
                <a:ea typeface="+mn-ea"/>
                <a:cs typeface="+mn-cs"/>
              </a:rPr>
              <a:t>	=   4.14%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schemeClr val="tx1"/>
                </a:solidFill>
                <a:effectLst/>
                <a:uLnTx/>
                <a:uFillTx/>
                <a:latin typeface="+mn-lt"/>
                <a:ea typeface="+mn-ea"/>
                <a:cs typeface="+mn-cs"/>
              </a:rPr>
              <a:t>	 Current Market Price			96.59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a:ln>
                  <a:noFill/>
                </a:ln>
                <a:solidFill>
                  <a:schemeClr val="tx1"/>
                </a:solidFill>
                <a:effectLst/>
                <a:uLnTx/>
                <a:uFillTx/>
                <a:latin typeface="+mn-lt"/>
                <a:ea typeface="+mn-ea"/>
                <a:cs typeface="+mn-cs"/>
              </a:rPr>
              <a:t>Redemption yield (also called yield to maturity). Adds to running yield the additional expected percentage gain or loss on the face value of the bond, when it is redeemed.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schemeClr val="tx1"/>
                </a:solidFill>
                <a:effectLst/>
                <a:uLnTx/>
                <a:uFillTx/>
                <a:latin typeface="+mn-lt"/>
                <a:ea typeface="+mn-ea"/>
                <a:cs typeface="+mn-cs"/>
              </a:rPr>
              <a:t>	(for calculation see: </a:t>
            </a:r>
            <a:r>
              <a:rPr kumimoji="0" lang="en-GB" sz="3200" b="0" i="0" u="none" strike="noStrike" kern="1200" cap="none" spc="0" normalizeH="0" baseline="0" noProof="0">
                <a:ln>
                  <a:noFill/>
                </a:ln>
                <a:solidFill>
                  <a:schemeClr val="tx1"/>
                </a:solidFill>
                <a:effectLst/>
                <a:uLnTx/>
                <a:uFillTx/>
                <a:latin typeface="+mn-lt"/>
                <a:ea typeface="+mn-ea"/>
                <a:cs typeface="+mn-cs"/>
                <a:hlinkClick r:id="rId2"/>
              </a:rPr>
              <a:t>http://monevator.com/how-to-calculate-bond-yields/</a:t>
            </a:r>
            <a:r>
              <a:rPr kumimoji="0" lang="en-GB" sz="3200" b="0" i="0" u="none" strike="noStrike" kern="1200" cap="none" spc="0" normalizeH="0" baseline="0" noProof="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467544" y="476672"/>
            <a:ext cx="5616624" cy="584775"/>
          </a:xfrm>
          <a:prstGeom prst="rect">
            <a:avLst/>
          </a:prstGeom>
          <a:noFill/>
        </p:spPr>
        <p:txBody>
          <a:bodyPr wrap="square" rtlCol="0">
            <a:spAutoFit/>
          </a:bodyPr>
          <a:lstStyle/>
          <a:p>
            <a:r>
              <a:rPr lang="en-GB" sz="3200" b="1" dirty="0"/>
              <a:t>Calculating bond prices:</a:t>
            </a:r>
          </a:p>
        </p:txBody>
      </p:sp>
    </p:spTree>
    <p:extLst>
      <p:ext uri="{BB962C8B-B14F-4D97-AF65-F5344CB8AC3E}">
        <p14:creationId xmlns:p14="http://schemas.microsoft.com/office/powerpoint/2010/main" val="3312405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Useful videos</a:t>
            </a:r>
          </a:p>
        </p:txBody>
      </p:sp>
      <p:sp>
        <p:nvSpPr>
          <p:cNvPr id="3" name="Content Placeholder 2"/>
          <p:cNvSpPr>
            <a:spLocks noGrp="1"/>
          </p:cNvSpPr>
          <p:nvPr>
            <p:ph idx="1"/>
          </p:nvPr>
        </p:nvSpPr>
        <p:spPr>
          <a:xfrm>
            <a:off x="251520" y="1196752"/>
            <a:ext cx="8640960" cy="5400600"/>
          </a:xfrm>
        </p:spPr>
        <p:txBody>
          <a:bodyPr>
            <a:normAutofit/>
          </a:bodyPr>
          <a:lstStyle/>
          <a:p>
            <a:r>
              <a:rPr lang="en-GB" dirty="0"/>
              <a:t>Bank of England explains how </a:t>
            </a:r>
            <a:r>
              <a:rPr lang="en-GB" dirty="0">
                <a:hlinkClick r:id="rId2"/>
              </a:rPr>
              <a:t>quantitative easing</a:t>
            </a:r>
            <a:r>
              <a:rPr lang="en-GB" dirty="0"/>
              <a:t> works.</a:t>
            </a:r>
          </a:p>
          <a:p>
            <a:pPr lvl="1"/>
            <a:r>
              <a:rPr lang="en-GB" dirty="0"/>
              <a:t>Bank of England buy bonds from the private sector to increase money supply.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844824"/>
            <a:ext cx="84963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GB" dirty="0"/>
              <a:t>Transmission Mechanisms of Monetary Policy</a:t>
            </a:r>
          </a:p>
        </p:txBody>
      </p:sp>
    </p:spTree>
    <p:extLst>
      <p:ext uri="{BB962C8B-B14F-4D97-AF65-F5344CB8AC3E}">
        <p14:creationId xmlns:p14="http://schemas.microsoft.com/office/powerpoint/2010/main" val="60949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7955161" cy="3744416"/>
          </a:xfrm>
        </p:spPr>
        <p:txBody>
          <a:bodyPr>
            <a:normAutofit/>
          </a:bodyPr>
          <a:lstStyle/>
          <a:p>
            <a:r>
              <a:rPr lang="en-GB" dirty="0">
                <a:solidFill>
                  <a:srgbClr val="0000FF"/>
                </a:solidFill>
              </a:rPr>
              <a:t>How do central banks influence interest rates?</a:t>
            </a:r>
            <a:br>
              <a:rPr lang="en-GB" dirty="0">
                <a:solidFill>
                  <a:srgbClr val="0000FF"/>
                </a:solidFill>
              </a:rPr>
            </a:br>
            <a:br>
              <a:rPr lang="en-GB" dirty="0">
                <a:solidFill>
                  <a:srgbClr val="0000FF"/>
                </a:solidFill>
              </a:rPr>
            </a:br>
            <a:r>
              <a:rPr lang="en-GB" dirty="0">
                <a:solidFill>
                  <a:srgbClr val="0000FF"/>
                </a:solidFill>
              </a:rPr>
              <a:t>Keynes Liquidity Preference theory </a:t>
            </a:r>
          </a:p>
        </p:txBody>
      </p:sp>
    </p:spTree>
    <p:extLst>
      <p:ext uri="{BB962C8B-B14F-4D97-AF65-F5344CB8AC3E}">
        <p14:creationId xmlns:p14="http://schemas.microsoft.com/office/powerpoint/2010/main" val="380659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Three Motives for Holding Money</a:t>
            </a:r>
          </a:p>
        </p:txBody>
      </p:sp>
      <p:sp>
        <p:nvSpPr>
          <p:cNvPr id="3" name="Content Placeholder 2"/>
          <p:cNvSpPr>
            <a:spLocks noGrp="1"/>
          </p:cNvSpPr>
          <p:nvPr>
            <p:ph idx="1"/>
          </p:nvPr>
        </p:nvSpPr>
        <p:spPr>
          <a:xfrm>
            <a:off x="251520" y="1196752"/>
            <a:ext cx="8640960" cy="5544616"/>
          </a:xfrm>
        </p:spPr>
        <p:txBody>
          <a:bodyPr>
            <a:normAutofit fontScale="77500" lnSpcReduction="20000"/>
          </a:bodyPr>
          <a:lstStyle/>
          <a:p>
            <a:pPr>
              <a:buNone/>
            </a:pPr>
            <a:r>
              <a:rPr lang="en-GB" sz="3500" b="1" dirty="0"/>
              <a:t>	Classical School: Money is a medium of exchange  (active balances): -</a:t>
            </a:r>
          </a:p>
          <a:p>
            <a:pPr>
              <a:buNone/>
            </a:pPr>
            <a:endParaRPr lang="en-GB" b="1" dirty="0"/>
          </a:p>
          <a:p>
            <a:r>
              <a:rPr lang="en-GB" b="1" dirty="0"/>
              <a:t>Transactions motive</a:t>
            </a:r>
            <a:r>
              <a:rPr lang="en-GB" dirty="0"/>
              <a:t> for holding money. </a:t>
            </a:r>
          </a:p>
          <a:p>
            <a:pPr lvl="1"/>
            <a:r>
              <a:rPr lang="en-GB" dirty="0"/>
              <a:t>People hold money to buy goods and services. </a:t>
            </a:r>
          </a:p>
          <a:p>
            <a:pPr lvl="1"/>
            <a:endParaRPr lang="en-GB" dirty="0"/>
          </a:p>
          <a:p>
            <a:r>
              <a:rPr lang="en-GB" b="1" dirty="0"/>
              <a:t>Precautionary motive</a:t>
            </a:r>
            <a:r>
              <a:rPr lang="en-GB" dirty="0"/>
              <a:t>. </a:t>
            </a:r>
          </a:p>
          <a:p>
            <a:pPr lvl="1"/>
            <a:r>
              <a:rPr lang="en-GB" dirty="0"/>
              <a:t>People maintain cash balances to facilitate unexpected transactions, as a consequence of uncertainties regarding the precise timing and size of receipts and payments.</a:t>
            </a:r>
          </a:p>
          <a:p>
            <a:pPr lvl="1"/>
            <a:endParaRPr lang="en-GB" dirty="0"/>
          </a:p>
          <a:p>
            <a:r>
              <a:rPr lang="en-GB" dirty="0"/>
              <a:t>Demand to hold transaction and precautionary balances is motivated by the desire to spend, and so is unaffected by interest rates. </a:t>
            </a:r>
          </a:p>
          <a:p>
            <a:pPr lvl="1"/>
            <a:r>
              <a:rPr lang="en-GB" dirty="0"/>
              <a:t>Demand for transactions and precautionary balances is inelastic with respect to interest rates.</a:t>
            </a:r>
          </a:p>
          <a:p>
            <a:pPr>
              <a:buNone/>
            </a:pPr>
            <a:endParaRPr lang="en-GB" b="1" dirty="0"/>
          </a:p>
        </p:txBody>
      </p:sp>
    </p:spTree>
    <p:extLst>
      <p:ext uri="{BB962C8B-B14F-4D97-AF65-F5344CB8AC3E}">
        <p14:creationId xmlns:p14="http://schemas.microsoft.com/office/powerpoint/2010/main" val="121646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Motives for Holding Money</a:t>
            </a:r>
          </a:p>
        </p:txBody>
      </p:sp>
      <p:sp>
        <p:nvSpPr>
          <p:cNvPr id="3" name="Content Placeholder 2"/>
          <p:cNvSpPr>
            <a:spLocks noGrp="1"/>
          </p:cNvSpPr>
          <p:nvPr>
            <p:ph idx="1"/>
          </p:nvPr>
        </p:nvSpPr>
        <p:spPr>
          <a:xfrm>
            <a:off x="251520" y="1600200"/>
            <a:ext cx="8640960" cy="5141168"/>
          </a:xfrm>
        </p:spPr>
        <p:txBody>
          <a:bodyPr>
            <a:normAutofit lnSpcReduction="10000"/>
          </a:bodyPr>
          <a:lstStyle/>
          <a:p>
            <a:pPr>
              <a:buNone/>
            </a:pPr>
            <a:r>
              <a:rPr lang="en-GB" sz="3600" b="1" dirty="0"/>
              <a:t>John Maynard Keynes</a:t>
            </a:r>
          </a:p>
          <a:p>
            <a:pPr>
              <a:buNone/>
            </a:pPr>
            <a:endParaRPr lang="en-GB" b="1" dirty="0"/>
          </a:p>
          <a:p>
            <a:r>
              <a:rPr lang="en-GB" b="1" dirty="0"/>
              <a:t>Speculative (Asset) motive</a:t>
            </a:r>
            <a:r>
              <a:rPr lang="en-GB" sz="2800" dirty="0"/>
              <a:t>. </a:t>
            </a:r>
          </a:p>
          <a:p>
            <a:pPr lvl="1"/>
            <a:r>
              <a:rPr lang="en-GB" b="1" dirty="0"/>
              <a:t>Money is also a store of wealth  (idle balances) </a:t>
            </a:r>
          </a:p>
          <a:p>
            <a:pPr lvl="1"/>
            <a:r>
              <a:rPr lang="en-GB" b="1" dirty="0"/>
              <a:t>Money is an asset class</a:t>
            </a:r>
            <a:r>
              <a:rPr lang="en-GB" dirty="0"/>
              <a:t>, just like government Treasury Stock (bonds), property and company shares.</a:t>
            </a:r>
          </a:p>
          <a:p>
            <a:pPr lvl="1"/>
            <a:r>
              <a:rPr lang="en-GB" dirty="0"/>
              <a:t>Money is desirable, because the </a:t>
            </a:r>
            <a:r>
              <a:rPr lang="en-GB" b="1" dirty="0"/>
              <a:t>value of money is fixed</a:t>
            </a:r>
            <a:r>
              <a:rPr lang="en-GB" dirty="0"/>
              <a:t>.</a:t>
            </a:r>
          </a:p>
          <a:p>
            <a:pPr lvl="1"/>
            <a:r>
              <a:rPr lang="en-GB" dirty="0"/>
              <a:t>Money is an alternative to other types of asset class that can vary in price (fall in price).</a:t>
            </a:r>
          </a:p>
        </p:txBody>
      </p:sp>
    </p:spTree>
    <p:extLst>
      <p:ext uri="{BB962C8B-B14F-4D97-AF65-F5344CB8AC3E}">
        <p14:creationId xmlns:p14="http://schemas.microsoft.com/office/powerpoint/2010/main" val="121166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143000"/>
          </a:xfrm>
        </p:spPr>
        <p:txBody>
          <a:bodyPr>
            <a:normAutofit fontScale="90000"/>
          </a:bodyPr>
          <a:lstStyle/>
          <a:p>
            <a:r>
              <a:rPr lang="en-GB" dirty="0"/>
              <a:t>Speculative Demand for Money (Keynes)</a:t>
            </a:r>
          </a:p>
        </p:txBody>
      </p:sp>
      <p:sp>
        <p:nvSpPr>
          <p:cNvPr id="3" name="Content Placeholder 2"/>
          <p:cNvSpPr>
            <a:spLocks noGrp="1"/>
          </p:cNvSpPr>
          <p:nvPr>
            <p:ph idx="1"/>
          </p:nvPr>
        </p:nvSpPr>
        <p:spPr>
          <a:xfrm>
            <a:off x="251520" y="1340768"/>
            <a:ext cx="8640960" cy="5400600"/>
          </a:xfrm>
        </p:spPr>
        <p:txBody>
          <a:bodyPr>
            <a:normAutofit/>
          </a:bodyPr>
          <a:lstStyle/>
          <a:p>
            <a:pPr>
              <a:buNone/>
            </a:pPr>
            <a:r>
              <a:rPr lang="en-GB" dirty="0">
                <a:hlinkClick r:id="rId2"/>
              </a:rPr>
              <a:t>John Maynard Keynes </a:t>
            </a:r>
            <a:r>
              <a:rPr lang="en-GB" dirty="0"/>
              <a:t>was </a:t>
            </a:r>
            <a:r>
              <a:rPr lang="en-GB" dirty="0">
                <a:hlinkClick r:id="rId3"/>
              </a:rPr>
              <a:t>a successful investor</a:t>
            </a:r>
            <a:r>
              <a:rPr lang="en-GB" dirty="0"/>
              <a:t>.</a:t>
            </a:r>
          </a:p>
        </p:txBody>
      </p:sp>
      <p:pic>
        <p:nvPicPr>
          <p:cNvPr id="4" name="Picture 3">
            <a:extLst>
              <a:ext uri="{FF2B5EF4-FFF2-40B4-BE49-F238E27FC236}">
                <a16:creationId xmlns:a16="http://schemas.microsoft.com/office/drawing/2014/main" id="{F56B596B-C87F-472C-A014-280AAFBED2B2}"/>
              </a:ext>
            </a:extLst>
          </p:cNvPr>
          <p:cNvPicPr>
            <a:picLocks noChangeAspect="1"/>
          </p:cNvPicPr>
          <p:nvPr/>
        </p:nvPicPr>
        <p:blipFill>
          <a:blip r:embed="rId4"/>
          <a:stretch>
            <a:fillRect/>
          </a:stretch>
        </p:blipFill>
        <p:spPr>
          <a:xfrm>
            <a:off x="3492863" y="1916832"/>
            <a:ext cx="2086266" cy="3381847"/>
          </a:xfrm>
          <a:prstGeom prst="rect">
            <a:avLst/>
          </a:prstGeom>
        </p:spPr>
      </p:pic>
      <p:sp>
        <p:nvSpPr>
          <p:cNvPr id="5" name="TextBox 4">
            <a:extLst>
              <a:ext uri="{FF2B5EF4-FFF2-40B4-BE49-F238E27FC236}">
                <a16:creationId xmlns:a16="http://schemas.microsoft.com/office/drawing/2014/main" id="{A6DF1D89-159A-494C-BEEE-6307FB2FFDB2}"/>
              </a:ext>
            </a:extLst>
          </p:cNvPr>
          <p:cNvSpPr txBox="1"/>
          <p:nvPr/>
        </p:nvSpPr>
        <p:spPr>
          <a:xfrm>
            <a:off x="243528" y="5194732"/>
            <a:ext cx="8445624" cy="369332"/>
          </a:xfrm>
          <a:prstGeom prst="rect">
            <a:avLst/>
          </a:prstGeom>
          <a:noFill/>
        </p:spPr>
        <p:txBody>
          <a:bodyPr wrap="square" rtlCol="0">
            <a:spAutoFit/>
          </a:bodyPr>
          <a:lstStyle/>
          <a:p>
            <a:r>
              <a:rPr lang="en-GB" dirty="0"/>
              <a:t>John </a:t>
            </a:r>
            <a:r>
              <a:rPr lang="en-GB" dirty="0" err="1"/>
              <a:t>Authers</a:t>
            </a:r>
            <a:r>
              <a:rPr lang="en-GB" dirty="0"/>
              <a:t> (2012). The Long View: Keynes stands tall among investors, Financial Times. </a:t>
            </a:r>
          </a:p>
        </p:txBody>
      </p:sp>
      <p:sp>
        <p:nvSpPr>
          <p:cNvPr id="6" name="TextBox 5">
            <a:extLst>
              <a:ext uri="{FF2B5EF4-FFF2-40B4-BE49-F238E27FC236}">
                <a16:creationId xmlns:a16="http://schemas.microsoft.com/office/drawing/2014/main" id="{CA59B40B-D729-414B-B8FD-A5C81426FFBC}"/>
              </a:ext>
            </a:extLst>
          </p:cNvPr>
          <p:cNvSpPr txBox="1"/>
          <p:nvPr/>
        </p:nvSpPr>
        <p:spPr>
          <a:xfrm>
            <a:off x="243528" y="5622175"/>
            <a:ext cx="8445624" cy="1200329"/>
          </a:xfrm>
          <a:prstGeom prst="rect">
            <a:avLst/>
          </a:prstGeom>
          <a:noFill/>
        </p:spPr>
        <p:txBody>
          <a:bodyPr wrap="square" rtlCol="0">
            <a:spAutoFit/>
          </a:bodyPr>
          <a:lstStyle/>
          <a:p>
            <a:r>
              <a:rPr lang="en-GB" dirty="0"/>
              <a:t>Chambers, David and Dimson, Elroy and Foo, Justin, Keynes the Stock Market Investor: A Quantitative Analysis (September 26, 2013). Journal of Financial and Quantitative Analysis (JFQA), Vol 50, No 4, 2015, pages 431–449. Available at SSRN: https://ssrn.com/abstract=2023011 or http://dx.doi.org/10.2139/ssrn.2023011 </a:t>
            </a:r>
          </a:p>
        </p:txBody>
      </p:sp>
    </p:spTree>
    <p:extLst>
      <p:ext uri="{BB962C8B-B14F-4D97-AF65-F5344CB8AC3E}">
        <p14:creationId xmlns:p14="http://schemas.microsoft.com/office/powerpoint/2010/main" val="200447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E975-EC43-41CF-8DF8-20FF942D920B}"/>
              </a:ext>
            </a:extLst>
          </p:cNvPr>
          <p:cNvSpPr>
            <a:spLocks noGrp="1"/>
          </p:cNvSpPr>
          <p:nvPr>
            <p:ph type="title"/>
          </p:nvPr>
        </p:nvSpPr>
        <p:spPr>
          <a:xfrm>
            <a:off x="457200" y="0"/>
            <a:ext cx="8229600" cy="1143000"/>
          </a:xfrm>
        </p:spPr>
        <p:txBody>
          <a:bodyPr/>
          <a:lstStyle/>
          <a:p>
            <a:r>
              <a:rPr lang="en-GB" dirty="0"/>
              <a:t>Treasury Stock / Treasury Gilts </a:t>
            </a:r>
          </a:p>
        </p:txBody>
      </p:sp>
      <p:sp>
        <p:nvSpPr>
          <p:cNvPr id="3" name="Content Placeholder 2">
            <a:extLst>
              <a:ext uri="{FF2B5EF4-FFF2-40B4-BE49-F238E27FC236}">
                <a16:creationId xmlns:a16="http://schemas.microsoft.com/office/drawing/2014/main" id="{5341DE1F-4422-4CCA-9799-87E5D7F930BB}"/>
              </a:ext>
            </a:extLst>
          </p:cNvPr>
          <p:cNvSpPr>
            <a:spLocks noGrp="1"/>
          </p:cNvSpPr>
          <p:nvPr>
            <p:ph idx="1"/>
          </p:nvPr>
        </p:nvSpPr>
        <p:spPr>
          <a:xfrm>
            <a:off x="179512" y="1268760"/>
            <a:ext cx="8784976" cy="5589240"/>
          </a:xfrm>
        </p:spPr>
        <p:txBody>
          <a:bodyPr>
            <a:normAutofit fontScale="62500" lnSpcReduction="20000"/>
          </a:bodyPr>
          <a:lstStyle/>
          <a:p>
            <a:r>
              <a:rPr lang="en-GB" dirty="0"/>
              <a:t>Treasury Stock (Treasury Gilts since 2005 – 2006) have a maturity date of more than one year.</a:t>
            </a:r>
          </a:p>
          <a:p>
            <a:endParaRPr lang="en-GB" dirty="0"/>
          </a:p>
          <a:p>
            <a:r>
              <a:rPr lang="en-GB" dirty="0"/>
              <a:t>‘Gilt-edged’ is the term traditionally used to refer to UK government debt, due to the near certainty that a sovereign authority that is able to print its own money supply, is able to repay government debt. </a:t>
            </a:r>
          </a:p>
          <a:p>
            <a:pPr lvl="1"/>
            <a:r>
              <a:rPr lang="en-GB" dirty="0"/>
              <a:t>However, printing money to repay both debt and debt interest could lead to inflation in the currency area (an increase in the general level of prices). </a:t>
            </a:r>
          </a:p>
          <a:p>
            <a:endParaRPr lang="en-GB" dirty="0"/>
          </a:p>
          <a:p>
            <a:r>
              <a:rPr lang="en-GB" dirty="0"/>
              <a:t>Moody’s credit rating agency downgraded UK government debt from AAA (the highest credit rating) in 2013, before downgrading it again in 2017. The British government’s credit rating in April 2020 is AA2, which is still very good.</a:t>
            </a:r>
          </a:p>
          <a:p>
            <a:endParaRPr lang="en-GB" dirty="0"/>
          </a:p>
          <a:p>
            <a:r>
              <a:rPr lang="en-GB" dirty="0"/>
              <a:t>A reduction in credit rating could in future increase the United Kingdom’s cost of borrowing, to reflect an increased risk to lenders of credit default by the United Kingdom government. </a:t>
            </a:r>
          </a:p>
          <a:p>
            <a:pPr marL="0" indent="0">
              <a:buNone/>
            </a:pPr>
            <a:endParaRPr lang="en-GB" dirty="0"/>
          </a:p>
          <a:p>
            <a:r>
              <a:rPr lang="en-GB" dirty="0"/>
              <a:t>Treasury Stock is issued by the UK Debt Management Office (DMO), an Executive Agency of the UK Government Treasury (The Bank of England prior to April 1998). </a:t>
            </a:r>
          </a:p>
        </p:txBody>
      </p:sp>
    </p:spTree>
    <p:extLst>
      <p:ext uri="{BB962C8B-B14F-4D97-AF65-F5344CB8AC3E}">
        <p14:creationId xmlns:p14="http://schemas.microsoft.com/office/powerpoint/2010/main" val="3543051181"/>
      </p:ext>
    </p:extLst>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4016</TotalTime>
  <Words>3379</Words>
  <Application>Microsoft Office PowerPoint</Application>
  <PresentationFormat>On-screen Show (4:3)</PresentationFormat>
  <Paragraphs>279</Paragraphs>
  <Slides>47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Georgia</vt:lpstr>
      <vt:lpstr>Times New Roman</vt:lpstr>
      <vt:lpstr>Wingdings</vt:lpstr>
      <vt:lpstr>Wingdings 2</vt:lpstr>
      <vt:lpstr>Office Theme</vt:lpstr>
      <vt:lpstr>Lecture 10 Monetary Policy (part 2)</vt:lpstr>
      <vt:lpstr>Lecture 10</vt:lpstr>
      <vt:lpstr>Monetary Policy </vt:lpstr>
      <vt:lpstr>Expansionary Monetary Policy</vt:lpstr>
      <vt:lpstr>How do central banks influence interest rates?  Keynes Liquidity Preference theory </vt:lpstr>
      <vt:lpstr>Three Motives for Holding Money</vt:lpstr>
      <vt:lpstr>Three Motives for Holding Money</vt:lpstr>
      <vt:lpstr>Speculative Demand for Money (Keynes)</vt:lpstr>
      <vt:lpstr>Treasury Stock / Treasury Gilts </vt:lpstr>
      <vt:lpstr>Treasury Stock / Treasury Gilts </vt:lpstr>
      <vt:lpstr>Speculative Demand for Money (Keynes)</vt:lpstr>
      <vt:lpstr>Bond Prices and Investment Decisions</vt:lpstr>
      <vt:lpstr>PowerPoint Presentation</vt:lpstr>
      <vt:lpstr>Bond Prices and Investment Decisions</vt:lpstr>
      <vt:lpstr>Calculating Bond Prices</vt:lpstr>
      <vt:lpstr>Yield Curve</vt:lpstr>
      <vt:lpstr>Speculative Demand for Money</vt:lpstr>
      <vt:lpstr>PowerPoint Presentation</vt:lpstr>
      <vt:lpstr>Point of Clarification</vt:lpstr>
      <vt:lpstr>Interest Rate Determination</vt:lpstr>
      <vt:lpstr>Expansionary Monetary Policy - Quantitative Easing</vt:lpstr>
      <vt:lpstr>Monetisation</vt:lpstr>
      <vt:lpstr>Quantitative Easing</vt:lpstr>
      <vt:lpstr>PowerPoint Presentation</vt:lpstr>
      <vt:lpstr>Quantitative Easing</vt:lpstr>
      <vt:lpstr>PowerPoint Presentation</vt:lpstr>
      <vt:lpstr>Quantitative Easing</vt:lpstr>
      <vt:lpstr>Price of Treasury Stock 4.25% 2046 </vt:lpstr>
      <vt:lpstr>UK Government 10 Year Bond Yield</vt:lpstr>
      <vt:lpstr>Quantitative Easing (QE)</vt:lpstr>
      <vt:lpstr>Quantitative Easing and the Value of Pound Sterling in terms of Gold</vt:lpstr>
      <vt:lpstr>Direct Monetary Financing</vt:lpstr>
      <vt:lpstr>Liquidity Trap</vt:lpstr>
      <vt:lpstr>Liquidity Trap</vt:lpstr>
      <vt:lpstr>Monetary Transmission Mechanisms</vt:lpstr>
      <vt:lpstr>PowerPoint Presentation</vt:lpstr>
      <vt:lpstr>Monetary Transmission Mechanisms – Exchange Rate Channel</vt:lpstr>
      <vt:lpstr>Exchange Rate Channel</vt:lpstr>
      <vt:lpstr>Increased Consumption</vt:lpstr>
      <vt:lpstr>Wealth Effect</vt:lpstr>
      <vt:lpstr>Increased Business Investment</vt:lpstr>
      <vt:lpstr>Increased Consumer and Business Confidence / Improved Expectations</vt:lpstr>
      <vt:lpstr>PowerPoint Presentation</vt:lpstr>
      <vt:lpstr>Appendices</vt:lpstr>
      <vt:lpstr>PowerPoint Presentation</vt:lpstr>
      <vt:lpstr>Useful videos</vt:lpstr>
      <vt:lpstr>Transmission Mechanisms of Monetary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Environment</dc:title>
  <dc:creator>Maurice</dc:creator>
  <cp:lastModifiedBy>Maurice Starkey</cp:lastModifiedBy>
  <cp:revision>459</cp:revision>
  <cp:lastPrinted>2014-03-25T16:59:43Z</cp:lastPrinted>
  <dcterms:created xsi:type="dcterms:W3CDTF">2012-01-28T17:24:58Z</dcterms:created>
  <dcterms:modified xsi:type="dcterms:W3CDTF">2020-05-09T11:46:59Z</dcterms:modified>
</cp:coreProperties>
</file>