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26.xml" ContentType="application/vnd.openxmlformats-officedocument.presentationml.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theme/theme1.xml" ContentType="application/vnd.openxmlformats-officedocument.them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7" r:id="rId18"/>
    <p:sldId id="272" r:id="rId19"/>
    <p:sldId id="273" r:id="rId20"/>
    <p:sldId id="274" r:id="rId21"/>
    <p:sldId id="275"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50" d="100"/>
          <a:sy n="150" d="100"/>
        </p:scale>
        <p:origin x="-125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29E0E62A-E4D6-D245-9185-CC059DAF5C46}"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9E0E62A-E4D6-D245-9185-CC059DAF5C46}"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9E0E62A-E4D6-D245-9185-CC059DAF5C46}"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9E0E62A-E4D6-D245-9185-CC059DAF5C46}"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9E0E62A-E4D6-D245-9185-CC059DAF5C46}"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29E0E62A-E4D6-D245-9185-CC059DAF5C46}"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29E0E62A-E4D6-D245-9185-CC059DAF5C46}" type="datetimeFigureOut">
              <a:rPr lang="en-US" smtClean="0"/>
              <a:pPr/>
              <a:t>3/10/11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29E0E62A-E4D6-D245-9185-CC059DAF5C46}" type="datetimeFigureOut">
              <a:rPr lang="en-US" smtClean="0"/>
              <a:pPr/>
              <a:t>3/10/11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E0E62A-E4D6-D245-9185-CC059DAF5C46}" type="datetimeFigureOut">
              <a:rPr lang="en-US" smtClean="0"/>
              <a:pPr/>
              <a:t>3/10/11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9E0E62A-E4D6-D245-9185-CC059DAF5C46}"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9E0E62A-E4D6-D245-9185-CC059DAF5C46}"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1D02B-07CA-D741-BB69-F29F77D129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0E62A-E4D6-D245-9185-CC059DAF5C46}" type="datetimeFigureOut">
              <a:rPr lang="en-US" smtClean="0"/>
              <a:pPr/>
              <a:t>3/10/11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1D02B-07CA-D741-BB69-F29F77D129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style>
          <a:lnRef idx="1">
            <a:schemeClr val="accent1"/>
          </a:lnRef>
          <a:fillRef idx="2">
            <a:schemeClr val="accent1"/>
          </a:fillRef>
          <a:effectRef idx="1">
            <a:schemeClr val="accent1"/>
          </a:effectRef>
          <a:fontRef idx="minor">
            <a:schemeClr val="dk1"/>
          </a:fontRef>
        </p:style>
        <p:txBody>
          <a:bodyPr/>
          <a:lstStyle/>
          <a:p>
            <a:r>
              <a:rPr lang="en-US" dirty="0" smtClean="0"/>
              <a:t>Logistic Regression III</a:t>
            </a:r>
            <a:endParaRPr lang="en-US" dirty="0"/>
          </a:p>
        </p:txBody>
      </p:sp>
      <p:sp>
        <p:nvSpPr>
          <p:cNvPr id="3" name="Subtitle 2"/>
          <p:cNvSpPr>
            <a:spLocks noGrp="1"/>
          </p:cNvSpPr>
          <p:nvPr>
            <p:ph type="subTitle" idx="1"/>
          </p:nvPr>
        </p:nvSpPr>
        <p:spPr>
          <a:xfrm>
            <a:off x="1371600" y="3276599"/>
            <a:ext cx="6400800" cy="2644391"/>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en-US" dirty="0" smtClean="0">
                <a:solidFill>
                  <a:schemeClr val="tx1"/>
                </a:solidFill>
              </a:rPr>
              <a:t>SIT095</a:t>
            </a:r>
          </a:p>
          <a:p>
            <a:r>
              <a:rPr lang="en-US" dirty="0" smtClean="0">
                <a:solidFill>
                  <a:schemeClr val="tx1"/>
                </a:solidFill>
              </a:rPr>
              <a:t>The Collection and Analysis of Quantitative Data II</a:t>
            </a:r>
          </a:p>
          <a:p>
            <a:r>
              <a:rPr lang="en-US" dirty="0" smtClean="0">
                <a:solidFill>
                  <a:schemeClr val="tx1"/>
                </a:solidFill>
              </a:rPr>
              <a:t>Week 9</a:t>
            </a:r>
          </a:p>
          <a:p>
            <a:endParaRPr lang="en-US" dirty="0" smtClean="0">
              <a:solidFill>
                <a:schemeClr val="tx1"/>
              </a:solidFill>
            </a:endParaRPr>
          </a:p>
          <a:p>
            <a:r>
              <a:rPr lang="en-US" dirty="0" smtClean="0">
                <a:solidFill>
                  <a:schemeClr val="tx1"/>
                </a:solidFill>
              </a:rPr>
              <a:t>Luke Sloan</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VI</a:t>
            </a:r>
            <a:endParaRPr lang="en-US" dirty="0"/>
          </a:p>
        </p:txBody>
      </p:sp>
      <p:pic>
        <p:nvPicPr>
          <p:cNvPr id="4" name="Picture 3" descr="Screen shot 2011-03-03 at 13.07.46.png"/>
          <p:cNvPicPr>
            <a:picLocks noChangeAspect="1"/>
          </p:cNvPicPr>
          <p:nvPr/>
        </p:nvPicPr>
        <p:blipFill>
          <a:blip r:embed="rId2"/>
          <a:stretch>
            <a:fillRect/>
          </a:stretch>
        </p:blipFill>
        <p:spPr>
          <a:xfrm>
            <a:off x="0" y="1964267"/>
            <a:ext cx="7064433" cy="4583524"/>
          </a:xfrm>
          <a:prstGeom prst="rect">
            <a:avLst/>
          </a:prstGeom>
        </p:spPr>
      </p:pic>
      <p:sp>
        <p:nvSpPr>
          <p:cNvPr id="5" name="TextBox 4"/>
          <p:cNvSpPr txBox="1"/>
          <p:nvPr/>
        </p:nvSpPr>
        <p:spPr>
          <a:xfrm>
            <a:off x="457198" y="1651000"/>
            <a:ext cx="5393269"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dirty="0" smtClean="0"/>
              <a:t>Notice that the dependent is now follows by ‘(Custom)’</a:t>
            </a:r>
            <a:endParaRPr lang="en-US" dirty="0"/>
          </a:p>
        </p:txBody>
      </p:sp>
      <p:sp>
        <p:nvSpPr>
          <p:cNvPr id="6" name="Rectangle 5"/>
          <p:cNvSpPr/>
          <p:nvPr/>
        </p:nvSpPr>
        <p:spPr>
          <a:xfrm>
            <a:off x="3064933" y="2455333"/>
            <a:ext cx="2523068" cy="36406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Elbow Connector 7"/>
          <p:cNvCxnSpPr>
            <a:stCxn id="5" idx="2"/>
            <a:endCxn id="6" idx="0"/>
          </p:cNvCxnSpPr>
          <p:nvPr/>
        </p:nvCxnSpPr>
        <p:spPr>
          <a:xfrm rot="16200000" flipH="1">
            <a:off x="3522650" y="1651515"/>
            <a:ext cx="435001" cy="1172634"/>
          </a:xfrm>
          <a:prstGeom prst="bentConnector3">
            <a:avLst>
              <a:gd name="adj1" fmla="val 20805"/>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6942667" y="2080736"/>
            <a:ext cx="1862666"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6) Your categorical independent variables (factors) go here</a:t>
            </a:r>
            <a:endParaRPr lang="en-US" dirty="0"/>
          </a:p>
        </p:txBody>
      </p:sp>
      <p:sp>
        <p:nvSpPr>
          <p:cNvPr id="11" name="TextBox 10"/>
          <p:cNvSpPr txBox="1"/>
          <p:nvPr/>
        </p:nvSpPr>
        <p:spPr>
          <a:xfrm>
            <a:off x="6942667" y="3946436"/>
            <a:ext cx="1862666"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7) Your interval independent variables (covariates) go here</a:t>
            </a:r>
            <a:endParaRPr lang="en-US" dirty="0"/>
          </a:p>
        </p:txBody>
      </p:sp>
      <p:sp>
        <p:nvSpPr>
          <p:cNvPr id="12" name="Rectangle 11"/>
          <p:cNvSpPr/>
          <p:nvPr/>
        </p:nvSpPr>
        <p:spPr>
          <a:xfrm>
            <a:off x="3064933" y="3088395"/>
            <a:ext cx="2523068" cy="1305805"/>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3064933" y="4394200"/>
            <a:ext cx="2523068" cy="12700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Elbow Connector 14"/>
          <p:cNvCxnSpPr>
            <a:stCxn id="10" idx="1"/>
            <a:endCxn id="12" idx="3"/>
          </p:cNvCxnSpPr>
          <p:nvPr/>
        </p:nvCxnSpPr>
        <p:spPr>
          <a:xfrm rot="10800000" flipV="1">
            <a:off x="5588001" y="2819400"/>
            <a:ext cx="1354666" cy="921898"/>
          </a:xfrm>
          <a:prstGeom prst="bentConnector3">
            <a:avLst>
              <a:gd name="adj1" fmla="val 1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1"/>
            <a:endCxn id="13" idx="3"/>
          </p:cNvCxnSpPr>
          <p:nvPr/>
        </p:nvCxnSpPr>
        <p:spPr>
          <a:xfrm rot="10800000" flipV="1">
            <a:off x="5588001" y="4685100"/>
            <a:ext cx="1354666" cy="3441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942667" y="5901460"/>
            <a:ext cx="1862666"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8) Click on ‘Statistics…’</a:t>
            </a:r>
            <a:endParaRPr lang="en-US" dirty="0"/>
          </a:p>
        </p:txBody>
      </p:sp>
      <p:sp>
        <p:nvSpPr>
          <p:cNvPr id="22" name="Rectangle 21"/>
          <p:cNvSpPr/>
          <p:nvPr/>
        </p:nvSpPr>
        <p:spPr>
          <a:xfrm>
            <a:off x="5629275" y="2751667"/>
            <a:ext cx="968376" cy="279399"/>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Shape 23"/>
          <p:cNvCxnSpPr>
            <a:stCxn id="21" idx="1"/>
            <a:endCxn id="22" idx="2"/>
          </p:cNvCxnSpPr>
          <p:nvPr/>
        </p:nvCxnSpPr>
        <p:spPr>
          <a:xfrm rot="10800000">
            <a:off x="6113463" y="3031066"/>
            <a:ext cx="829204" cy="319356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par>
                                <p:cTn id="22" presetID="9" presetClass="entr" presetSubtype="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dissolve">
                                      <p:cBhvr>
                                        <p:cTn id="29" dur="500"/>
                                        <p:tgtEl>
                                          <p:spTgt spid="18"/>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dissolve">
                                      <p:cBhvr>
                                        <p:cTn id="32" dur="500"/>
                                        <p:tgtEl>
                                          <p:spTgt spid="13"/>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dissolv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dissolve">
                                      <p:cBhvr>
                                        <p:cTn id="40" dur="500"/>
                                        <p:tgtEl>
                                          <p:spTgt spid="24"/>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dissolve">
                                      <p:cBhvr>
                                        <p:cTn id="43" dur="500"/>
                                        <p:tgtEl>
                                          <p:spTgt spid="22"/>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dissolve">
                                      <p:cBhvr>
                                        <p:cTn id="4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animBg="1"/>
      <p:bldP spid="11" grpId="0" animBg="1"/>
      <p:bldP spid="12" grpId="0" animBg="1"/>
      <p:bldP spid="13" grpId="0" animBg="1"/>
      <p:bldP spid="21" grpId="0" animBg="1"/>
      <p:bldP spid="22"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VII</a:t>
            </a:r>
            <a:endParaRPr lang="en-US" dirty="0"/>
          </a:p>
        </p:txBody>
      </p:sp>
      <p:pic>
        <p:nvPicPr>
          <p:cNvPr id="4" name="Picture 3" descr="Screen shot 2011-03-03 at 13.19.32.png"/>
          <p:cNvPicPr>
            <a:picLocks noChangeAspect="1"/>
          </p:cNvPicPr>
          <p:nvPr/>
        </p:nvPicPr>
        <p:blipFill>
          <a:blip r:embed="rId2"/>
          <a:stretch>
            <a:fillRect/>
          </a:stretch>
        </p:blipFill>
        <p:spPr>
          <a:xfrm>
            <a:off x="173687" y="1417638"/>
            <a:ext cx="3891318" cy="5440362"/>
          </a:xfrm>
          <a:prstGeom prst="rect">
            <a:avLst/>
          </a:prstGeom>
        </p:spPr>
      </p:pic>
      <p:sp>
        <p:nvSpPr>
          <p:cNvPr id="5" name="TextBox 4"/>
          <p:cNvSpPr txBox="1"/>
          <p:nvPr/>
        </p:nvSpPr>
        <p:spPr>
          <a:xfrm>
            <a:off x="4547604" y="2810470"/>
            <a:ext cx="3614263"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9) Select ‘Information Criteria’, ‘Cell probabilities’, ‘Classification table’ and ‘Goodness-of-fit’</a:t>
            </a:r>
            <a:endParaRPr lang="en-US" dirty="0"/>
          </a:p>
        </p:txBody>
      </p:sp>
      <p:sp>
        <p:nvSpPr>
          <p:cNvPr id="7" name="TextBox 6"/>
          <p:cNvSpPr txBox="1"/>
          <p:nvPr/>
        </p:nvSpPr>
        <p:spPr>
          <a:xfrm>
            <a:off x="4547604" y="1617133"/>
            <a:ext cx="3614263"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Note that some options are already selected – leave them as they are</a:t>
            </a:r>
            <a:endParaRPr lang="en-US" dirty="0"/>
          </a:p>
        </p:txBody>
      </p:sp>
      <p:sp>
        <p:nvSpPr>
          <p:cNvPr id="9" name="Rectangle 8"/>
          <p:cNvSpPr/>
          <p:nvPr/>
        </p:nvSpPr>
        <p:spPr>
          <a:xfrm>
            <a:off x="529165" y="2019300"/>
            <a:ext cx="3187702" cy="104986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2937933" y="6070600"/>
            <a:ext cx="738718" cy="2836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Elbow Connector 11"/>
          <p:cNvCxnSpPr>
            <a:stCxn id="5" idx="1"/>
            <a:endCxn id="9" idx="3"/>
          </p:cNvCxnSpPr>
          <p:nvPr/>
        </p:nvCxnSpPr>
        <p:spPr>
          <a:xfrm rot="10800000">
            <a:off x="3716868" y="2544235"/>
            <a:ext cx="830737" cy="72790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4547605" y="6029340"/>
            <a:ext cx="1980195"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10) Click ‘Continue’</a:t>
            </a:r>
            <a:endParaRPr lang="en-US" dirty="0"/>
          </a:p>
        </p:txBody>
      </p:sp>
      <p:cxnSp>
        <p:nvCxnSpPr>
          <p:cNvPr id="15" name="Elbow Connector 14"/>
          <p:cNvCxnSpPr>
            <a:stCxn id="13" idx="1"/>
            <a:endCxn id="10" idx="3"/>
          </p:cNvCxnSpPr>
          <p:nvPr/>
        </p:nvCxnSpPr>
        <p:spPr>
          <a:xfrm rot="10800000">
            <a:off x="3676651" y="6212418"/>
            <a:ext cx="870954" cy="1589"/>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par>
                                <p:cTn id="16" presetID="9"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dissolve">
                                      <p:cBhvr>
                                        <p:cTn id="23" dur="500"/>
                                        <p:tgtEl>
                                          <p:spTgt spid="15"/>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dissolve">
                                      <p:cBhvr>
                                        <p:cTn id="26" dur="500"/>
                                        <p:tgtEl>
                                          <p:spTgt spid="13"/>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P spid="13"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VIII</a:t>
            </a:r>
            <a:endParaRPr lang="en-US" dirty="0"/>
          </a:p>
        </p:txBody>
      </p:sp>
      <p:pic>
        <p:nvPicPr>
          <p:cNvPr id="4" name="Picture 3" descr="Screen shot 2011-03-03 at 13.07.46.png"/>
          <p:cNvPicPr>
            <a:picLocks noChangeAspect="1"/>
          </p:cNvPicPr>
          <p:nvPr/>
        </p:nvPicPr>
        <p:blipFill>
          <a:blip r:embed="rId2"/>
          <a:stretch>
            <a:fillRect/>
          </a:stretch>
        </p:blipFill>
        <p:spPr>
          <a:xfrm>
            <a:off x="0" y="1811867"/>
            <a:ext cx="7064433" cy="4583524"/>
          </a:xfrm>
          <a:prstGeom prst="rect">
            <a:avLst/>
          </a:prstGeom>
        </p:spPr>
      </p:pic>
      <p:sp>
        <p:nvSpPr>
          <p:cNvPr id="6" name="TextBox 5"/>
          <p:cNvSpPr txBox="1"/>
          <p:nvPr/>
        </p:nvSpPr>
        <p:spPr>
          <a:xfrm>
            <a:off x="6954367" y="3369218"/>
            <a:ext cx="173243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11) Click ‘Save…’</a:t>
            </a:r>
            <a:endParaRPr lang="en-US" dirty="0"/>
          </a:p>
        </p:txBody>
      </p:sp>
      <p:sp>
        <p:nvSpPr>
          <p:cNvPr id="8" name="Rectangle 7"/>
          <p:cNvSpPr/>
          <p:nvPr/>
        </p:nvSpPr>
        <p:spPr>
          <a:xfrm>
            <a:off x="5609166" y="3412067"/>
            <a:ext cx="1016001" cy="2836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Elbow Connector 9"/>
          <p:cNvCxnSpPr>
            <a:stCxn id="6" idx="1"/>
            <a:endCxn id="8" idx="3"/>
          </p:cNvCxnSpPr>
          <p:nvPr/>
        </p:nvCxnSpPr>
        <p:spPr>
          <a:xfrm rot="10800000">
            <a:off x="6625167" y="3553884"/>
            <a:ext cx="329200"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IX</a:t>
            </a:r>
            <a:endParaRPr lang="en-US" dirty="0"/>
          </a:p>
        </p:txBody>
      </p:sp>
      <p:pic>
        <p:nvPicPr>
          <p:cNvPr id="4" name="Picture 3" descr="Screen shot 2011-03-03 at 13.27.13.png"/>
          <p:cNvPicPr>
            <a:picLocks noChangeAspect="1"/>
          </p:cNvPicPr>
          <p:nvPr/>
        </p:nvPicPr>
        <p:blipFill>
          <a:blip r:embed="rId2"/>
          <a:stretch>
            <a:fillRect/>
          </a:stretch>
        </p:blipFill>
        <p:spPr>
          <a:xfrm>
            <a:off x="0" y="2032000"/>
            <a:ext cx="5984748" cy="3778250"/>
          </a:xfrm>
          <a:prstGeom prst="rect">
            <a:avLst/>
          </a:prstGeom>
        </p:spPr>
      </p:pic>
      <p:sp>
        <p:nvSpPr>
          <p:cNvPr id="5" name="TextBox 4"/>
          <p:cNvSpPr txBox="1"/>
          <p:nvPr/>
        </p:nvSpPr>
        <p:spPr>
          <a:xfrm>
            <a:off x="5984748" y="1722103"/>
            <a:ext cx="2702052" cy="175432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12) Select ‘Estimated response probabilities’, ‘Predicted category’, ‘Predicted category probability’ and ‘Actual category probability’</a:t>
            </a:r>
            <a:endParaRPr lang="en-US" dirty="0"/>
          </a:p>
        </p:txBody>
      </p:sp>
      <p:sp>
        <p:nvSpPr>
          <p:cNvPr id="6" name="TextBox 5"/>
          <p:cNvSpPr txBox="1"/>
          <p:nvPr/>
        </p:nvSpPr>
        <p:spPr>
          <a:xfrm>
            <a:off x="5983954" y="3776133"/>
            <a:ext cx="2702052"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These values will be saved as variables on the datasheet for later analysis</a:t>
            </a:r>
            <a:endParaRPr lang="en-US" dirty="0"/>
          </a:p>
        </p:txBody>
      </p:sp>
      <p:sp>
        <p:nvSpPr>
          <p:cNvPr id="7" name="Rectangle 6"/>
          <p:cNvSpPr/>
          <p:nvPr/>
        </p:nvSpPr>
        <p:spPr>
          <a:xfrm>
            <a:off x="457200" y="2599267"/>
            <a:ext cx="5054600" cy="13038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5" idx="1"/>
            <a:endCxn id="7" idx="3"/>
          </p:cNvCxnSpPr>
          <p:nvPr/>
        </p:nvCxnSpPr>
        <p:spPr>
          <a:xfrm rot="10800000" flipV="1">
            <a:off x="5511800" y="2599266"/>
            <a:ext cx="472948" cy="65193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Elbow Connector 11"/>
          <p:cNvCxnSpPr>
            <a:stCxn id="5" idx="2"/>
            <a:endCxn id="6" idx="0"/>
          </p:cNvCxnSpPr>
          <p:nvPr/>
        </p:nvCxnSpPr>
        <p:spPr>
          <a:xfrm rot="5400000">
            <a:off x="7185526" y="3625884"/>
            <a:ext cx="299703" cy="794"/>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985542" y="4995333"/>
            <a:ext cx="2701258"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Ignore this option as we are not interested in exporting the model</a:t>
            </a:r>
            <a:endParaRPr lang="en-US" dirty="0"/>
          </a:p>
        </p:txBody>
      </p:sp>
      <p:sp>
        <p:nvSpPr>
          <p:cNvPr id="19" name="TextBox 18"/>
          <p:cNvSpPr txBox="1"/>
          <p:nvPr/>
        </p:nvSpPr>
        <p:spPr>
          <a:xfrm>
            <a:off x="5983954" y="6172200"/>
            <a:ext cx="202551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13) Click ‘Continue’</a:t>
            </a:r>
            <a:endParaRPr lang="en-US" dirty="0"/>
          </a:p>
        </p:txBody>
      </p:sp>
      <p:sp>
        <p:nvSpPr>
          <p:cNvPr id="20" name="Rectangle 19"/>
          <p:cNvSpPr/>
          <p:nvPr/>
        </p:nvSpPr>
        <p:spPr>
          <a:xfrm>
            <a:off x="457200" y="3903133"/>
            <a:ext cx="5054600" cy="79633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Elbow Connector 21"/>
          <p:cNvCxnSpPr>
            <a:stCxn id="14" idx="1"/>
            <a:endCxn id="20" idx="3"/>
          </p:cNvCxnSpPr>
          <p:nvPr/>
        </p:nvCxnSpPr>
        <p:spPr>
          <a:xfrm rot="10800000">
            <a:off x="5511800" y="4301298"/>
            <a:ext cx="473742" cy="1155700"/>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483100" y="4813300"/>
            <a:ext cx="971549" cy="2836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5" name="Shape 24"/>
          <p:cNvCxnSpPr>
            <a:stCxn id="19" idx="1"/>
            <a:endCxn id="23" idx="2"/>
          </p:cNvCxnSpPr>
          <p:nvPr/>
        </p:nvCxnSpPr>
        <p:spPr>
          <a:xfrm rot="10800000">
            <a:off x="4968876" y="5096934"/>
            <a:ext cx="1015079" cy="1259933"/>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par>
                                <p:cTn id="14" presetID="9" presetClass="entr" presetSubtype="0" fill="hold" grpId="0" nodeType="withEffect">
                                  <p:stCondLst>
                                    <p:cond delay="200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par>
                                <p:cTn id="17" presetID="9" presetClass="entr" presetSubtype="0" fill="hold" nodeType="withEffect">
                                  <p:stCondLst>
                                    <p:cond delay="2000"/>
                                  </p:stCondLst>
                                  <p:childTnLst>
                                    <p:set>
                                      <p:cBhvr>
                                        <p:cTn id="18" dur="1" fill="hold">
                                          <p:stCondLst>
                                            <p:cond delay="0"/>
                                          </p:stCondLst>
                                        </p:cTn>
                                        <p:tgtEl>
                                          <p:spTgt spid="12"/>
                                        </p:tgtEl>
                                        <p:attrNameLst>
                                          <p:attrName>style.visibility</p:attrName>
                                        </p:attrNameLst>
                                      </p:cBhvr>
                                      <p:to>
                                        <p:strVal val="visible"/>
                                      </p:to>
                                    </p:set>
                                    <p:animEffect transition="in" filter="dissolve">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dissolve">
                                      <p:cBhvr>
                                        <p:cTn id="24" dur="500"/>
                                        <p:tgtEl>
                                          <p:spTgt spid="14"/>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dissolve">
                                      <p:cBhvr>
                                        <p:cTn id="27" dur="500"/>
                                        <p:tgtEl>
                                          <p:spTgt spid="20"/>
                                        </p:tgtEl>
                                      </p:cBhvr>
                                    </p:animEffect>
                                  </p:childTnLst>
                                </p:cTn>
                              </p:par>
                              <p:par>
                                <p:cTn id="28" presetID="9" presetClass="entr" presetSubtype="0" fill="hold"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dissolve">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dissolve">
                                      <p:cBhvr>
                                        <p:cTn id="35" dur="500"/>
                                        <p:tgtEl>
                                          <p:spTgt spid="25"/>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dissolve">
                                      <p:cBhvr>
                                        <p:cTn id="38" dur="500"/>
                                        <p:tgtEl>
                                          <p:spTgt spid="19"/>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dissolve">
                                      <p:cBhvr>
                                        <p:cTn id="4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4" grpId="0" animBg="1"/>
      <p:bldP spid="19" grpId="0" animBg="1"/>
      <p:bldP spid="20" grpId="0" animBg="1"/>
      <p:bldP spid="23"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X</a:t>
            </a:r>
            <a:endParaRPr lang="en-US" dirty="0"/>
          </a:p>
        </p:txBody>
      </p:sp>
      <p:pic>
        <p:nvPicPr>
          <p:cNvPr id="4" name="Picture 3" descr="Screen shot 2011-03-03 at 13.32.01.png"/>
          <p:cNvPicPr>
            <a:picLocks noChangeAspect="1"/>
          </p:cNvPicPr>
          <p:nvPr/>
        </p:nvPicPr>
        <p:blipFill>
          <a:blip r:embed="rId2"/>
          <a:stretch>
            <a:fillRect/>
          </a:stretch>
        </p:blipFill>
        <p:spPr>
          <a:xfrm>
            <a:off x="0" y="1659467"/>
            <a:ext cx="7299321" cy="4735923"/>
          </a:xfrm>
          <a:prstGeom prst="rect">
            <a:avLst/>
          </a:prstGeom>
        </p:spPr>
      </p:pic>
      <p:sp>
        <p:nvSpPr>
          <p:cNvPr id="5" name="TextBox 4"/>
          <p:cNvSpPr txBox="1"/>
          <p:nvPr/>
        </p:nvSpPr>
        <p:spPr>
          <a:xfrm>
            <a:off x="7197721" y="5296584"/>
            <a:ext cx="17018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14) Click ‘OK’ to run the model</a:t>
            </a:r>
            <a:endParaRPr lang="en-US" dirty="0"/>
          </a:p>
        </p:txBody>
      </p:sp>
      <p:sp>
        <p:nvSpPr>
          <p:cNvPr id="6" name="Rectangle 5"/>
          <p:cNvSpPr/>
          <p:nvPr/>
        </p:nvSpPr>
        <p:spPr>
          <a:xfrm>
            <a:off x="6087533" y="5477933"/>
            <a:ext cx="738718" cy="2836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Elbow Connector 7"/>
          <p:cNvCxnSpPr>
            <a:stCxn id="5" idx="1"/>
            <a:endCxn id="6" idx="3"/>
          </p:cNvCxnSpPr>
          <p:nvPr/>
        </p:nvCxnSpPr>
        <p:spPr>
          <a:xfrm rot="10800000">
            <a:off x="6826251" y="5619750"/>
            <a:ext cx="371470"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a:t>
            </a:r>
            <a:endParaRPr lang="en-US" dirty="0"/>
          </a:p>
        </p:txBody>
      </p:sp>
      <p:graphicFrame>
        <p:nvGraphicFramePr>
          <p:cNvPr id="4" name="Table 3"/>
          <p:cNvGraphicFramePr>
            <a:graphicFrameLocks noGrp="1"/>
          </p:cNvGraphicFramePr>
          <p:nvPr/>
        </p:nvGraphicFramePr>
        <p:xfrm>
          <a:off x="479052" y="2014387"/>
          <a:ext cx="4092948" cy="4202083"/>
        </p:xfrm>
        <a:graphic>
          <a:graphicData uri="http://schemas.openxmlformats.org/drawingml/2006/table">
            <a:tbl>
              <a:tblPr/>
              <a:tblGrid>
                <a:gridCol w="1463490"/>
                <a:gridCol w="1141844"/>
                <a:gridCol w="611128"/>
                <a:gridCol w="876486"/>
              </a:tblGrid>
              <a:tr h="192988">
                <a:tc gridSpan="4">
                  <a:txBody>
                    <a:bodyPr/>
                    <a:lstStyle/>
                    <a:p>
                      <a:pPr algn="ctr" fontAlgn="ctr"/>
                      <a:r>
                        <a:rPr lang="en-US" sz="900" b="1" i="0" u="none" strike="noStrike" dirty="0">
                          <a:solidFill>
                            <a:srgbClr val="000000"/>
                          </a:solidFill>
                          <a:latin typeface="Arial Bold"/>
                        </a:rPr>
                        <a:t>Case Processing Summary</a:t>
                      </a:r>
                    </a:p>
                  </a:txBody>
                  <a:tcPr marL="8041" marR="8041" marT="804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73399">
                <a:tc gridSpan="2">
                  <a:txBody>
                    <a:bodyPr/>
                    <a:lstStyle/>
                    <a:p>
                      <a:pPr algn="l" fontAlgn="ctr"/>
                      <a:r>
                        <a:rPr lang="en-US" sz="900" b="0" i="0" u="none" strike="noStrike">
                          <a:latin typeface="Arial"/>
                        </a:rPr>
                        <a:t> </a:t>
                      </a:r>
                    </a:p>
                  </a:txBody>
                  <a:tcPr marL="8041" marR="8041" marT="80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900" b="0" i="0" u="none" strike="noStrike">
                          <a:solidFill>
                            <a:srgbClr val="000000"/>
                          </a:solidFill>
                          <a:latin typeface="Arial"/>
                        </a:rPr>
                        <a:t>N</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latin typeface="Arial"/>
                        </a:rPr>
                        <a:t>Marginal Percentage</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834">
                <a:tc rowSpan="3">
                  <a:txBody>
                    <a:bodyPr/>
                    <a:lstStyle/>
                    <a:p>
                      <a:pPr algn="l" fontAlgn="t"/>
                      <a:r>
                        <a:rPr lang="en-US" sz="900" b="0" i="0" u="none" strike="noStrike" dirty="0">
                          <a:solidFill>
                            <a:srgbClr val="000000"/>
                          </a:solidFill>
                          <a:latin typeface="Arial"/>
                        </a:rPr>
                        <a:t>Education Level - 2000 (3 groups)</a:t>
                      </a:r>
                    </a:p>
                  </a:txBody>
                  <a:tcPr marL="8041" marR="8041" marT="8041"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900" b="0" i="0" u="none" strike="noStrike">
                          <a:solidFill>
                            <a:srgbClr val="000000"/>
                          </a:solidFill>
                          <a:latin typeface="Arial"/>
                        </a:rPr>
                        <a:t>HIGHER EDUCAT</a:t>
                      </a:r>
                    </a:p>
                  </a:txBody>
                  <a:tcPr marL="8041" marR="8041" marT="8041"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t"/>
                      <a:r>
                        <a:rPr lang="en-US" sz="900" b="0" i="0" u="none" strike="noStrike">
                          <a:solidFill>
                            <a:srgbClr val="000000"/>
                          </a:solidFill>
                          <a:latin typeface="Arial"/>
                        </a:rPr>
                        <a:t>1942</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t"/>
                      <a:r>
                        <a:rPr lang="en-US" sz="900" b="0" i="0" u="none" strike="noStrike">
                          <a:solidFill>
                            <a:srgbClr val="000000"/>
                          </a:solidFill>
                          <a:latin typeface="Arial"/>
                        </a:rPr>
                        <a:t>32.2%</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OTHER QUAL</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2575</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42.7%</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NONE</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1515</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25.1%</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3834">
                <a:tc rowSpan="2">
                  <a:txBody>
                    <a:bodyPr/>
                    <a:lstStyle/>
                    <a:p>
                      <a:pPr algn="l" fontAlgn="t"/>
                      <a:r>
                        <a:rPr lang="en-US" sz="900" b="0" i="0" u="none" strike="noStrike">
                          <a:solidFill>
                            <a:srgbClr val="000000"/>
                          </a:solidFill>
                          <a:latin typeface="Arial"/>
                        </a:rPr>
                        <a:t>Manual or non manual</a:t>
                      </a:r>
                    </a:p>
                  </a:txBody>
                  <a:tcPr marL="8041" marR="8041" marT="8041"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Non-Manual</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3558</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59.0%</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Manual</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2474</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41.0%</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3834">
                <a:tc rowSpan="2">
                  <a:txBody>
                    <a:bodyPr/>
                    <a:lstStyle/>
                    <a:p>
                      <a:pPr algn="l" fontAlgn="t"/>
                      <a:r>
                        <a:rPr lang="en-US" sz="900" b="0" i="0" u="none" strike="noStrike">
                          <a:solidFill>
                            <a:srgbClr val="000000"/>
                          </a:solidFill>
                          <a:latin typeface="Arial"/>
                        </a:rPr>
                        <a:t>Ethnicity</a:t>
                      </a:r>
                    </a:p>
                  </a:txBody>
                  <a:tcPr marL="8041" marR="8041" marT="8041"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White</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5760</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95.5%</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Non-White</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272</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4.5%</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3834">
                <a:tc rowSpan="5">
                  <a:txBody>
                    <a:bodyPr/>
                    <a:lstStyle/>
                    <a:p>
                      <a:pPr algn="l" fontAlgn="t"/>
                      <a:r>
                        <a:rPr lang="en-US" sz="900" b="0" i="0" u="none" strike="noStrike" dirty="0">
                          <a:solidFill>
                            <a:srgbClr val="000000"/>
                          </a:solidFill>
                          <a:latin typeface="Arial"/>
                        </a:rPr>
                        <a:t>Marital status</a:t>
                      </a:r>
                    </a:p>
                  </a:txBody>
                  <a:tcPr marL="8041" marR="8041" marT="8041"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married</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3043</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50.4%</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cohabiting&amp;SSC</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547</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9.1%</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single</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1291</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21.4%</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widowed</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277</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4.6%</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div/sep</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874</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14.5%</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3834">
                <a:tc rowSpan="4">
                  <a:txBody>
                    <a:bodyPr/>
                    <a:lstStyle/>
                    <a:p>
                      <a:pPr algn="l" fontAlgn="t"/>
                      <a:r>
                        <a:rPr lang="en-US" sz="900" b="0" i="0" u="none" strike="noStrike">
                          <a:solidFill>
                            <a:srgbClr val="000000"/>
                          </a:solidFill>
                          <a:latin typeface="Arial"/>
                        </a:rPr>
                        <a:t>See friends</a:t>
                      </a:r>
                    </a:p>
                  </a:txBody>
                  <a:tcPr marL="8041" marR="8041" marT="8041"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Weekly</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4620</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76.6%</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Monthly</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871</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14.4%</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Less Than Monthly</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429</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7.1%</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Not In Last Year</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112</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1.9%</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23834">
                <a:tc rowSpan="2">
                  <a:txBody>
                    <a:bodyPr/>
                    <a:lstStyle/>
                    <a:p>
                      <a:pPr algn="l" fontAlgn="t"/>
                      <a:r>
                        <a:rPr lang="en-US" sz="900" b="0" i="0" u="none" strike="noStrike" dirty="0">
                          <a:solidFill>
                            <a:srgbClr val="000000"/>
                          </a:solidFill>
                          <a:latin typeface="Arial"/>
                        </a:rPr>
                        <a:t>contacted MP</a:t>
                      </a:r>
                    </a:p>
                  </a:txBody>
                  <a:tcPr marL="8041" marR="8041" marT="8041"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5344</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88.6%</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vMerge="1">
                  <a:txBody>
                    <a:bodyPr/>
                    <a:lstStyle/>
                    <a:p>
                      <a:endParaRPr lang="en-US"/>
                    </a:p>
                  </a:txBody>
                  <a:tcPr/>
                </a:tc>
                <a:tc>
                  <a:txBody>
                    <a:bodyPr/>
                    <a:lstStyle/>
                    <a:p>
                      <a:pPr algn="l" fontAlgn="t"/>
                      <a:r>
                        <a:rPr lang="en-US" sz="900" b="0" i="0" u="none" strike="noStrike">
                          <a:solidFill>
                            <a:srgbClr val="000000"/>
                          </a:solidFill>
                          <a:latin typeface="Arial"/>
                        </a:rPr>
                        <a:t>yes</a:t>
                      </a:r>
                    </a:p>
                  </a:txBody>
                  <a:tcPr marL="8041" marR="8041" marT="804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688</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11.4%</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gridSpan="2">
                  <a:txBody>
                    <a:bodyPr/>
                    <a:lstStyle/>
                    <a:p>
                      <a:pPr algn="l" fontAlgn="t"/>
                      <a:r>
                        <a:rPr lang="en-US" sz="900" b="0" i="0" u="none" strike="noStrike">
                          <a:solidFill>
                            <a:srgbClr val="000000"/>
                          </a:solidFill>
                          <a:latin typeface="Arial"/>
                        </a:rPr>
                        <a:t>Valid</a:t>
                      </a:r>
                    </a:p>
                  </a:txBody>
                  <a:tcPr marL="8041" marR="8041" marT="80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900" b="0" i="0" u="none" strike="noStrike">
                          <a:solidFill>
                            <a:srgbClr val="000000"/>
                          </a:solidFill>
                          <a:latin typeface="Arial"/>
                        </a:rPr>
                        <a:t>6032</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latin typeface="Arial"/>
                        </a:rPr>
                        <a:t>100.0%</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gridSpan="2">
                  <a:txBody>
                    <a:bodyPr/>
                    <a:lstStyle/>
                    <a:p>
                      <a:pPr algn="l" fontAlgn="t"/>
                      <a:r>
                        <a:rPr lang="en-US" sz="900" b="0" i="0" u="none" strike="noStrike">
                          <a:solidFill>
                            <a:srgbClr val="000000"/>
                          </a:solidFill>
                          <a:latin typeface="Arial"/>
                        </a:rPr>
                        <a:t>Missing</a:t>
                      </a:r>
                    </a:p>
                  </a:txBody>
                  <a:tcPr marL="8041" marR="8041" marT="80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900" b="0" i="0" u="none" strike="noStrike">
                          <a:solidFill>
                            <a:srgbClr val="000000"/>
                          </a:solidFill>
                          <a:latin typeface="Arial"/>
                        </a:rPr>
                        <a:t>2189</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900" b="0" i="0" u="none" strike="noStrike">
                          <a:latin typeface="Arial"/>
                        </a:rPr>
                        <a:t> </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gridSpan="2">
                  <a:txBody>
                    <a:bodyPr/>
                    <a:lstStyle/>
                    <a:p>
                      <a:pPr algn="l" fontAlgn="t"/>
                      <a:r>
                        <a:rPr lang="en-US" sz="900" b="0" i="0" u="none" strike="noStrike">
                          <a:solidFill>
                            <a:srgbClr val="000000"/>
                          </a:solidFill>
                          <a:latin typeface="Arial"/>
                        </a:rPr>
                        <a:t>Total</a:t>
                      </a:r>
                    </a:p>
                  </a:txBody>
                  <a:tcPr marL="8041" marR="8041" marT="80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l" fontAlgn="t"/>
                      <a:r>
                        <a:rPr lang="en-US" sz="900" b="0" i="0" u="none" strike="noStrike">
                          <a:solidFill>
                            <a:srgbClr val="000000"/>
                          </a:solidFill>
                          <a:latin typeface="Arial"/>
                        </a:rPr>
                        <a:t>8221</a:t>
                      </a: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900" b="0" i="0" u="none" strike="noStrike">
                          <a:latin typeface="Arial"/>
                        </a:rPr>
                        <a:t> </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0823">
                <a:tc gridSpan="2">
                  <a:txBody>
                    <a:bodyPr/>
                    <a:lstStyle/>
                    <a:p>
                      <a:pPr algn="l" fontAlgn="t"/>
                      <a:r>
                        <a:rPr lang="en-US" sz="900" b="0" i="0" u="none" strike="noStrike">
                          <a:solidFill>
                            <a:srgbClr val="000000"/>
                          </a:solidFill>
                          <a:latin typeface="Arial"/>
                        </a:rPr>
                        <a:t>Subpopulation</a:t>
                      </a:r>
                    </a:p>
                  </a:txBody>
                  <a:tcPr marL="8041" marR="8041" marT="804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t"/>
                      <a:r>
                        <a:rPr lang="en-US" sz="900" b="0" i="0" u="none" strike="noStrike">
                          <a:solidFill>
                            <a:srgbClr val="000000"/>
                          </a:solidFill>
                          <a:latin typeface="Arial"/>
                        </a:rPr>
                        <a:t>1511</a:t>
                      </a:r>
                      <a:r>
                        <a:rPr lang="en-US" sz="900" b="0" i="0" u="none" strike="noStrike" baseline="30000">
                          <a:solidFill>
                            <a:srgbClr val="000000"/>
                          </a:solidFill>
                          <a:latin typeface="Arial"/>
                        </a:rPr>
                        <a:t>a</a:t>
                      </a:r>
                      <a:endParaRPr lang="en-US" sz="900" b="0" i="0" u="none" strike="noStrike">
                        <a:latin typeface="Arial"/>
                      </a:endParaRPr>
                    </a:p>
                  </a:txBody>
                  <a:tcPr marL="8041" marR="8041" marT="804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en-US" sz="900" b="0" i="0" u="none" strike="noStrike">
                          <a:latin typeface="Arial"/>
                        </a:rPr>
                        <a:t> </a:t>
                      </a:r>
                    </a:p>
                  </a:txBody>
                  <a:tcPr marL="8041" marR="8041" marT="804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81440">
                <a:tc gridSpan="4">
                  <a:txBody>
                    <a:bodyPr/>
                    <a:lstStyle/>
                    <a:p>
                      <a:pPr algn="l" fontAlgn="t"/>
                      <a:r>
                        <a:rPr lang="en-US" sz="900" b="0" i="0" u="none" strike="noStrike" dirty="0">
                          <a:solidFill>
                            <a:srgbClr val="000000"/>
                          </a:solidFill>
                          <a:latin typeface="Arial"/>
                        </a:rPr>
                        <a:t>a. The dependent variable has only one value observed in 846 (56.0%) subpopulations.</a:t>
                      </a:r>
                    </a:p>
                  </a:txBody>
                  <a:tcPr marL="8041" marR="8041" marT="804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5232401" y="1820133"/>
            <a:ext cx="3259667" cy="175432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the frequencies and percentages of respondents from the dataset that fall into each category for all the categorical variables (including the dependent)</a:t>
            </a:r>
            <a:endParaRPr lang="en-US" dirty="0"/>
          </a:p>
        </p:txBody>
      </p:sp>
      <p:sp>
        <p:nvSpPr>
          <p:cNvPr id="6" name="TextBox 5"/>
          <p:cNvSpPr txBox="1"/>
          <p:nvPr/>
        </p:nvSpPr>
        <p:spPr>
          <a:xfrm>
            <a:off x="5232402" y="5124270"/>
            <a:ext cx="3259667"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We need to look out for low frequencies – but this shouldn’t be a problem if you’ve chosen your variables rigorously!</a:t>
            </a:r>
            <a:endParaRPr lang="en-US" dirty="0"/>
          </a:p>
        </p:txBody>
      </p:sp>
      <p:sp>
        <p:nvSpPr>
          <p:cNvPr id="8" name="Rectangle 7"/>
          <p:cNvSpPr/>
          <p:nvPr/>
        </p:nvSpPr>
        <p:spPr>
          <a:xfrm>
            <a:off x="321733" y="2014386"/>
            <a:ext cx="4419600" cy="420208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Elbow Connector 9"/>
          <p:cNvCxnSpPr>
            <a:stCxn id="5" idx="1"/>
            <a:endCxn id="8" idx="3"/>
          </p:cNvCxnSpPr>
          <p:nvPr/>
        </p:nvCxnSpPr>
        <p:spPr>
          <a:xfrm rot="10800000" flipV="1">
            <a:off x="4741333" y="2697296"/>
            <a:ext cx="491068" cy="141813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5232402" y="3869066"/>
            <a:ext cx="3259666"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Notice the number of valid cases – i.e. cases without missing data (remember the assumptions!)</a:t>
            </a:r>
            <a:endParaRPr lang="en-US" dirty="0"/>
          </a:p>
        </p:txBody>
      </p:sp>
      <p:sp>
        <p:nvSpPr>
          <p:cNvPr id="12" name="Rectangle 11"/>
          <p:cNvSpPr/>
          <p:nvPr/>
        </p:nvSpPr>
        <p:spPr>
          <a:xfrm>
            <a:off x="406401" y="5284430"/>
            <a:ext cx="4219574" cy="15193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Elbow Connector 13"/>
          <p:cNvCxnSpPr>
            <a:stCxn id="11" idx="1"/>
            <a:endCxn id="12" idx="3"/>
          </p:cNvCxnSpPr>
          <p:nvPr/>
        </p:nvCxnSpPr>
        <p:spPr>
          <a:xfrm rot="10800000" flipV="1">
            <a:off x="4625976" y="4330731"/>
            <a:ext cx="606427" cy="102966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dissolve">
                                      <p:cBhvr>
                                        <p:cTn id="21" dur="500"/>
                                        <p:tgtEl>
                                          <p:spTgt spid="14"/>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par>
                                <p:cTn id="25" presetID="9" presetClass="entr" presetSubtype="0" fill="hold" grpId="0" nodeType="withEffect">
                                  <p:stCondLst>
                                    <p:cond delay="200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II</a:t>
            </a:r>
            <a:endParaRPr lang="en-US" dirty="0"/>
          </a:p>
        </p:txBody>
      </p:sp>
      <p:graphicFrame>
        <p:nvGraphicFramePr>
          <p:cNvPr id="4" name="Table 3"/>
          <p:cNvGraphicFramePr>
            <a:graphicFrameLocks noGrp="1"/>
          </p:cNvGraphicFramePr>
          <p:nvPr/>
        </p:nvGraphicFramePr>
        <p:xfrm>
          <a:off x="1255184" y="3657601"/>
          <a:ext cx="6096000" cy="1399504"/>
        </p:xfrm>
        <a:graphic>
          <a:graphicData uri="http://schemas.openxmlformats.org/drawingml/2006/table">
            <a:tbl>
              <a:tblPr/>
              <a:tblGrid>
                <a:gridCol w="1202028"/>
                <a:gridCol w="815662"/>
                <a:gridCol w="815662"/>
                <a:gridCol w="815662"/>
                <a:gridCol w="815662"/>
                <a:gridCol w="815662"/>
                <a:gridCol w="815662"/>
              </a:tblGrid>
              <a:tr h="257577">
                <a:tc gridSpan="7">
                  <a:txBody>
                    <a:bodyPr/>
                    <a:lstStyle/>
                    <a:p>
                      <a:pPr algn="ctr" fontAlgn="ctr"/>
                      <a:r>
                        <a:rPr lang="en-US" sz="1000" b="1" i="0" u="none" strike="noStrike">
                          <a:solidFill>
                            <a:srgbClr val="000000"/>
                          </a:solidFill>
                          <a:latin typeface="Arial Bold"/>
                        </a:rPr>
                        <a:t>Model Fitting Information</a:t>
                      </a:r>
                    </a:p>
                  </a:txBody>
                  <a:tcPr marL="10732" marR="10732" marT="10732"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5279">
                <a:tc rowSpan="2">
                  <a:txBody>
                    <a:bodyPr/>
                    <a:lstStyle/>
                    <a:p>
                      <a:pPr algn="l" fontAlgn="t"/>
                      <a:r>
                        <a:rPr lang="en-US" sz="1000" b="0" i="0" u="none" strike="noStrike">
                          <a:solidFill>
                            <a:srgbClr val="000000"/>
                          </a:solidFill>
                          <a:latin typeface="Arial"/>
                        </a:rPr>
                        <a:t>Model</a:t>
                      </a:r>
                    </a:p>
                  </a:txBody>
                  <a:tcPr marL="10732" marR="10732" marT="107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000" b="0" i="0" u="none" strike="noStrike">
                          <a:solidFill>
                            <a:srgbClr val="000000"/>
                          </a:solidFill>
                          <a:latin typeface="Arial"/>
                        </a:rPr>
                        <a:t>Model Fitting Criteria</a:t>
                      </a:r>
                    </a:p>
                  </a:txBody>
                  <a:tcPr marL="10732" marR="10732" marT="1073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000" b="0" i="0" u="none" strike="noStrike">
                          <a:solidFill>
                            <a:srgbClr val="000000"/>
                          </a:solidFill>
                          <a:latin typeface="Arial"/>
                        </a:rPr>
                        <a:t>Likelihood Ratio Tests</a:t>
                      </a:r>
                    </a:p>
                  </a:txBody>
                  <a:tcPr marL="10732" marR="10732" marT="1073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547352">
                <a:tc vMerge="1">
                  <a:txBody>
                    <a:bodyPr/>
                    <a:lstStyle/>
                    <a:p>
                      <a:endParaRPr lang="en-US"/>
                    </a:p>
                  </a:txBody>
                  <a:tcPr/>
                </a:tc>
                <a:tc>
                  <a:txBody>
                    <a:bodyPr/>
                    <a:lstStyle/>
                    <a:p>
                      <a:pPr algn="ctr" fontAlgn="b"/>
                      <a:r>
                        <a:rPr lang="en-US" sz="1000" b="0" i="0" u="none" strike="noStrike">
                          <a:solidFill>
                            <a:srgbClr val="000000"/>
                          </a:solidFill>
                          <a:latin typeface="Arial"/>
                        </a:rPr>
                        <a:t>AIC</a:t>
                      </a:r>
                    </a:p>
                  </a:txBody>
                  <a:tcPr marL="10732" marR="10732" marT="1073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Arial"/>
                        </a:rPr>
                        <a:t>BIC</a:t>
                      </a:r>
                    </a:p>
                  </a:txBody>
                  <a:tcPr marL="10732" marR="10732" marT="10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Arial"/>
                        </a:rPr>
                        <a:t>-2 Log Likelihood</a:t>
                      </a:r>
                    </a:p>
                  </a:txBody>
                  <a:tcPr marL="10732" marR="10732" marT="10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Chi-Square</a:t>
                      </a:r>
                    </a:p>
                  </a:txBody>
                  <a:tcPr marL="10732" marR="10732" marT="10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err="1">
                          <a:solidFill>
                            <a:srgbClr val="000000"/>
                          </a:solidFill>
                          <a:latin typeface="Arial"/>
                        </a:rPr>
                        <a:t>df</a:t>
                      </a:r>
                      <a:endParaRPr lang="en-US" sz="1000" b="0" i="0" u="none" strike="noStrike" dirty="0">
                        <a:solidFill>
                          <a:srgbClr val="000000"/>
                        </a:solidFill>
                        <a:latin typeface="Arial"/>
                      </a:endParaRPr>
                    </a:p>
                  </a:txBody>
                  <a:tcPr marL="10732" marR="10732" marT="1073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Sig.</a:t>
                      </a:r>
                    </a:p>
                  </a:txBody>
                  <a:tcPr marL="10732" marR="10732" marT="1073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648">
                <a:tc>
                  <a:txBody>
                    <a:bodyPr/>
                    <a:lstStyle/>
                    <a:p>
                      <a:pPr algn="l" fontAlgn="t"/>
                      <a:r>
                        <a:rPr lang="en-US" sz="1000" b="0" i="0" u="none" strike="noStrike">
                          <a:solidFill>
                            <a:srgbClr val="000000"/>
                          </a:solidFill>
                          <a:latin typeface="Arial"/>
                        </a:rPr>
                        <a:t>Intercept Only</a:t>
                      </a:r>
                    </a:p>
                  </a:txBody>
                  <a:tcPr marL="10732" marR="10732" marT="107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6820.102</a:t>
                      </a:r>
                    </a:p>
                  </a:txBody>
                  <a:tcPr marL="10732" marR="10732" marT="107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6833.512</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6816.102</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800" b="0" i="0" u="none" strike="noStrike">
                          <a:latin typeface="Arial"/>
                        </a:rPr>
                        <a:t> </a:t>
                      </a:r>
                    </a:p>
                  </a:txBody>
                  <a:tcPr marL="10732" marR="10732" marT="107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800" b="0" i="0" u="none" strike="noStrike">
                          <a:latin typeface="Arial"/>
                        </a:rPr>
                        <a:t> </a:t>
                      </a:r>
                    </a:p>
                  </a:txBody>
                  <a:tcPr marL="10732" marR="10732" marT="107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800" b="0" i="0" u="none" strike="noStrike">
                          <a:latin typeface="Arial"/>
                        </a:rPr>
                        <a:t> </a:t>
                      </a:r>
                    </a:p>
                  </a:txBody>
                  <a:tcPr marL="10732" marR="10732" marT="107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14648">
                <a:tc>
                  <a:txBody>
                    <a:bodyPr/>
                    <a:lstStyle/>
                    <a:p>
                      <a:pPr algn="l" fontAlgn="t"/>
                      <a:r>
                        <a:rPr lang="en-US" sz="1000" b="0" i="0" u="none" strike="noStrike">
                          <a:solidFill>
                            <a:srgbClr val="000000"/>
                          </a:solidFill>
                          <a:latin typeface="Arial"/>
                        </a:rPr>
                        <a:t>Final</a:t>
                      </a:r>
                    </a:p>
                  </a:txBody>
                  <a:tcPr marL="10732" marR="10732" marT="107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5074.633</a:t>
                      </a:r>
                    </a:p>
                  </a:txBody>
                  <a:tcPr marL="10732" marR="10732" marT="107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5235.549</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5026.633</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1789.468</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22</a:t>
                      </a:r>
                    </a:p>
                  </a:txBody>
                  <a:tcPr marL="10732" marR="10732" marT="107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dirty="0">
                          <a:solidFill>
                            <a:srgbClr val="000000"/>
                          </a:solidFill>
                          <a:latin typeface="Arial"/>
                        </a:rPr>
                        <a:t>.000</a:t>
                      </a:r>
                    </a:p>
                  </a:txBody>
                  <a:tcPr marL="10732" marR="10732" marT="107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7" name="TextBox 6"/>
          <p:cNvSpPr txBox="1"/>
          <p:nvPr/>
        </p:nvSpPr>
        <p:spPr>
          <a:xfrm>
            <a:off x="467784" y="2062885"/>
            <a:ext cx="3462866"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whether our model is a significant improvement on the ‘intercept only’ (null) model</a:t>
            </a:r>
            <a:endParaRPr lang="en-US" dirty="0"/>
          </a:p>
        </p:txBody>
      </p:sp>
      <p:sp>
        <p:nvSpPr>
          <p:cNvPr id="9" name="TextBox 8"/>
          <p:cNvSpPr txBox="1"/>
          <p:nvPr/>
        </p:nvSpPr>
        <p:spPr>
          <a:xfrm>
            <a:off x="4303184" y="2062885"/>
            <a:ext cx="43942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i="1" dirty="0"/>
              <a:t>p</a:t>
            </a:r>
            <a:r>
              <a:rPr lang="en-US" i="1" dirty="0" smtClean="0"/>
              <a:t>&lt;0.05</a:t>
            </a:r>
            <a:r>
              <a:rPr lang="en-US" dirty="0" smtClean="0"/>
              <a:t> means rejecting the null hypothesis that there is no difference between the ‘intercept only’ and populated model</a:t>
            </a:r>
            <a:endParaRPr lang="en-US" i="1" dirty="0"/>
          </a:p>
        </p:txBody>
      </p:sp>
      <p:sp>
        <p:nvSpPr>
          <p:cNvPr id="10" name="Rectangle 9"/>
          <p:cNvSpPr/>
          <p:nvPr/>
        </p:nvSpPr>
        <p:spPr>
          <a:xfrm>
            <a:off x="1111250" y="3657600"/>
            <a:ext cx="6362700" cy="15409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Elbow Connector 11"/>
          <p:cNvCxnSpPr>
            <a:stCxn id="7" idx="2"/>
            <a:endCxn id="10" idx="0"/>
          </p:cNvCxnSpPr>
          <p:nvPr/>
        </p:nvCxnSpPr>
        <p:spPr>
          <a:xfrm rot="16200000" flipH="1">
            <a:off x="2910216" y="2275215"/>
            <a:ext cx="671385" cy="209338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5149850" y="4783667"/>
            <a:ext cx="2201334" cy="27343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hape 14"/>
          <p:cNvCxnSpPr>
            <a:stCxn id="9" idx="2"/>
            <a:endCxn id="13" idx="3"/>
          </p:cNvCxnSpPr>
          <p:nvPr/>
        </p:nvCxnSpPr>
        <p:spPr>
          <a:xfrm rot="16200000" flipH="1">
            <a:off x="5958649" y="3527850"/>
            <a:ext cx="1934171" cy="850900"/>
          </a:xfrm>
          <a:prstGeom prst="bentConnector4">
            <a:avLst>
              <a:gd name="adj1" fmla="val 19764"/>
              <a:gd name="adj2" fmla="val 172637"/>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par>
                                <p:cTn id="19" presetID="9"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dissolve">
                                      <p:cBhvr>
                                        <p:cTn id="21" dur="500"/>
                                        <p:tgtEl>
                                          <p:spTgt spid="15"/>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3"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III</a:t>
            </a:r>
            <a:endParaRPr lang="en-US" dirty="0"/>
          </a:p>
        </p:txBody>
      </p:sp>
      <p:graphicFrame>
        <p:nvGraphicFramePr>
          <p:cNvPr id="4" name="Table 3"/>
          <p:cNvGraphicFramePr>
            <a:graphicFrameLocks noGrp="1"/>
          </p:cNvGraphicFramePr>
          <p:nvPr/>
        </p:nvGraphicFramePr>
        <p:xfrm>
          <a:off x="673100" y="3450167"/>
          <a:ext cx="4165600" cy="1092200"/>
        </p:xfrm>
        <a:graphic>
          <a:graphicData uri="http://schemas.openxmlformats.org/drawingml/2006/table">
            <a:tbl>
              <a:tblPr/>
              <a:tblGrid>
                <a:gridCol w="1016000"/>
                <a:gridCol w="1219200"/>
                <a:gridCol w="965200"/>
                <a:gridCol w="965200"/>
              </a:tblGrid>
              <a:tr h="330200">
                <a:tc gridSpan="4">
                  <a:txBody>
                    <a:bodyPr/>
                    <a:lstStyle/>
                    <a:p>
                      <a:pPr algn="ctr" fontAlgn="ctr"/>
                      <a:r>
                        <a:rPr lang="en-US" sz="1200" b="1" i="0" u="none" strike="noStrike" dirty="0">
                          <a:solidFill>
                            <a:srgbClr val="000000"/>
                          </a:solidFill>
                          <a:latin typeface="Arial Bold"/>
                        </a:rPr>
                        <a:t>Goodness-of-Fit</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54000">
                <a:tc>
                  <a:txBody>
                    <a:bodyPr/>
                    <a:lstStyle/>
                    <a:p>
                      <a:pPr algn="ctr" fontAlgn="ctr"/>
                      <a:r>
                        <a:rPr lang="en-US" sz="1000" b="0" i="0" u="none" strike="noStrike">
                          <a:latin typeface="Arial"/>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Chi-Square</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err="1">
                          <a:solidFill>
                            <a:srgbClr val="000000"/>
                          </a:solidFill>
                          <a:latin typeface="Arial"/>
                        </a:rPr>
                        <a:t>df</a:t>
                      </a:r>
                      <a:endParaRPr lang="en-US" sz="1200" b="0" i="0" u="none" strike="noStrike" dirty="0">
                        <a:solidFill>
                          <a:srgbClr val="000000"/>
                        </a:solidFill>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Sig.</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lgn="l" fontAlgn="t"/>
                      <a:r>
                        <a:rPr lang="en-US" sz="1200" b="0" i="0" u="none" strike="noStrike">
                          <a:solidFill>
                            <a:srgbClr val="000000"/>
                          </a:solidFill>
                          <a:latin typeface="Arial"/>
                        </a:rPr>
                        <a:t>Pearson</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3211.136</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2998</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.003</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a:txBody>
                    <a:bodyPr/>
                    <a:lstStyle/>
                    <a:p>
                      <a:pPr algn="l" fontAlgn="t"/>
                      <a:r>
                        <a:rPr lang="en-US" sz="1200" b="0" i="0" u="none" strike="noStrike">
                          <a:solidFill>
                            <a:srgbClr val="000000"/>
                          </a:solidFill>
                          <a:latin typeface="Arial"/>
                        </a:rPr>
                        <a:t>Deviance</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3114.276</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2998</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.068</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776817" y="1714709"/>
          <a:ext cx="2362200" cy="1066800"/>
        </p:xfrm>
        <a:graphic>
          <a:graphicData uri="http://schemas.openxmlformats.org/drawingml/2006/table">
            <a:tbl>
              <a:tblPr/>
              <a:tblGrid>
                <a:gridCol w="1397000"/>
                <a:gridCol w="965200"/>
              </a:tblGrid>
              <a:tr h="304800">
                <a:tc gridSpan="2">
                  <a:txBody>
                    <a:bodyPr/>
                    <a:lstStyle/>
                    <a:p>
                      <a:pPr algn="ctr" fontAlgn="ctr"/>
                      <a:r>
                        <a:rPr lang="en-US" sz="1200" b="1" i="0" u="none" strike="noStrike" dirty="0">
                          <a:solidFill>
                            <a:srgbClr val="000000"/>
                          </a:solidFill>
                          <a:latin typeface="Arial Bold"/>
                        </a:rPr>
                        <a:t>Pseudo R-Square</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254000">
                <a:tc>
                  <a:txBody>
                    <a:bodyPr/>
                    <a:lstStyle/>
                    <a:p>
                      <a:pPr algn="l" fontAlgn="t"/>
                      <a:r>
                        <a:rPr lang="en-US" sz="1200" b="0" i="0" u="none" strike="noStrike">
                          <a:solidFill>
                            <a:srgbClr val="000000"/>
                          </a:solidFill>
                          <a:latin typeface="Arial"/>
                        </a:rPr>
                        <a:t>Cox and Snell</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.257</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a:txBody>
                    <a:bodyPr/>
                    <a:lstStyle/>
                    <a:p>
                      <a:pPr algn="l" fontAlgn="t"/>
                      <a:r>
                        <a:rPr lang="en-US" sz="1200" b="0" i="0" u="none" strike="noStrike">
                          <a:solidFill>
                            <a:srgbClr val="000000"/>
                          </a:solidFill>
                          <a:latin typeface="Arial"/>
                        </a:rPr>
                        <a:t>Nagelkerke</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.291</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a:txBody>
                    <a:bodyPr/>
                    <a:lstStyle/>
                    <a:p>
                      <a:pPr algn="l" fontAlgn="t"/>
                      <a:r>
                        <a:rPr lang="en-US" sz="1200" b="0" i="0" u="none" strike="noStrike">
                          <a:solidFill>
                            <a:srgbClr val="000000"/>
                          </a:solidFill>
                          <a:latin typeface="Arial"/>
                        </a:rPr>
                        <a:t>McFadden</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.138</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4311650" y="1600410"/>
            <a:ext cx="4072467"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The pseudo R-square tells us how much of the variance in the dependent variable is explained by the model – low values are normal in logistic regression (think about variance in dependent!)</a:t>
            </a:r>
            <a:endParaRPr lang="en-US" dirty="0"/>
          </a:p>
        </p:txBody>
      </p:sp>
      <p:sp>
        <p:nvSpPr>
          <p:cNvPr id="9" name="Rectangle 8"/>
          <p:cNvSpPr/>
          <p:nvPr/>
        </p:nvSpPr>
        <p:spPr>
          <a:xfrm>
            <a:off x="673100" y="1714710"/>
            <a:ext cx="2647950" cy="124872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Elbow Connector 10"/>
          <p:cNvCxnSpPr>
            <a:stCxn id="6" idx="1"/>
            <a:endCxn id="9" idx="3"/>
          </p:cNvCxnSpPr>
          <p:nvPr/>
        </p:nvCxnSpPr>
        <p:spPr>
          <a:xfrm rot="10800000">
            <a:off x="3321050" y="2339074"/>
            <a:ext cx="990600"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562600" y="3335867"/>
            <a:ext cx="3124200"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nchor="ctr">
            <a:spAutoFit/>
          </a:bodyPr>
          <a:lstStyle/>
          <a:p>
            <a:pPr algn="ctr"/>
            <a:r>
              <a:rPr lang="en-US" dirty="0" smtClean="0"/>
              <a:t>Both of these statistics test how well the model fits that data (expected and actual values) and </a:t>
            </a:r>
            <a:r>
              <a:rPr lang="en-US" i="1" dirty="0" err="1" smtClean="0"/>
              <a:t>p</a:t>
            </a:r>
            <a:r>
              <a:rPr lang="en-US" i="1" dirty="0" smtClean="0"/>
              <a:t>&lt;0.05</a:t>
            </a:r>
            <a:r>
              <a:rPr lang="en-US" dirty="0" smtClean="0"/>
              <a:t> means that there is a significant difference between the two i.e. the model is not a good fit!</a:t>
            </a:r>
            <a:endParaRPr lang="en-US" dirty="0"/>
          </a:p>
        </p:txBody>
      </p:sp>
      <p:sp>
        <p:nvSpPr>
          <p:cNvPr id="14" name="Rectangle 13"/>
          <p:cNvSpPr/>
          <p:nvPr/>
        </p:nvSpPr>
        <p:spPr>
          <a:xfrm>
            <a:off x="569383" y="3450167"/>
            <a:ext cx="4375150" cy="1227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673100" y="5367192"/>
            <a:ext cx="3310467"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According to the Pearson statistic the model is a bad fit, but the Deviance statistic suggests otherwise (not not by much!)</a:t>
            </a:r>
            <a:endParaRPr lang="en-US" dirty="0"/>
          </a:p>
        </p:txBody>
      </p:sp>
      <p:cxnSp>
        <p:nvCxnSpPr>
          <p:cNvPr id="17" name="Elbow Connector 16"/>
          <p:cNvCxnSpPr>
            <a:stCxn id="13" idx="1"/>
            <a:endCxn id="14" idx="3"/>
          </p:cNvCxnSpPr>
          <p:nvPr/>
        </p:nvCxnSpPr>
        <p:spPr>
          <a:xfrm rot="10800000">
            <a:off x="4944534" y="4064000"/>
            <a:ext cx="618067" cy="28753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461933" y="5644191"/>
            <a:ext cx="4224867"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This could be due to low frequencies in crosstabs or ‘</a:t>
            </a:r>
            <a:r>
              <a:rPr lang="en-US" dirty="0" err="1" smtClean="0"/>
              <a:t>overdispersion</a:t>
            </a:r>
            <a:r>
              <a:rPr lang="en-US" dirty="0" smtClean="0"/>
              <a:t>’ (see Field 2009:308) – subjective judgment…</a:t>
            </a:r>
            <a:endParaRPr lang="en-US" dirty="0"/>
          </a:p>
        </p:txBody>
      </p:sp>
      <p:sp>
        <p:nvSpPr>
          <p:cNvPr id="20" name="Rectangle 19"/>
          <p:cNvSpPr/>
          <p:nvPr/>
        </p:nvSpPr>
        <p:spPr>
          <a:xfrm>
            <a:off x="3924300" y="3727450"/>
            <a:ext cx="952500" cy="81491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Elbow Connector 21"/>
          <p:cNvCxnSpPr>
            <a:stCxn id="15" idx="0"/>
            <a:endCxn id="20" idx="2"/>
          </p:cNvCxnSpPr>
          <p:nvPr/>
        </p:nvCxnSpPr>
        <p:spPr>
          <a:xfrm rot="5400000" flipH="1" flipV="1">
            <a:off x="2952030" y="3918672"/>
            <a:ext cx="824825" cy="2072216"/>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Elbow Connector 24"/>
          <p:cNvCxnSpPr>
            <a:stCxn id="15" idx="3"/>
            <a:endCxn id="19" idx="1"/>
          </p:cNvCxnSpPr>
          <p:nvPr/>
        </p:nvCxnSpPr>
        <p:spPr>
          <a:xfrm>
            <a:off x="3983567" y="5967357"/>
            <a:ext cx="478366" cy="138499"/>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dissolve">
                                      <p:cBhvr>
                                        <p:cTn id="18" dur="500"/>
                                        <p:tgtEl>
                                          <p:spTgt spid="17"/>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dissolve">
                                      <p:cBhvr>
                                        <p:cTn id="21" dur="500"/>
                                        <p:tgtEl>
                                          <p:spTgt spid="14"/>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ssolve">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dissolve">
                                      <p:cBhvr>
                                        <p:cTn id="29" dur="500"/>
                                        <p:tgtEl>
                                          <p:spTgt spid="20"/>
                                        </p:tgtEl>
                                      </p:cBhvr>
                                    </p:animEffect>
                                  </p:childTnLst>
                                </p:cTn>
                              </p:par>
                              <p:par>
                                <p:cTn id="30" presetID="9" presetClass="entr" presetSubtype="0" fill="hold"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dissolve">
                                      <p:cBhvr>
                                        <p:cTn id="32" dur="500"/>
                                        <p:tgtEl>
                                          <p:spTgt spid="22"/>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dissolve">
                                      <p:cBhvr>
                                        <p:cTn id="35" dur="500"/>
                                        <p:tgtEl>
                                          <p:spTgt spid="15"/>
                                        </p:tgtEl>
                                      </p:cBhvr>
                                    </p:animEffect>
                                  </p:childTnLst>
                                </p:cTn>
                              </p:par>
                              <p:par>
                                <p:cTn id="36" presetID="9" presetClass="entr" presetSubtype="0" fill="hold" grpId="0" nodeType="withEffect">
                                  <p:stCondLst>
                                    <p:cond delay="2000"/>
                                  </p:stCondLst>
                                  <p:childTnLst>
                                    <p:set>
                                      <p:cBhvr>
                                        <p:cTn id="37" dur="1" fill="hold">
                                          <p:stCondLst>
                                            <p:cond delay="0"/>
                                          </p:stCondLst>
                                        </p:cTn>
                                        <p:tgtEl>
                                          <p:spTgt spid="19"/>
                                        </p:tgtEl>
                                        <p:attrNameLst>
                                          <p:attrName>style.visibility</p:attrName>
                                        </p:attrNameLst>
                                      </p:cBhvr>
                                      <p:to>
                                        <p:strVal val="visible"/>
                                      </p:to>
                                    </p:set>
                                    <p:animEffect transition="in" filter="dissolve">
                                      <p:cBhvr>
                                        <p:cTn id="38" dur="500"/>
                                        <p:tgtEl>
                                          <p:spTgt spid="19"/>
                                        </p:tgtEl>
                                      </p:cBhvr>
                                    </p:animEffect>
                                  </p:childTnLst>
                                </p:cTn>
                              </p:par>
                              <p:par>
                                <p:cTn id="39" presetID="9" presetClass="entr" presetSubtype="0" fill="hold" nodeType="withEffect">
                                  <p:stCondLst>
                                    <p:cond delay="2000"/>
                                  </p:stCondLst>
                                  <p:childTnLst>
                                    <p:set>
                                      <p:cBhvr>
                                        <p:cTn id="40" dur="1" fill="hold">
                                          <p:stCondLst>
                                            <p:cond delay="0"/>
                                          </p:stCondLst>
                                        </p:cTn>
                                        <p:tgtEl>
                                          <p:spTgt spid="25"/>
                                        </p:tgtEl>
                                        <p:attrNameLst>
                                          <p:attrName>style.visibility</p:attrName>
                                        </p:attrNameLst>
                                      </p:cBhvr>
                                      <p:to>
                                        <p:strVal val="visible"/>
                                      </p:to>
                                    </p:set>
                                    <p:animEffect transition="in" filter="dissolv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3" grpId="0" animBg="1"/>
      <p:bldP spid="14" grpId="0" animBg="1"/>
      <p:bldP spid="15" grpId="0" animBg="1"/>
      <p:bldP spid="19" grpId="0" animBg="1"/>
      <p:bldP spid="20"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a:t>
            </a:r>
            <a:endParaRPr lang="en-US" dirty="0"/>
          </a:p>
        </p:txBody>
      </p:sp>
      <p:graphicFrame>
        <p:nvGraphicFramePr>
          <p:cNvPr id="4" name="Table 3"/>
          <p:cNvGraphicFramePr>
            <a:graphicFrameLocks noGrp="1"/>
          </p:cNvGraphicFramePr>
          <p:nvPr/>
        </p:nvGraphicFramePr>
        <p:xfrm>
          <a:off x="457200" y="2297751"/>
          <a:ext cx="6095999" cy="3637382"/>
        </p:xfrm>
        <a:graphic>
          <a:graphicData uri="http://schemas.openxmlformats.org/drawingml/2006/table">
            <a:tbl>
              <a:tblPr/>
              <a:tblGrid>
                <a:gridCol w="909851"/>
                <a:gridCol w="864358"/>
                <a:gridCol w="864358"/>
                <a:gridCol w="864358"/>
                <a:gridCol w="864358"/>
                <a:gridCol w="864358"/>
                <a:gridCol w="864358"/>
              </a:tblGrid>
              <a:tr h="272955">
                <a:tc gridSpan="7">
                  <a:txBody>
                    <a:bodyPr/>
                    <a:lstStyle/>
                    <a:p>
                      <a:pPr algn="ctr" fontAlgn="ctr"/>
                      <a:r>
                        <a:rPr lang="en-US" sz="1100" b="1" i="0" u="none" strike="noStrike">
                          <a:solidFill>
                            <a:srgbClr val="000000"/>
                          </a:solidFill>
                          <a:latin typeface="Arial Bold"/>
                        </a:rPr>
                        <a:t>Likelihood Ratio Tests</a:t>
                      </a:r>
                    </a:p>
                  </a:txBody>
                  <a:tcPr marL="11373" marR="11373" marT="11373"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5146">
                <a:tc rowSpan="2">
                  <a:txBody>
                    <a:bodyPr/>
                    <a:lstStyle/>
                    <a:p>
                      <a:pPr algn="l" fontAlgn="t"/>
                      <a:r>
                        <a:rPr lang="en-US" sz="1100" b="0" i="0" u="none" strike="noStrike">
                          <a:solidFill>
                            <a:srgbClr val="000000"/>
                          </a:solidFill>
                          <a:latin typeface="Arial"/>
                        </a:rPr>
                        <a:t>Effect</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100" b="0" i="0" u="none" strike="noStrike">
                          <a:solidFill>
                            <a:srgbClr val="000000"/>
                          </a:solidFill>
                          <a:latin typeface="Arial"/>
                        </a:rPr>
                        <a:t>Model Fitting Criteria</a:t>
                      </a:r>
                    </a:p>
                  </a:txBody>
                  <a:tcPr marL="11373" marR="11373" marT="11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Arial"/>
                        </a:rPr>
                        <a:t>Likelihood Ratio Tests</a:t>
                      </a:r>
                    </a:p>
                  </a:txBody>
                  <a:tcPr marL="11373" marR="11373" marT="11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909851">
                <a:tc vMerge="1">
                  <a:txBody>
                    <a:bodyPr/>
                    <a:lstStyle/>
                    <a:p>
                      <a:endParaRPr lang="en-US"/>
                    </a:p>
                  </a:txBody>
                  <a:tcPr/>
                </a:tc>
                <a:tc>
                  <a:txBody>
                    <a:bodyPr/>
                    <a:lstStyle/>
                    <a:p>
                      <a:pPr algn="ctr" fontAlgn="b"/>
                      <a:r>
                        <a:rPr lang="en-US" sz="1100" b="0" i="0" u="none" strike="noStrike">
                          <a:solidFill>
                            <a:srgbClr val="000000"/>
                          </a:solidFill>
                          <a:latin typeface="Arial"/>
                        </a:rPr>
                        <a:t>AIC of Reduced Model</a:t>
                      </a:r>
                    </a:p>
                  </a:txBody>
                  <a:tcPr marL="11373" marR="11373" marT="11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BIC of Reduced Model</a:t>
                      </a:r>
                    </a:p>
                  </a:txBody>
                  <a:tcPr marL="11373" marR="11373" marT="11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-2 Log Likelihood of Reduced Model</a:t>
                      </a:r>
                    </a:p>
                  </a:txBody>
                  <a:tcPr marL="11373" marR="11373" marT="11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Chi-Square</a:t>
                      </a:r>
                    </a:p>
                  </a:txBody>
                  <a:tcPr marL="11373" marR="11373" marT="11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df</a:t>
                      </a:r>
                    </a:p>
                  </a:txBody>
                  <a:tcPr marL="11373" marR="11373" marT="11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Sig.</a:t>
                      </a:r>
                    </a:p>
                  </a:txBody>
                  <a:tcPr marL="11373" marR="11373" marT="11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463">
                <a:tc>
                  <a:txBody>
                    <a:bodyPr/>
                    <a:lstStyle/>
                    <a:p>
                      <a:pPr algn="l" fontAlgn="t"/>
                      <a:r>
                        <a:rPr lang="en-US" sz="1100" b="0" i="0" u="none" strike="noStrike">
                          <a:solidFill>
                            <a:srgbClr val="000000"/>
                          </a:solidFill>
                          <a:latin typeface="Arial"/>
                        </a:rPr>
                        <a:t>Intercept</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5074.633</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5235.549</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5026.633</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.000</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0</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05651">
                <a:tc>
                  <a:txBody>
                    <a:bodyPr/>
                    <a:lstStyle/>
                    <a:p>
                      <a:pPr algn="l" fontAlgn="t"/>
                      <a:r>
                        <a:rPr lang="en-US" sz="1100" b="0" i="0" u="none" strike="noStrike">
                          <a:solidFill>
                            <a:srgbClr val="000000"/>
                          </a:solidFill>
                          <a:latin typeface="Arial"/>
                        </a:rPr>
                        <a:t>age</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5605.268</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5752.774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5561.268</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534.634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7463">
                <a:tc>
                  <a:txBody>
                    <a:bodyPr/>
                    <a:lstStyle/>
                    <a:p>
                      <a:pPr algn="l" fontAlgn="t"/>
                      <a:r>
                        <a:rPr lang="en-US" sz="1100" b="0" i="0" u="none" strike="noStrike">
                          <a:solidFill>
                            <a:srgbClr val="000000"/>
                          </a:solidFill>
                          <a:latin typeface="Arial"/>
                        </a:rPr>
                        <a:t>manual2</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6018.795</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6166.302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5974.795</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948.162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7463">
                <a:tc>
                  <a:txBody>
                    <a:bodyPr/>
                    <a:lstStyle/>
                    <a:p>
                      <a:pPr algn="l" fontAlgn="t"/>
                      <a:r>
                        <a:rPr lang="en-US" sz="1100" b="0" i="0" u="none" strike="noStrike">
                          <a:solidFill>
                            <a:srgbClr val="000000"/>
                          </a:solidFill>
                          <a:latin typeface="Arial"/>
                        </a:rPr>
                        <a:t>Ethnic2</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5074.901</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5222.408</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5030.901</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4.268</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.118</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7463">
                <a:tc>
                  <a:txBody>
                    <a:bodyPr/>
                    <a:lstStyle/>
                    <a:p>
                      <a:pPr algn="l" fontAlgn="t"/>
                      <a:r>
                        <a:rPr lang="en-US" sz="1100" b="0" i="0" u="none" strike="noStrike">
                          <a:solidFill>
                            <a:srgbClr val="000000"/>
                          </a:solidFill>
                          <a:latin typeface="Arial"/>
                        </a:rPr>
                        <a:t>marital2</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5087.697</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5194.974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5055.697</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29.064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8</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7463">
                <a:tc>
                  <a:txBody>
                    <a:bodyPr/>
                    <a:lstStyle/>
                    <a:p>
                      <a:pPr algn="l" fontAlgn="t"/>
                      <a:r>
                        <a:rPr lang="en-US" sz="1100" b="0" i="0" u="none" strike="noStrike">
                          <a:solidFill>
                            <a:srgbClr val="000000"/>
                          </a:solidFill>
                          <a:latin typeface="Arial"/>
                        </a:rPr>
                        <a:t>seefrnd2</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5075.437</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5196.124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5039.437</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12.804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6</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.046</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7463">
                <a:tc>
                  <a:txBody>
                    <a:bodyPr/>
                    <a:lstStyle/>
                    <a:p>
                      <a:pPr algn="l" fontAlgn="t"/>
                      <a:r>
                        <a:rPr lang="en-US" sz="1100" b="0" i="0" u="none" strike="noStrike">
                          <a:solidFill>
                            <a:srgbClr val="000000"/>
                          </a:solidFill>
                          <a:latin typeface="Arial"/>
                        </a:rPr>
                        <a:t>cntctmp</a:t>
                      </a:r>
                    </a:p>
                  </a:txBody>
                  <a:tcPr marL="11373" marR="11373" marT="11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5096.844</a:t>
                      </a:r>
                    </a:p>
                  </a:txBody>
                  <a:tcPr marL="11373" marR="11373" marT="11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5244.350</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5052.844</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26.210</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2</a:t>
                      </a:r>
                    </a:p>
                  </a:txBody>
                  <a:tcPr marL="11373" marR="11373" marT="1137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.000</a:t>
                      </a:r>
                    </a:p>
                  </a:txBody>
                  <a:tcPr marL="11373" marR="11373" marT="1137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705134">
                <a:tc gridSpan="7">
                  <a:txBody>
                    <a:bodyPr/>
                    <a:lstStyle/>
                    <a:p>
                      <a:pPr algn="l" fontAlgn="t"/>
                      <a:r>
                        <a:rPr lang="en-US" sz="1100" b="0" i="0" u="none" strike="noStrike" dirty="0">
                          <a:solidFill>
                            <a:srgbClr val="000000"/>
                          </a:solidFill>
                          <a:latin typeface="Arial"/>
                        </a:rPr>
                        <a:t>The chi-square statistic is the difference in -2 log-likelihoods between the final model and a reduced model. The reduced model is formed by omitting an effect from the final model. The null hypothesis is that all parameters of that effect are 0.</a:t>
                      </a:r>
                    </a:p>
                  </a:txBody>
                  <a:tcPr marL="11373" marR="11373" marT="11373"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457201" y="1524000"/>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which independent variables had a significant effect in our model</a:t>
            </a:r>
            <a:endParaRPr lang="en-US" dirty="0"/>
          </a:p>
        </p:txBody>
      </p:sp>
      <p:sp>
        <p:nvSpPr>
          <p:cNvPr id="6" name="Rectangle 5"/>
          <p:cNvSpPr/>
          <p:nvPr/>
        </p:nvSpPr>
        <p:spPr>
          <a:xfrm>
            <a:off x="315383" y="2297751"/>
            <a:ext cx="6362700" cy="3471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6908800" y="2457146"/>
            <a:ext cx="1778001" cy="313932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Ethnicity (‘</a:t>
            </a:r>
            <a:r>
              <a:rPr lang="en-US" b="1" dirty="0" smtClean="0"/>
              <a:t>Ethnic2</a:t>
            </a:r>
            <a:r>
              <a:rPr lang="en-US" dirty="0" smtClean="0"/>
              <a:t>’) is the only predictor that does not significantly effect the highest educational qualification of a respondent </a:t>
            </a:r>
            <a:r>
              <a:rPr lang="en-US" u="sng" dirty="0" smtClean="0"/>
              <a:t>in the model</a:t>
            </a:r>
            <a:endParaRPr lang="en-US" dirty="0"/>
          </a:p>
        </p:txBody>
      </p:sp>
      <p:sp>
        <p:nvSpPr>
          <p:cNvPr id="8" name="Rectangle 7"/>
          <p:cNvSpPr/>
          <p:nvPr/>
        </p:nvSpPr>
        <p:spPr>
          <a:xfrm>
            <a:off x="393700" y="4301067"/>
            <a:ext cx="6200776" cy="169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Elbow Connector 9"/>
          <p:cNvCxnSpPr>
            <a:stCxn id="7" idx="1"/>
            <a:endCxn id="8" idx="3"/>
          </p:cNvCxnSpPr>
          <p:nvPr/>
        </p:nvCxnSpPr>
        <p:spPr>
          <a:xfrm rot="10800000" flipV="1">
            <a:off x="6594476" y="4026806"/>
            <a:ext cx="314324" cy="358927"/>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Elbow Connector 12"/>
          <p:cNvCxnSpPr>
            <a:stCxn id="5" idx="2"/>
            <a:endCxn id="6" idx="0"/>
          </p:cNvCxnSpPr>
          <p:nvPr/>
        </p:nvCxnSpPr>
        <p:spPr>
          <a:xfrm rot="5400000">
            <a:off x="3832158" y="1557907"/>
            <a:ext cx="404419" cy="107526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dissolve">
                                      <p:cBhvr>
                                        <p:cTn id="18" dur="500"/>
                                        <p:tgtEl>
                                          <p:spTgt spid="10"/>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dissolv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a:t>
            </a:r>
            <a:endParaRPr lang="en-US" dirty="0"/>
          </a:p>
        </p:txBody>
      </p:sp>
      <p:graphicFrame>
        <p:nvGraphicFramePr>
          <p:cNvPr id="5" name="Table 4"/>
          <p:cNvGraphicFramePr>
            <a:graphicFrameLocks noGrp="1"/>
          </p:cNvGraphicFramePr>
          <p:nvPr/>
        </p:nvGraphicFramePr>
        <p:xfrm>
          <a:off x="1236133" y="2345267"/>
          <a:ext cx="6722533" cy="3606799"/>
        </p:xfrm>
        <a:graphic>
          <a:graphicData uri="http://schemas.openxmlformats.org/drawingml/2006/table">
            <a:tbl>
              <a:tblPr/>
              <a:tblGrid>
                <a:gridCol w="899494"/>
                <a:gridCol w="899494"/>
                <a:gridCol w="568101"/>
                <a:gridCol w="568101"/>
                <a:gridCol w="547812"/>
                <a:gridCol w="513997"/>
                <a:gridCol w="513997"/>
                <a:gridCol w="737179"/>
                <a:gridCol w="737179"/>
                <a:gridCol w="737179"/>
              </a:tblGrid>
              <a:tr h="175650">
                <a:tc gridSpan="10">
                  <a:txBody>
                    <a:bodyPr/>
                    <a:lstStyle/>
                    <a:p>
                      <a:pPr algn="ctr" fontAlgn="ctr"/>
                      <a:r>
                        <a:rPr lang="en-US" sz="900" b="1" i="0" u="none" strike="noStrike">
                          <a:solidFill>
                            <a:srgbClr val="000000"/>
                          </a:solidFill>
                          <a:latin typeface="Arial Bold"/>
                        </a:rPr>
                        <a:t>Parameter Estimates</a:t>
                      </a:r>
                    </a:p>
                  </a:txBody>
                  <a:tcPr marL="6403" marR="6403" marT="6403"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0852">
                <a:tc rowSpan="2" gridSpan="2">
                  <a:txBody>
                    <a:bodyPr/>
                    <a:lstStyle/>
                    <a:p>
                      <a:pPr algn="l" fontAlgn="t"/>
                      <a:r>
                        <a:rPr lang="en-US" sz="900" b="0" i="0" u="none" strike="noStrike" dirty="0">
                          <a:solidFill>
                            <a:srgbClr val="000000"/>
                          </a:solidFill>
                          <a:latin typeface="Arial"/>
                        </a:rPr>
                        <a:t>Education Level - 2000 (3 </a:t>
                      </a:r>
                      <a:r>
                        <a:rPr lang="en-US" sz="900" b="0" i="0" u="none" strike="noStrike" dirty="0" err="1">
                          <a:solidFill>
                            <a:srgbClr val="000000"/>
                          </a:solidFill>
                          <a:latin typeface="Arial"/>
                        </a:rPr>
                        <a:t>groups)</a:t>
                      </a:r>
                      <a:r>
                        <a:rPr lang="en-US" sz="900" b="0" i="0" u="none" strike="noStrike" baseline="30000" dirty="0" err="1">
                          <a:solidFill>
                            <a:srgbClr val="000000"/>
                          </a:solidFill>
                          <a:latin typeface="Arial"/>
                        </a:rPr>
                        <a:t>a</a:t>
                      </a:r>
                      <a:endParaRPr lang="en-US" sz="900" b="0" i="0" u="none" strike="noStrike" dirty="0">
                        <a:latin typeface="Arial"/>
                      </a:endParaRPr>
                    </a:p>
                  </a:txBody>
                  <a:tcPr marL="6403" marR="6403" marT="640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a:txBody>
                    <a:bodyPr/>
                    <a:lstStyle/>
                    <a:p>
                      <a:pPr algn="ctr" fontAlgn="b"/>
                      <a:r>
                        <a:rPr lang="en-US" sz="900" b="0" i="0" u="none" strike="noStrike">
                          <a:solidFill>
                            <a:srgbClr val="000000"/>
                          </a:solidFill>
                          <a:latin typeface="Arial"/>
                        </a:rPr>
                        <a:t>B</a:t>
                      </a:r>
                    </a:p>
                  </a:txBody>
                  <a:tcPr marL="6403" marR="6403" marT="640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900" b="0" i="0" u="none" strike="noStrike">
                          <a:solidFill>
                            <a:srgbClr val="000000"/>
                          </a:solidFill>
                          <a:latin typeface="Arial"/>
                        </a:rPr>
                        <a:t>Std. Error</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900" b="0" i="0" u="none" strike="noStrike">
                          <a:solidFill>
                            <a:srgbClr val="000000"/>
                          </a:solidFill>
                          <a:latin typeface="Arial"/>
                        </a:rPr>
                        <a:t>Wald</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900" b="0" i="0" u="none" strike="noStrike" dirty="0" err="1">
                          <a:solidFill>
                            <a:srgbClr val="000000"/>
                          </a:solidFill>
                          <a:latin typeface="Arial"/>
                        </a:rPr>
                        <a:t>df</a:t>
                      </a:r>
                      <a:endParaRPr lang="en-US" sz="900" b="0" i="0" u="none" strike="noStrike" dirty="0">
                        <a:solidFill>
                          <a:srgbClr val="000000"/>
                        </a:solidFill>
                        <a:latin typeface="Arial"/>
                      </a:endParaRP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900" b="0" i="0" u="none" strike="noStrike">
                          <a:solidFill>
                            <a:srgbClr val="000000"/>
                          </a:solidFill>
                          <a:latin typeface="Arial"/>
                        </a:rPr>
                        <a:t>Sig.</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900" b="0" i="0" u="none" strike="noStrike">
                          <a:solidFill>
                            <a:srgbClr val="000000"/>
                          </a:solidFill>
                          <a:latin typeface="Arial"/>
                        </a:rPr>
                        <a:t>Exp(B)</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b"/>
                      <a:r>
                        <a:rPr lang="en-US" sz="900" b="0" i="0" u="none" strike="noStrike">
                          <a:solidFill>
                            <a:srgbClr val="000000"/>
                          </a:solidFill>
                          <a:latin typeface="Arial"/>
                        </a:rPr>
                        <a:t>95% Confidence Interval for Exp(B)</a:t>
                      </a:r>
                    </a:p>
                  </a:txBody>
                  <a:tcPr marL="6403" marR="6403" marT="640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20852">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b"/>
                      <a:r>
                        <a:rPr lang="en-US" sz="900" b="0" i="0" u="none" strike="noStrike">
                          <a:solidFill>
                            <a:srgbClr val="000000"/>
                          </a:solidFill>
                          <a:latin typeface="Arial"/>
                        </a:rPr>
                        <a:t>Lower Bound</a:t>
                      </a:r>
                    </a:p>
                  </a:txBody>
                  <a:tcPr marL="6403" marR="6403" marT="640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Upper Bound</a:t>
                      </a:r>
                    </a:p>
                  </a:txBody>
                  <a:tcPr marL="6403" marR="6403" marT="640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4085">
                <a:tc rowSpan="17">
                  <a:txBody>
                    <a:bodyPr/>
                    <a:lstStyle/>
                    <a:p>
                      <a:pPr algn="l" fontAlgn="t"/>
                      <a:r>
                        <a:rPr lang="en-US" sz="900" b="0" i="0" u="none" strike="noStrike">
                          <a:solidFill>
                            <a:srgbClr val="000000"/>
                          </a:solidFill>
                          <a:latin typeface="Arial"/>
                        </a:rPr>
                        <a:t>HIGHER EDUCAT</a:t>
                      </a:r>
                    </a:p>
                  </a:txBody>
                  <a:tcPr marL="6403" marR="6403" marT="6403"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Intercept</a:t>
                      </a:r>
                    </a:p>
                  </a:txBody>
                  <a:tcPr marL="6403" marR="6403" marT="6403"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-.988</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.372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7.063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age</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.028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.867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.994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1.005</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[manual2=1.00]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1.282</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309.342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3.602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3.123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4.156</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[manual2=2.00]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[Ethnic2=1.00]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-.298</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4.181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.041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.742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.558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.988</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[Ethnic2=2.00]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[marital2=1.00]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.113</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.098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1.340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1.120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.925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1.356</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[marital2=2.00]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.268</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3.992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.046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1.307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1.701</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[marital2=3.00]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.123</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1.156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1.130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.904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1.413</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[marital2=4.00]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-.310</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.207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2.242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.734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.489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1.100</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[marital2=5.00]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[seefrnd2=1.00]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.204</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.301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.461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.497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1.226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.680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2.211</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[seefrnd2=2.00]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.193</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.309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.391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.532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1.213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.662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2.222</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[seefrnd2=3.00]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.305</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.906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.341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1.357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.724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2.543</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[seefrnd2=4.00]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[cntctmp=0]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-.249</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.094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6.993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.780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.649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.938</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4085">
                <a:tc vMerge="1">
                  <a:txBody>
                    <a:bodyPr/>
                    <a:lstStyle/>
                    <a:p>
                      <a:endParaRPr lang="en-US"/>
                    </a:p>
                  </a:txBody>
                  <a:tcPr/>
                </a:tc>
                <a:tc>
                  <a:txBody>
                    <a:bodyPr/>
                    <a:lstStyle/>
                    <a:p>
                      <a:pPr algn="l" fontAlgn="t"/>
                      <a:r>
                        <a:rPr lang="en-US" sz="900" b="0" i="0" u="none" strike="noStrike">
                          <a:solidFill>
                            <a:srgbClr val="000000"/>
                          </a:solidFill>
                          <a:latin typeface="Arial"/>
                        </a:rPr>
                        <a:t>[cntctmp=1]</a:t>
                      </a:r>
                    </a:p>
                  </a:txBody>
                  <a:tcPr marL="6403" marR="6403" marT="6403" marB="0">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900" b="0" i="0" u="none" strike="noStrike" dirty="0">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457200" y="1566333"/>
            <a:ext cx="811106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Because we are comparing both ‘Higher Education’ and ‘No Qualification’ with the reference category ‘Other Qualification’ we are given two parameter estimate tables </a:t>
            </a:r>
            <a:endParaRPr lang="en-US" dirty="0"/>
          </a:p>
        </p:txBody>
      </p:sp>
      <p:sp>
        <p:nvSpPr>
          <p:cNvPr id="7" name="TextBox 6"/>
          <p:cNvSpPr txBox="1"/>
          <p:nvPr/>
        </p:nvSpPr>
        <p:spPr>
          <a:xfrm>
            <a:off x="457200" y="6087532"/>
            <a:ext cx="82296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the parameter estimates table comparing respondents with a ‘Higher Education Qualification’ with respondents with a ‘Other Qualification’</a:t>
            </a:r>
            <a:endParaRPr lang="en-US" dirty="0"/>
          </a:p>
        </p:txBody>
      </p:sp>
      <p:sp>
        <p:nvSpPr>
          <p:cNvPr id="8" name="Rectangle 7"/>
          <p:cNvSpPr/>
          <p:nvPr/>
        </p:nvSpPr>
        <p:spPr>
          <a:xfrm>
            <a:off x="1077382" y="2345267"/>
            <a:ext cx="7025217" cy="366818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Elbow Connector 11"/>
          <p:cNvCxnSpPr>
            <a:stCxn id="7" idx="3"/>
            <a:endCxn id="8" idx="3"/>
          </p:cNvCxnSpPr>
          <p:nvPr/>
        </p:nvCxnSpPr>
        <p:spPr>
          <a:xfrm flipH="1" flipV="1">
            <a:off x="8102599" y="4179359"/>
            <a:ext cx="584201" cy="2231339"/>
          </a:xfrm>
          <a:prstGeom prst="bentConnector3">
            <a:avLst>
              <a:gd name="adj1" fmla="val -3913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Recap – Last Week</a:t>
            </a:r>
          </a:p>
          <a:p>
            <a:endParaRPr lang="en-US" dirty="0" smtClean="0"/>
          </a:p>
          <a:p>
            <a:r>
              <a:rPr lang="en-US" dirty="0" smtClean="0"/>
              <a:t>Workshop Feedback</a:t>
            </a:r>
          </a:p>
          <a:p>
            <a:endParaRPr lang="en-US" dirty="0" smtClean="0"/>
          </a:p>
          <a:p>
            <a:r>
              <a:rPr lang="en-US" dirty="0" smtClean="0"/>
              <a:t>Multinomial Logistic Regression in SPSS</a:t>
            </a:r>
          </a:p>
          <a:p>
            <a:endParaRPr lang="en-US" dirty="0" smtClean="0"/>
          </a:p>
          <a:p>
            <a:r>
              <a:rPr lang="en-US" dirty="0" smtClean="0"/>
              <a:t>Model Interpretation</a:t>
            </a:r>
          </a:p>
          <a:p>
            <a:endParaRPr lang="en-US" dirty="0" smtClean="0"/>
          </a:p>
          <a:p>
            <a:r>
              <a:rPr lang="en-US" dirty="0" smtClean="0"/>
              <a:t>In Class Exercise</a:t>
            </a:r>
          </a:p>
          <a:p>
            <a:endParaRPr lang="en-US" dirty="0" smtClean="0"/>
          </a:p>
          <a:p>
            <a:r>
              <a:rPr lang="en-US" dirty="0" smtClean="0"/>
              <a:t>Writing-Up</a:t>
            </a:r>
          </a:p>
          <a:p>
            <a:endParaRPr lang="en-US" dirty="0" smtClean="0"/>
          </a:p>
          <a:p>
            <a:r>
              <a:rPr lang="en-US" dirty="0" smtClean="0"/>
              <a:t>Summary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VII</a:t>
            </a:r>
            <a:endParaRPr lang="en-US" dirty="0"/>
          </a:p>
        </p:txBody>
      </p:sp>
      <p:graphicFrame>
        <p:nvGraphicFramePr>
          <p:cNvPr id="4" name="Table 3"/>
          <p:cNvGraphicFramePr>
            <a:graphicFrameLocks noGrp="1"/>
          </p:cNvGraphicFramePr>
          <p:nvPr/>
        </p:nvGraphicFramePr>
        <p:xfrm>
          <a:off x="1202265" y="2387600"/>
          <a:ext cx="6841067" cy="3530599"/>
        </p:xfrm>
        <a:graphic>
          <a:graphicData uri="http://schemas.openxmlformats.org/drawingml/2006/table">
            <a:tbl>
              <a:tblPr/>
              <a:tblGrid>
                <a:gridCol w="915354"/>
                <a:gridCol w="915354"/>
                <a:gridCol w="578118"/>
                <a:gridCol w="578118"/>
                <a:gridCol w="557472"/>
                <a:gridCol w="523060"/>
                <a:gridCol w="523060"/>
                <a:gridCol w="750177"/>
                <a:gridCol w="750177"/>
                <a:gridCol w="750177"/>
              </a:tblGrid>
              <a:tr h="185821">
                <a:tc rowSpan="17">
                  <a:txBody>
                    <a:bodyPr/>
                    <a:lstStyle/>
                    <a:p>
                      <a:pPr algn="l" fontAlgn="t"/>
                      <a:r>
                        <a:rPr lang="en-US" sz="900" b="0" i="0" u="none" strike="noStrike">
                          <a:solidFill>
                            <a:srgbClr val="000000"/>
                          </a:solidFill>
                          <a:latin typeface="Arial"/>
                        </a:rPr>
                        <a:t>NONE</a:t>
                      </a:r>
                    </a:p>
                  </a:txBody>
                  <a:tcPr marL="6403" marR="6403" marT="6403" marB="0">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Intercept</a:t>
                      </a:r>
                    </a:p>
                  </a:txBody>
                  <a:tcPr marL="6403" marR="6403" marT="6403" marB="0">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-2.705</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.357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57.555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900" b="0" i="0" u="none" strike="noStrike">
                          <a:latin typeface="Arial"/>
                        </a:rPr>
                        <a:t> </a:t>
                      </a:r>
                    </a:p>
                  </a:txBody>
                  <a:tcPr marL="6403" marR="6403" marT="64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age</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.065</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428.739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1.068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1.061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1.074</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[manual2=1.00]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-1.184</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255.802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.306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.265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.354</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[manual2=2.00]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[Ethnic2=1.00]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-.164</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.806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.369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.849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.594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1.214</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[Ethnic2=2.00]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[marital2=1.00]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-.215</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4.618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.032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.806</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.663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.981</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[marital2=2.00]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-.195</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.165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1.384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.239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.823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.595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1.138</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[marital2=3.00]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.093</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.550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.458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.859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1.401</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[marital2=4.00]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.062</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.174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.721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1.064</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.757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1.496</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[marital2=5.00]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[seefrnd2=1.00]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-.468</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3.811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.051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.627</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.392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1.002</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[seefrnd2=2.00]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-.664</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6.781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.009</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.515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.312</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.848</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[seefrnd2=3.00]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-.273</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1.018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.313</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.761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.448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1.293</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[seefrnd2=4.00]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[cntctmp=0]</a:t>
                      </a:r>
                    </a:p>
                  </a:txBody>
                  <a:tcPr marL="6403" marR="6403" marT="6403"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.392</a:t>
                      </a: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10.525</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.001</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1.480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1.168</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1.875</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5821">
                <a:tc vMerge="1">
                  <a:txBody>
                    <a:bodyPr/>
                    <a:lstStyle/>
                    <a:p>
                      <a:endParaRPr lang="en-US"/>
                    </a:p>
                  </a:txBody>
                  <a:tcPr/>
                </a:tc>
                <a:tc>
                  <a:txBody>
                    <a:bodyPr/>
                    <a:lstStyle/>
                    <a:p>
                      <a:pPr algn="l" fontAlgn="t"/>
                      <a:r>
                        <a:rPr lang="en-US" sz="900" b="0" i="0" u="none" strike="noStrike">
                          <a:solidFill>
                            <a:srgbClr val="000000"/>
                          </a:solidFill>
                          <a:latin typeface="Arial"/>
                        </a:rPr>
                        <a:t>[cntctmp=1]</a:t>
                      </a:r>
                    </a:p>
                  </a:txBody>
                  <a:tcPr marL="6403" marR="6403" marT="6403"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a:t>
                      </a:r>
                      <a:r>
                        <a:rPr lang="en-US" sz="900" b="0" i="0" u="none" strike="noStrike" baseline="30000">
                          <a:solidFill>
                            <a:srgbClr val="000000"/>
                          </a:solidFill>
                          <a:latin typeface="Arial"/>
                        </a:rPr>
                        <a:t>b</a:t>
                      </a:r>
                      <a:endParaRPr lang="en-US" sz="900" b="0" i="0" u="none" strike="noStrike">
                        <a:latin typeface="Arial"/>
                      </a:endParaRPr>
                    </a:p>
                  </a:txBody>
                  <a:tcPr marL="6403" marR="6403" marT="640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a:t>
                      </a:r>
                    </a:p>
                  </a:txBody>
                  <a:tcPr marL="6403" marR="6403" marT="640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5821">
                <a:tc gridSpan="10">
                  <a:txBody>
                    <a:bodyPr/>
                    <a:lstStyle/>
                    <a:p>
                      <a:pPr algn="l" fontAlgn="t"/>
                      <a:r>
                        <a:rPr lang="en-US" sz="900" b="0" i="0" u="none" strike="noStrike">
                          <a:solidFill>
                            <a:srgbClr val="000000"/>
                          </a:solidFill>
                          <a:latin typeface="Arial"/>
                        </a:rPr>
                        <a:t>a. The reference category is: OTHER QUAL.</a:t>
                      </a:r>
                    </a:p>
                  </a:txBody>
                  <a:tcPr marL="6403" marR="6403" marT="6403"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5821">
                <a:tc gridSpan="10">
                  <a:txBody>
                    <a:bodyPr/>
                    <a:lstStyle/>
                    <a:p>
                      <a:pPr algn="l" fontAlgn="t"/>
                      <a:r>
                        <a:rPr lang="en-US" sz="900" b="0" i="0" u="none" strike="noStrike" dirty="0" err="1">
                          <a:solidFill>
                            <a:srgbClr val="000000"/>
                          </a:solidFill>
                          <a:latin typeface="Arial"/>
                        </a:rPr>
                        <a:t>b</a:t>
                      </a:r>
                      <a:r>
                        <a:rPr lang="en-US" sz="900" b="0" i="0" u="none" strike="noStrike" dirty="0">
                          <a:solidFill>
                            <a:srgbClr val="000000"/>
                          </a:solidFill>
                          <a:latin typeface="Arial"/>
                        </a:rPr>
                        <a:t>. This parameter is set to zero because it is redundant.</a:t>
                      </a:r>
                    </a:p>
                  </a:txBody>
                  <a:tcPr marL="6403" marR="6403" marT="6403"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457200" y="1574356"/>
            <a:ext cx="82296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the parameter estimates table comparing respondents with a ‘No Qualification’ with respondents with a ‘Other Qualification’</a:t>
            </a:r>
            <a:endParaRPr lang="en-US" dirty="0"/>
          </a:p>
        </p:txBody>
      </p:sp>
      <p:sp>
        <p:nvSpPr>
          <p:cNvPr id="6" name="TextBox 5"/>
          <p:cNvSpPr txBox="1"/>
          <p:nvPr/>
        </p:nvSpPr>
        <p:spPr>
          <a:xfrm>
            <a:off x="457200" y="6053667"/>
            <a:ext cx="82296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The interpretation of results is exactly the same as for binary logistic regression – SPSS doesn’t provide a parameter coding table, so you need to work this out manually</a:t>
            </a:r>
            <a:endParaRPr lang="en-US" dirty="0"/>
          </a:p>
        </p:txBody>
      </p:sp>
      <p:sp>
        <p:nvSpPr>
          <p:cNvPr id="7" name="Rectangle 6"/>
          <p:cNvSpPr/>
          <p:nvPr/>
        </p:nvSpPr>
        <p:spPr>
          <a:xfrm>
            <a:off x="1094316" y="2297751"/>
            <a:ext cx="7050618" cy="357282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5" idx="3"/>
            <a:endCxn id="7" idx="3"/>
          </p:cNvCxnSpPr>
          <p:nvPr/>
        </p:nvCxnSpPr>
        <p:spPr>
          <a:xfrm flipH="1">
            <a:off x="8144934" y="1897522"/>
            <a:ext cx="541866" cy="2186641"/>
          </a:xfrm>
          <a:prstGeom prst="bentConnector3">
            <a:avLst>
              <a:gd name="adj1" fmla="val -42188"/>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par>
                                <p:cTn id="14" presetID="9" presetClass="entr" presetSubtype="0" fill="hold" grpId="0" nodeType="withEffect">
                                  <p:stCondLst>
                                    <p:cond delay="100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VIII</a:t>
            </a:r>
            <a:endParaRPr lang="en-US" dirty="0"/>
          </a:p>
        </p:txBody>
      </p:sp>
      <p:graphicFrame>
        <p:nvGraphicFramePr>
          <p:cNvPr id="4" name="Table 3"/>
          <p:cNvGraphicFramePr>
            <a:graphicFrameLocks noGrp="1"/>
          </p:cNvGraphicFramePr>
          <p:nvPr/>
        </p:nvGraphicFramePr>
        <p:xfrm>
          <a:off x="1524000" y="2763493"/>
          <a:ext cx="6096000" cy="1719553"/>
        </p:xfrm>
        <a:graphic>
          <a:graphicData uri="http://schemas.openxmlformats.org/drawingml/2006/table">
            <a:tbl>
              <a:tblPr/>
              <a:tblGrid>
                <a:gridCol w="1516104"/>
                <a:gridCol w="1147606"/>
                <a:gridCol w="1137078"/>
                <a:gridCol w="1147606"/>
                <a:gridCol w="1147606"/>
              </a:tblGrid>
              <a:tr h="267956">
                <a:tc gridSpan="5">
                  <a:txBody>
                    <a:bodyPr/>
                    <a:lstStyle/>
                    <a:p>
                      <a:pPr algn="ctr" fontAlgn="ctr"/>
                      <a:r>
                        <a:rPr lang="en-US" sz="1100" b="1" i="0" u="none" strike="noStrike">
                          <a:solidFill>
                            <a:srgbClr val="000000"/>
                          </a:solidFill>
                          <a:latin typeface="Arial Bold"/>
                        </a:rPr>
                        <a:t>Classification</a:t>
                      </a:r>
                    </a:p>
                  </a:txBody>
                  <a:tcPr marL="11165" marR="11165" marT="11165"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1938">
                <a:tc rowSpan="2">
                  <a:txBody>
                    <a:bodyPr/>
                    <a:lstStyle/>
                    <a:p>
                      <a:pPr algn="l" fontAlgn="t"/>
                      <a:r>
                        <a:rPr lang="en-US" sz="1100" b="0" i="0" u="none" strike="noStrike">
                          <a:solidFill>
                            <a:srgbClr val="000000"/>
                          </a:solidFill>
                          <a:latin typeface="Arial"/>
                        </a:rPr>
                        <a:t>Observed</a:t>
                      </a:r>
                    </a:p>
                  </a:txBody>
                  <a:tcPr marL="11165" marR="11165" marT="1116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fontAlgn="b"/>
                      <a:r>
                        <a:rPr lang="en-US" sz="1100" b="0" i="0" u="none" strike="noStrike">
                          <a:solidFill>
                            <a:srgbClr val="000000"/>
                          </a:solidFill>
                          <a:latin typeface="Arial"/>
                        </a:rPr>
                        <a:t>Predicted</a:t>
                      </a:r>
                    </a:p>
                  </a:txBody>
                  <a:tcPr marL="11165" marR="11165" marT="1116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79604">
                <a:tc vMerge="1">
                  <a:txBody>
                    <a:bodyPr/>
                    <a:lstStyle/>
                    <a:p>
                      <a:endParaRPr lang="en-US"/>
                    </a:p>
                  </a:txBody>
                  <a:tcPr/>
                </a:tc>
                <a:tc>
                  <a:txBody>
                    <a:bodyPr/>
                    <a:lstStyle/>
                    <a:p>
                      <a:pPr algn="ctr" fontAlgn="b"/>
                      <a:r>
                        <a:rPr lang="en-US" sz="1100" b="0" i="0" u="none" strike="noStrike">
                          <a:solidFill>
                            <a:srgbClr val="000000"/>
                          </a:solidFill>
                          <a:latin typeface="Arial"/>
                        </a:rPr>
                        <a:t>HIGHER EDUCAT</a:t>
                      </a:r>
                    </a:p>
                  </a:txBody>
                  <a:tcPr marL="11165" marR="11165" marT="1116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OTHER QUAL</a:t>
                      </a:r>
                    </a:p>
                  </a:txBody>
                  <a:tcPr marL="11165" marR="11165" marT="111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NONE</a:t>
                      </a:r>
                    </a:p>
                  </a:txBody>
                  <a:tcPr marL="11165" marR="11165" marT="1116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Percent Correct</a:t>
                      </a:r>
                    </a:p>
                  </a:txBody>
                  <a:tcPr marL="11165" marR="11165" marT="1116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297">
                <a:tc>
                  <a:txBody>
                    <a:bodyPr/>
                    <a:lstStyle/>
                    <a:p>
                      <a:pPr algn="l" fontAlgn="t"/>
                      <a:r>
                        <a:rPr lang="en-US" sz="1100" b="0" i="0" u="none" strike="noStrike">
                          <a:solidFill>
                            <a:srgbClr val="000000"/>
                          </a:solidFill>
                          <a:latin typeface="Arial"/>
                        </a:rPr>
                        <a:t>HIGHER EDUCAT</a:t>
                      </a:r>
                    </a:p>
                  </a:txBody>
                  <a:tcPr marL="11165" marR="11165" marT="1116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1405</a:t>
                      </a:r>
                    </a:p>
                  </a:txBody>
                  <a:tcPr marL="11165" marR="11165" marT="1116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402</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135</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72.3%</a:t>
                      </a:r>
                    </a:p>
                  </a:txBody>
                  <a:tcPr marL="11165" marR="11165" marT="1116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23297">
                <a:tc>
                  <a:txBody>
                    <a:bodyPr/>
                    <a:lstStyle/>
                    <a:p>
                      <a:pPr algn="l" fontAlgn="t"/>
                      <a:r>
                        <a:rPr lang="en-US" sz="1100" b="0" i="0" u="none" strike="noStrike">
                          <a:solidFill>
                            <a:srgbClr val="000000"/>
                          </a:solidFill>
                          <a:latin typeface="Arial"/>
                        </a:rPr>
                        <a:t>OTHER QUAL</a:t>
                      </a:r>
                    </a:p>
                  </a:txBody>
                  <a:tcPr marL="11165" marR="11165" marT="1116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1217</a:t>
                      </a:r>
                    </a:p>
                  </a:txBody>
                  <a:tcPr marL="11165" marR="11165" marT="1116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943</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415</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36.6%</a:t>
                      </a:r>
                    </a:p>
                  </a:txBody>
                  <a:tcPr marL="11165" marR="11165" marT="1116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3297">
                <a:tc>
                  <a:txBody>
                    <a:bodyPr/>
                    <a:lstStyle/>
                    <a:p>
                      <a:pPr algn="l" fontAlgn="t"/>
                      <a:r>
                        <a:rPr lang="en-US" sz="1100" b="0" i="0" u="none" strike="noStrike">
                          <a:solidFill>
                            <a:srgbClr val="000000"/>
                          </a:solidFill>
                          <a:latin typeface="Arial"/>
                        </a:rPr>
                        <a:t>NONE</a:t>
                      </a:r>
                    </a:p>
                  </a:txBody>
                  <a:tcPr marL="11165" marR="11165" marT="1116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dirty="0">
                          <a:solidFill>
                            <a:srgbClr val="000000"/>
                          </a:solidFill>
                          <a:latin typeface="Arial"/>
                        </a:rPr>
                        <a:t>319</a:t>
                      </a:r>
                    </a:p>
                  </a:txBody>
                  <a:tcPr marL="11165" marR="11165" marT="1116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428</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768</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50.7%</a:t>
                      </a:r>
                    </a:p>
                  </a:txBody>
                  <a:tcPr marL="11165" marR="11165" marT="1116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3297">
                <a:tc>
                  <a:txBody>
                    <a:bodyPr/>
                    <a:lstStyle/>
                    <a:p>
                      <a:pPr algn="l" fontAlgn="t"/>
                      <a:r>
                        <a:rPr lang="en-US" sz="1100" b="0" i="0" u="none" strike="noStrike">
                          <a:solidFill>
                            <a:srgbClr val="000000"/>
                          </a:solidFill>
                          <a:latin typeface="Arial"/>
                        </a:rPr>
                        <a:t>Overall Percentage</a:t>
                      </a:r>
                    </a:p>
                  </a:txBody>
                  <a:tcPr marL="11165" marR="11165" marT="1116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48.8%</a:t>
                      </a:r>
                    </a:p>
                  </a:txBody>
                  <a:tcPr marL="11165" marR="11165" marT="1116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29.4%</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21.9%</a:t>
                      </a:r>
                    </a:p>
                  </a:txBody>
                  <a:tcPr marL="11165" marR="11165" marT="1116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dirty="0">
                          <a:solidFill>
                            <a:srgbClr val="000000"/>
                          </a:solidFill>
                          <a:latin typeface="Arial"/>
                        </a:rPr>
                        <a:t>51.7%</a:t>
                      </a:r>
                    </a:p>
                  </a:txBody>
                  <a:tcPr marL="11165" marR="11165" marT="1116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457200" y="1625600"/>
            <a:ext cx="82296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Finally you are given a classification table that tells you how well the predictive model performed – look for misclassifications and ask yourself why… you can always run a new and improved model!</a:t>
            </a:r>
            <a:endParaRPr lang="en-US" dirty="0"/>
          </a:p>
        </p:txBody>
      </p:sp>
      <p:sp>
        <p:nvSpPr>
          <p:cNvPr id="7" name="Rectangle 6"/>
          <p:cNvSpPr/>
          <p:nvPr/>
        </p:nvSpPr>
        <p:spPr>
          <a:xfrm>
            <a:off x="1390650" y="2763494"/>
            <a:ext cx="6362700" cy="182544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5" idx="3"/>
            <a:endCxn id="7" idx="3"/>
          </p:cNvCxnSpPr>
          <p:nvPr/>
        </p:nvCxnSpPr>
        <p:spPr>
          <a:xfrm flipH="1">
            <a:off x="7753350" y="2087265"/>
            <a:ext cx="933450" cy="1588949"/>
          </a:xfrm>
          <a:prstGeom prst="bentConnector3">
            <a:avLst>
              <a:gd name="adj1" fmla="val -11792"/>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390650" y="4885266"/>
            <a:ext cx="63627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The model has trouble with ‘Other Qualification’ respondents – it tries to assign many of the to ‘Higher Education’</a:t>
            </a:r>
            <a:endParaRPr lang="en-US" dirty="0"/>
          </a:p>
        </p:txBody>
      </p:sp>
      <p:sp>
        <p:nvSpPr>
          <p:cNvPr id="12" name="Rectangle 11"/>
          <p:cNvSpPr/>
          <p:nvPr/>
        </p:nvSpPr>
        <p:spPr>
          <a:xfrm>
            <a:off x="3769785" y="3771900"/>
            <a:ext cx="573616" cy="230281"/>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hape 13"/>
          <p:cNvCxnSpPr>
            <a:stCxn id="11" idx="0"/>
            <a:endCxn id="12" idx="1"/>
          </p:cNvCxnSpPr>
          <p:nvPr/>
        </p:nvCxnSpPr>
        <p:spPr>
          <a:xfrm rot="16200000" flipV="1">
            <a:off x="3671781" y="3985046"/>
            <a:ext cx="998225" cy="802215"/>
          </a:xfrm>
          <a:prstGeom prst="bentConnector4">
            <a:avLst>
              <a:gd name="adj1" fmla="val 18788"/>
              <a:gd name="adj2" fmla="val 163325"/>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57200" y="5875867"/>
            <a:ext cx="8229599"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51.7% correctly predicted is okay – but the model is best at predicting respondents with ‘Higher Education’ qualifications… can you do better?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dissolve">
                                      <p:cBhvr>
                                        <p:cTn id="21" dur="500"/>
                                        <p:tgtEl>
                                          <p:spTgt spid="12"/>
                                        </p:tgtEl>
                                      </p:cBhvr>
                                    </p:animEffect>
                                  </p:childTnLst>
                                </p:cTn>
                              </p:par>
                              <p:par>
                                <p:cTn id="22" presetID="9" presetClass="entr" presetSubtype="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dissolve">
                                      <p:cBhvr>
                                        <p:cTn id="24" dur="500"/>
                                        <p:tgtEl>
                                          <p:spTgt spid="14"/>
                                        </p:tgtEl>
                                      </p:cBhvr>
                                    </p:animEffect>
                                  </p:childTnLst>
                                </p:cTn>
                              </p:par>
                              <p:par>
                                <p:cTn id="25" presetID="9" presetClass="entr" presetSubtype="0" fill="hold" grpId="0" nodeType="withEffect">
                                  <p:stCondLst>
                                    <p:cond delay="100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1" grpId="0" animBg="1"/>
      <p:bldP spid="12" grpId="0" animBg="1"/>
      <p:bldP spid="15"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dirty="0" smtClean="0"/>
              <a:t>In Class Exercise</a:t>
            </a:r>
            <a:endParaRPr lang="en-US" dirty="0"/>
          </a:p>
        </p:txBody>
      </p:sp>
      <p:sp>
        <p:nvSpPr>
          <p:cNvPr id="3" name="Content Placeholder 2"/>
          <p:cNvSpPr>
            <a:spLocks noGrp="1"/>
          </p:cNvSpPr>
          <p:nvPr>
            <p:ph idx="1"/>
          </p:nvPr>
        </p:nvSpPr>
        <p:spPr>
          <a:xfrm>
            <a:off x="457200" y="1600201"/>
            <a:ext cx="8229600" cy="2937932"/>
          </a:xfrm>
        </p:spPr>
        <p:txBody>
          <a:bodyPr>
            <a:normAutofit fontScale="77500" lnSpcReduction="20000"/>
          </a:bodyPr>
          <a:lstStyle/>
          <a:p>
            <a:r>
              <a:rPr lang="en-US" dirty="0" smtClean="0"/>
              <a:t>Work in small groups to interpret the results of my model (the odds ratios) for ‘</a:t>
            </a:r>
            <a:r>
              <a:rPr lang="en-US" b="1" dirty="0" smtClean="0"/>
              <a:t>manual2</a:t>
            </a:r>
            <a:r>
              <a:rPr lang="en-US" dirty="0" smtClean="0"/>
              <a:t>’ and ‘</a:t>
            </a:r>
            <a:r>
              <a:rPr lang="en-US" b="1" dirty="0" smtClean="0"/>
              <a:t>seefrnd2</a:t>
            </a:r>
            <a:r>
              <a:rPr lang="en-US" dirty="0" smtClean="0"/>
              <a:t>’</a:t>
            </a:r>
          </a:p>
          <a:p>
            <a:endParaRPr lang="en-US" dirty="0" smtClean="0"/>
          </a:p>
          <a:p>
            <a:r>
              <a:rPr lang="en-US" dirty="0" smtClean="0"/>
              <a:t>Remember to…</a:t>
            </a:r>
          </a:p>
          <a:p>
            <a:pPr lvl="1"/>
            <a:r>
              <a:rPr lang="en-US" dirty="0" smtClean="0"/>
              <a:t>Look for significance</a:t>
            </a:r>
          </a:p>
          <a:p>
            <a:pPr lvl="1"/>
            <a:r>
              <a:rPr lang="en-US" dirty="0" smtClean="0"/>
              <a:t>Negative or positive coefficient?</a:t>
            </a:r>
          </a:p>
          <a:p>
            <a:pPr lvl="1"/>
            <a:r>
              <a:rPr lang="en-US" dirty="0" smtClean="0"/>
              <a:t>Interpret the </a:t>
            </a:r>
            <a:r>
              <a:rPr lang="en-US" i="1" dirty="0" err="1" smtClean="0"/>
              <a:t>Exp(B</a:t>
            </a:r>
            <a:r>
              <a:rPr lang="en-US" i="1" dirty="0" smtClean="0"/>
              <a:t>)</a:t>
            </a:r>
            <a:r>
              <a:rPr lang="en-US" dirty="0" smtClean="0"/>
              <a:t> (odds ratio)</a:t>
            </a:r>
          </a:p>
          <a:p>
            <a:pPr lvl="1"/>
            <a:r>
              <a:rPr lang="en-US" dirty="0" smtClean="0"/>
              <a:t>We are not comparing ‘No </a:t>
            </a:r>
            <a:r>
              <a:rPr lang="en-US" dirty="0" err="1" smtClean="0"/>
              <a:t>Qual</a:t>
            </a:r>
            <a:r>
              <a:rPr lang="en-US" dirty="0" smtClean="0"/>
              <a:t>’ with ‘HE </a:t>
            </a:r>
            <a:r>
              <a:rPr lang="en-US" dirty="0" err="1" smtClean="0"/>
              <a:t>Qual</a:t>
            </a:r>
            <a:r>
              <a:rPr lang="en-US" dirty="0" smtClean="0"/>
              <a:t>’</a:t>
            </a:r>
          </a:p>
        </p:txBody>
      </p:sp>
      <p:sp>
        <p:nvSpPr>
          <p:cNvPr id="4" name="TextBox 3"/>
          <p:cNvSpPr txBox="1"/>
          <p:nvPr/>
        </p:nvSpPr>
        <p:spPr>
          <a:xfrm>
            <a:off x="457200" y="4538134"/>
            <a:ext cx="8229600" cy="2031325"/>
          </a:xfrm>
          <a:prstGeom prst="rect">
            <a:avLst/>
          </a:prstGeom>
          <a:noFill/>
        </p:spPr>
        <p:txBody>
          <a:bodyPr wrap="square" rtlCol="0">
            <a:spAutoFit/>
          </a:bodyPr>
          <a:lstStyle/>
          <a:p>
            <a:r>
              <a:rPr lang="en-US" dirty="0" smtClean="0"/>
              <a:t>You need to know that…</a:t>
            </a:r>
          </a:p>
          <a:p>
            <a:r>
              <a:rPr lang="en-US" dirty="0" smtClean="0"/>
              <a:t>[‘</a:t>
            </a:r>
            <a:r>
              <a:rPr lang="en-US" b="1" dirty="0" smtClean="0"/>
              <a:t>manual2</a:t>
            </a:r>
            <a:r>
              <a:rPr lang="en-US" dirty="0" smtClean="0"/>
              <a:t>’ = 1.00] refers to </a:t>
            </a:r>
            <a:r>
              <a:rPr lang="en-US" u="sng" dirty="0" smtClean="0"/>
              <a:t>non-manual</a:t>
            </a:r>
            <a:r>
              <a:rPr lang="en-US" dirty="0" smtClean="0"/>
              <a:t> respondent</a:t>
            </a:r>
          </a:p>
          <a:p>
            <a:r>
              <a:rPr lang="en-US" dirty="0" smtClean="0"/>
              <a:t>[‘</a:t>
            </a:r>
            <a:r>
              <a:rPr lang="en-US" b="1" dirty="0" smtClean="0"/>
              <a:t>manual2</a:t>
            </a:r>
            <a:r>
              <a:rPr lang="en-US" dirty="0" smtClean="0"/>
              <a:t>’ = 2.00] refers to </a:t>
            </a:r>
            <a:r>
              <a:rPr lang="en-US" u="sng" dirty="0" smtClean="0"/>
              <a:t>manual</a:t>
            </a:r>
            <a:r>
              <a:rPr lang="en-US" dirty="0" smtClean="0"/>
              <a:t> respondent (reference category)</a:t>
            </a:r>
          </a:p>
          <a:p>
            <a:r>
              <a:rPr lang="en-US" dirty="0" smtClean="0"/>
              <a:t>[‘</a:t>
            </a:r>
            <a:r>
              <a:rPr lang="en-US" b="1" dirty="0" smtClean="0"/>
              <a:t>seefrnd2</a:t>
            </a:r>
            <a:r>
              <a:rPr lang="en-US" dirty="0" smtClean="0"/>
              <a:t>’ = 1.00] refers to seeing friends </a:t>
            </a:r>
            <a:r>
              <a:rPr lang="en-US" u="sng" dirty="0" smtClean="0"/>
              <a:t>weekly</a:t>
            </a:r>
            <a:endParaRPr lang="en-US" dirty="0" smtClean="0"/>
          </a:p>
          <a:p>
            <a:r>
              <a:rPr lang="en-US" dirty="0" smtClean="0"/>
              <a:t>[‘</a:t>
            </a:r>
            <a:r>
              <a:rPr lang="en-US" b="1" dirty="0" smtClean="0"/>
              <a:t>seefrnd2</a:t>
            </a:r>
            <a:r>
              <a:rPr lang="en-US" dirty="0" smtClean="0"/>
              <a:t>’ = 2.00] refers to seeing friends </a:t>
            </a:r>
            <a:r>
              <a:rPr lang="en-US" u="sng" dirty="0" smtClean="0"/>
              <a:t>monthly</a:t>
            </a:r>
          </a:p>
          <a:p>
            <a:r>
              <a:rPr lang="en-US" dirty="0" smtClean="0"/>
              <a:t>[‘</a:t>
            </a:r>
            <a:r>
              <a:rPr lang="en-US" b="1" dirty="0" smtClean="0"/>
              <a:t>seefrnd2</a:t>
            </a:r>
            <a:r>
              <a:rPr lang="en-US" dirty="0" smtClean="0"/>
              <a:t>’ = 3.00] refers to seeing friends </a:t>
            </a:r>
            <a:r>
              <a:rPr lang="en-US" u="sng" dirty="0" smtClean="0"/>
              <a:t>less than monthly</a:t>
            </a:r>
            <a:endParaRPr lang="en-US" dirty="0" smtClean="0"/>
          </a:p>
          <a:p>
            <a:r>
              <a:rPr lang="en-US" dirty="0" smtClean="0"/>
              <a:t>[‘</a:t>
            </a:r>
            <a:r>
              <a:rPr lang="en-US" b="1" dirty="0" smtClean="0"/>
              <a:t>seefrnd2</a:t>
            </a:r>
            <a:r>
              <a:rPr lang="en-US" dirty="0" smtClean="0"/>
              <a:t>’ = 4.00] refers to seeing friends </a:t>
            </a:r>
            <a:r>
              <a:rPr lang="en-US" u="sng" dirty="0" smtClean="0"/>
              <a:t>not in the last year</a:t>
            </a:r>
            <a:r>
              <a:rPr lang="en-US" dirty="0" smtClean="0"/>
              <a:t> (reference category)</a:t>
            </a:r>
            <a:endParaRPr lang="en-US" dirty="0"/>
          </a:p>
        </p:txBody>
      </p:sp>
      <p:sp>
        <p:nvSpPr>
          <p:cNvPr id="6" name="Rectangle 5"/>
          <p:cNvSpPr/>
          <p:nvPr/>
        </p:nvSpPr>
        <p:spPr>
          <a:xfrm>
            <a:off x="457200" y="4538133"/>
            <a:ext cx="8229600" cy="2031325"/>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Writing-Up I</a:t>
            </a:r>
            <a:endParaRPr lang="en-US" dirty="0"/>
          </a:p>
        </p:txBody>
      </p:sp>
      <p:sp>
        <p:nvSpPr>
          <p:cNvPr id="3" name="Content Placeholder 2"/>
          <p:cNvSpPr>
            <a:spLocks noGrp="1"/>
          </p:cNvSpPr>
          <p:nvPr>
            <p:ph idx="1"/>
          </p:nvPr>
        </p:nvSpPr>
        <p:spPr>
          <a:xfrm>
            <a:off x="457200" y="1600200"/>
            <a:ext cx="8229600" cy="4834467"/>
          </a:xfrm>
        </p:spPr>
        <p:txBody>
          <a:bodyPr>
            <a:normAutofit fontScale="55000" lnSpcReduction="20000"/>
          </a:bodyPr>
          <a:lstStyle/>
          <a:p>
            <a:r>
              <a:rPr lang="en-US" dirty="0" smtClean="0"/>
              <a:t>Report the test results from the output – always give the test statistic, degrees of freedom (if appropriate) and the </a:t>
            </a:r>
            <a:r>
              <a:rPr lang="en-US" i="1" dirty="0" err="1" smtClean="0"/>
              <a:t>p</a:t>
            </a:r>
            <a:r>
              <a:rPr lang="en-US" i="1" dirty="0" smtClean="0"/>
              <a:t>-value</a:t>
            </a:r>
            <a:endParaRPr lang="en-US" dirty="0" smtClean="0"/>
          </a:p>
          <a:p>
            <a:endParaRPr lang="en-US" dirty="0" smtClean="0"/>
          </a:p>
          <a:p>
            <a:r>
              <a:rPr lang="en-US" dirty="0" smtClean="0"/>
              <a:t>Always explain what the test result means for your model</a:t>
            </a:r>
          </a:p>
          <a:p>
            <a:endParaRPr lang="en-US" dirty="0" smtClean="0"/>
          </a:p>
          <a:p>
            <a:r>
              <a:rPr lang="en-US" dirty="0" smtClean="0"/>
              <a:t>Remember – if your model doesn’t fit then there’s no point in writing about it!</a:t>
            </a:r>
          </a:p>
          <a:p>
            <a:endParaRPr lang="en-US" dirty="0" smtClean="0"/>
          </a:p>
          <a:p>
            <a:r>
              <a:rPr lang="en-US" dirty="0" smtClean="0"/>
              <a:t>Report which coefficients are not significant – offer an explanation as to why (why were your hypotheses and </a:t>
            </a:r>
            <a:r>
              <a:rPr lang="en-US" dirty="0" err="1" smtClean="0"/>
              <a:t>bivariate</a:t>
            </a:r>
            <a:r>
              <a:rPr lang="en-US" dirty="0" smtClean="0"/>
              <a:t> tests wrong?... </a:t>
            </a:r>
            <a:r>
              <a:rPr lang="en-US" dirty="0"/>
              <a:t>c</a:t>
            </a:r>
            <a:r>
              <a:rPr lang="en-US" dirty="0" smtClean="0"/>
              <a:t>omplexity of interactions?)</a:t>
            </a:r>
          </a:p>
          <a:p>
            <a:endParaRPr lang="en-US" dirty="0" smtClean="0"/>
          </a:p>
          <a:p>
            <a:r>
              <a:rPr lang="en-US" dirty="0" smtClean="0"/>
              <a:t>Regarding reporting odds ratios:</a:t>
            </a:r>
          </a:p>
          <a:p>
            <a:pPr lvl="1"/>
            <a:r>
              <a:rPr lang="en-US" dirty="0" smtClean="0"/>
              <a:t>Report whether the odds increase or decrease</a:t>
            </a:r>
          </a:p>
          <a:p>
            <a:pPr lvl="1"/>
            <a:r>
              <a:rPr lang="en-US" dirty="0" smtClean="0"/>
              <a:t>Give the odds ratio (or percentage point increase if you prefer)</a:t>
            </a:r>
          </a:p>
          <a:p>
            <a:pPr lvl="1"/>
            <a:r>
              <a:rPr lang="en-US" dirty="0" smtClean="0"/>
              <a:t>Give the degrees of freedom</a:t>
            </a:r>
          </a:p>
          <a:p>
            <a:pPr lvl="1"/>
            <a:r>
              <a:rPr lang="en-US" dirty="0" smtClean="0"/>
              <a:t>Give the Wald statistic</a:t>
            </a:r>
          </a:p>
          <a:p>
            <a:pPr lvl="1"/>
            <a:endParaRPr lang="en-US" dirty="0" smtClean="0"/>
          </a:p>
          <a:p>
            <a:r>
              <a:rPr lang="en-US" dirty="0" smtClean="0"/>
              <a:t>Remember to say ‘all other things being equal’ every now and again!</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Writing-Up II</a:t>
            </a:r>
            <a:endParaRPr lang="en-US" dirty="0"/>
          </a:p>
        </p:txBody>
      </p:sp>
      <p:sp>
        <p:nvSpPr>
          <p:cNvPr id="4" name="TextBox 3"/>
          <p:cNvSpPr txBox="1"/>
          <p:nvPr/>
        </p:nvSpPr>
        <p:spPr>
          <a:xfrm>
            <a:off x="457200" y="1540933"/>
            <a:ext cx="8229600" cy="338554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b="1" dirty="0" smtClean="0"/>
              <a:t>EXAMPLE:</a:t>
            </a:r>
          </a:p>
          <a:p>
            <a:endParaRPr lang="en-US" sz="800" dirty="0"/>
          </a:p>
          <a:p>
            <a:r>
              <a:rPr lang="en-US" dirty="0" smtClean="0"/>
              <a:t>The coefficient for the variable ‘</a:t>
            </a:r>
            <a:r>
              <a:rPr lang="en-US" b="1" dirty="0" smtClean="0"/>
              <a:t>manual2</a:t>
            </a:r>
            <a:r>
              <a:rPr lang="en-US" dirty="0" smtClean="0"/>
              <a:t>’ (whether a respondent has a manual or non-manual occupation) was significant for both respondents with a higher education and no qualification.</a:t>
            </a:r>
          </a:p>
          <a:p>
            <a:endParaRPr lang="en-US" sz="800" dirty="0" smtClean="0"/>
          </a:p>
          <a:p>
            <a:r>
              <a:rPr lang="en-US" dirty="0" smtClean="0"/>
              <a:t>Non-manual respondents were much more likely to have a higher education than an ‘other’ qualification than manual respondents (odds = 3.6, 1 </a:t>
            </a:r>
            <a:r>
              <a:rPr lang="en-US" dirty="0" err="1" smtClean="0"/>
              <a:t>d.f</a:t>
            </a:r>
            <a:r>
              <a:rPr lang="en-US" dirty="0" smtClean="0"/>
              <a:t>., Wald = 309.34) all other things being equal.</a:t>
            </a:r>
          </a:p>
          <a:p>
            <a:endParaRPr lang="en-US" dirty="0" smtClean="0"/>
          </a:p>
          <a:p>
            <a:r>
              <a:rPr lang="en-US" dirty="0" smtClean="0"/>
              <a:t>Also, non-manual respondents were much </a:t>
            </a:r>
            <a:r>
              <a:rPr lang="en-US" smtClean="0"/>
              <a:t>less </a:t>
            </a:r>
            <a:r>
              <a:rPr lang="en-US" smtClean="0"/>
              <a:t>likely </a:t>
            </a:r>
            <a:r>
              <a:rPr lang="en-US" dirty="0" smtClean="0"/>
              <a:t>not to have any qualifications than to have an ‘other’ qualification than manual respondents (odds = 0.31, 1 </a:t>
            </a:r>
            <a:r>
              <a:rPr lang="en-US" dirty="0" err="1" smtClean="0"/>
              <a:t>d.f</a:t>
            </a:r>
            <a:r>
              <a:rPr lang="en-US" dirty="0" smtClean="0"/>
              <a:t>., Wald = 255.80) all other things being equal.</a:t>
            </a:r>
            <a:endParaRPr lang="en-US" dirty="0"/>
          </a:p>
        </p:txBody>
      </p:sp>
      <p:sp>
        <p:nvSpPr>
          <p:cNvPr id="5" name="TextBox 4"/>
          <p:cNvSpPr txBox="1"/>
          <p:nvPr/>
        </p:nvSpPr>
        <p:spPr>
          <a:xfrm>
            <a:off x="457200" y="5041900"/>
            <a:ext cx="8229600" cy="175432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Although the language is awkward we can </a:t>
            </a:r>
            <a:r>
              <a:rPr lang="en-US" dirty="0" err="1" smtClean="0"/>
              <a:t>summarise</a:t>
            </a:r>
            <a:r>
              <a:rPr lang="en-US" dirty="0" smtClean="0"/>
              <a:t> by saying that respondents with higher education qualifications are more likely to have non-manual jobs than respondents with ‘other’ qualifications. Also, respondents with no qualifications are less likely to have non-manual jobs than respondents with ‘other’ qualifications. Both of these statements are made in reference to respondents who have manual occupations (the dummy ref cat.) and with ‘other’ qualifications (DV ref cat.)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Binary and multinomial models are very similar, but notice the subtle differences</a:t>
            </a:r>
          </a:p>
          <a:p>
            <a:endParaRPr lang="en-US" dirty="0" smtClean="0"/>
          </a:p>
          <a:p>
            <a:r>
              <a:rPr lang="en-US" dirty="0" smtClean="0"/>
              <a:t>Again interpretation of the coefficients and </a:t>
            </a:r>
            <a:r>
              <a:rPr lang="en-US" i="1" dirty="0" err="1" smtClean="0"/>
              <a:t>Exp(B</a:t>
            </a:r>
            <a:r>
              <a:rPr lang="en-US" i="1" dirty="0" smtClean="0"/>
              <a:t>)</a:t>
            </a:r>
            <a:r>
              <a:rPr lang="en-US" dirty="0" smtClean="0"/>
              <a:t> are the tricky bit</a:t>
            </a:r>
          </a:p>
          <a:p>
            <a:endParaRPr lang="en-US" dirty="0" smtClean="0"/>
          </a:p>
          <a:p>
            <a:r>
              <a:rPr lang="en-US" dirty="0" smtClean="0"/>
              <a:t>The models are very powerful, even when saying ‘more likely’ or ‘less likely’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dirty="0" smtClean="0"/>
              <a:t>Workshop Task</a:t>
            </a:r>
            <a:endParaRPr lang="en-US" dirty="0"/>
          </a:p>
        </p:txBody>
      </p:sp>
      <p:sp>
        <p:nvSpPr>
          <p:cNvPr id="3" name="Content Placeholder 2"/>
          <p:cNvSpPr>
            <a:spLocks noGrp="1"/>
          </p:cNvSpPr>
          <p:nvPr>
            <p:ph idx="1"/>
          </p:nvPr>
        </p:nvSpPr>
        <p:spPr>
          <a:xfrm>
            <a:off x="457200" y="1600200"/>
            <a:ext cx="8229600" cy="4741333"/>
          </a:xfrm>
        </p:spPr>
        <p:txBody>
          <a:bodyPr>
            <a:normAutofit fontScale="62500" lnSpcReduction="20000"/>
          </a:bodyPr>
          <a:lstStyle/>
          <a:p>
            <a:r>
              <a:rPr lang="en-US" dirty="0" smtClean="0"/>
              <a:t>Run a multinomial logistic regression model with the dependent variable ‘</a:t>
            </a:r>
            <a:r>
              <a:rPr lang="en-US" b="1" dirty="0" smtClean="0"/>
              <a:t>edlev7</a:t>
            </a:r>
            <a:r>
              <a:rPr lang="en-US" dirty="0" smtClean="0"/>
              <a:t>’</a:t>
            </a:r>
          </a:p>
          <a:p>
            <a:endParaRPr lang="en-US" dirty="0" smtClean="0"/>
          </a:p>
          <a:p>
            <a:r>
              <a:rPr lang="en-US" dirty="0" smtClean="0"/>
              <a:t>See if you can get a better prediction rate than me!</a:t>
            </a:r>
          </a:p>
          <a:p>
            <a:endParaRPr lang="en-US" dirty="0" smtClean="0"/>
          </a:p>
          <a:p>
            <a:r>
              <a:rPr lang="en-US" dirty="0" smtClean="0"/>
              <a:t>Use everything you’ve learnt over the past weeks, starting with the proper procedure for variable selection</a:t>
            </a:r>
          </a:p>
          <a:p>
            <a:endParaRPr lang="en-US" dirty="0" smtClean="0"/>
          </a:p>
          <a:p>
            <a:r>
              <a:rPr lang="en-US" dirty="0" smtClean="0"/>
              <a:t>Use these slides to check that the model works (follow my step-by-step guide to operation and interpretation)</a:t>
            </a:r>
          </a:p>
          <a:p>
            <a:endParaRPr lang="en-US" dirty="0" smtClean="0"/>
          </a:p>
          <a:p>
            <a:r>
              <a:rPr lang="en-US" dirty="0" smtClean="0"/>
              <a:t>Interpret the odds ratios and draw some conclusions about your model</a:t>
            </a:r>
          </a:p>
          <a:p>
            <a:endParaRPr lang="en-US" dirty="0" smtClean="0"/>
          </a:p>
          <a:p>
            <a:r>
              <a:rPr lang="en-US" dirty="0" smtClean="0"/>
              <a:t>If your model doesn’t work then work in pairs</a:t>
            </a:r>
          </a:p>
          <a:p>
            <a:endParaRPr lang="en-US" dirty="0" smtClean="0"/>
          </a:p>
          <a:p>
            <a:r>
              <a:rPr lang="en-US" dirty="0" smtClean="0"/>
              <a:t>This technique is advanced, so ask for help if you are unsure</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Recap – Last Week</a:t>
            </a:r>
            <a:endParaRPr lang="en-US" dirty="0"/>
          </a:p>
        </p:txBody>
      </p:sp>
      <p:sp>
        <p:nvSpPr>
          <p:cNvPr id="3" name="Content Placeholder 2"/>
          <p:cNvSpPr>
            <a:spLocks noGrp="1"/>
          </p:cNvSpPr>
          <p:nvPr>
            <p:ph idx="1"/>
          </p:nvPr>
        </p:nvSpPr>
        <p:spPr/>
        <p:txBody>
          <a:bodyPr>
            <a:normAutofit/>
          </a:bodyPr>
          <a:lstStyle/>
          <a:p>
            <a:r>
              <a:rPr lang="en-US" dirty="0" smtClean="0"/>
              <a:t>Variable selection</a:t>
            </a:r>
          </a:p>
          <a:p>
            <a:endParaRPr lang="en-US" dirty="0" smtClean="0"/>
          </a:p>
          <a:p>
            <a:r>
              <a:rPr lang="en-US" dirty="0" smtClean="0"/>
              <a:t>Binary logistic </a:t>
            </a:r>
            <a:r>
              <a:rPr lang="en-US" dirty="0"/>
              <a:t>r</a:t>
            </a:r>
            <a:r>
              <a:rPr lang="en-US" dirty="0" smtClean="0"/>
              <a:t>egression in SPSS</a:t>
            </a:r>
          </a:p>
          <a:p>
            <a:endParaRPr lang="en-US" dirty="0" smtClean="0"/>
          </a:p>
          <a:p>
            <a:r>
              <a:rPr lang="en-US" dirty="0" smtClean="0"/>
              <a:t>Model interpretation</a:t>
            </a:r>
          </a:p>
          <a:p>
            <a:endParaRPr lang="en-US" dirty="0" smtClean="0"/>
          </a:p>
          <a:p>
            <a:r>
              <a:rPr lang="en-US" dirty="0" smtClean="0"/>
              <a:t>Intuitive results?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Workshop Feedback</a:t>
            </a:r>
            <a:endParaRPr lang="en-US" dirty="0"/>
          </a:p>
        </p:txBody>
      </p:sp>
      <p:sp>
        <p:nvSpPr>
          <p:cNvPr id="4" name="TextBox 3"/>
          <p:cNvSpPr txBox="1"/>
          <p:nvPr/>
        </p:nvSpPr>
        <p:spPr>
          <a:xfrm>
            <a:off x="824713" y="1871957"/>
            <a:ext cx="7554366" cy="156966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u="sng" dirty="0" smtClean="0"/>
              <a:t>TASK:</a:t>
            </a:r>
          </a:p>
          <a:p>
            <a:pPr algn="ctr"/>
            <a:r>
              <a:rPr lang="en-US" sz="2400" dirty="0" smtClean="0"/>
              <a:t>To run and interpret a binary logistic regression model with ‘Sex’ as the dependent variable using your own choice of independent variables</a:t>
            </a:r>
            <a:endParaRPr lang="en-US" sz="2400" dirty="0"/>
          </a:p>
        </p:txBody>
      </p:sp>
      <p:sp>
        <p:nvSpPr>
          <p:cNvPr id="5" name="TextBox 4"/>
          <p:cNvSpPr txBox="1"/>
          <p:nvPr/>
        </p:nvSpPr>
        <p:spPr>
          <a:xfrm>
            <a:off x="824713" y="3626283"/>
            <a:ext cx="755436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Were your models successful?</a:t>
            </a:r>
            <a:endParaRPr lang="en-US" dirty="0"/>
          </a:p>
        </p:txBody>
      </p:sp>
      <p:sp>
        <p:nvSpPr>
          <p:cNvPr id="6" name="TextBox 5"/>
          <p:cNvSpPr txBox="1"/>
          <p:nvPr/>
        </p:nvSpPr>
        <p:spPr>
          <a:xfrm>
            <a:off x="824713" y="4189225"/>
            <a:ext cx="755436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Did you have any problems or issues?</a:t>
            </a:r>
            <a:endParaRPr lang="en-US" dirty="0"/>
          </a:p>
        </p:txBody>
      </p:sp>
      <p:sp>
        <p:nvSpPr>
          <p:cNvPr id="7" name="TextBox 6"/>
          <p:cNvSpPr txBox="1"/>
          <p:nvPr/>
        </p:nvSpPr>
        <p:spPr>
          <a:xfrm>
            <a:off x="824713" y="5805540"/>
            <a:ext cx="7554366"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TODAY: I will show you how to run and interpret a </a:t>
            </a:r>
            <a:r>
              <a:rPr lang="en-US" u="sng" dirty="0" smtClean="0"/>
              <a:t>multinomial</a:t>
            </a:r>
            <a:r>
              <a:rPr lang="en-US" dirty="0" smtClean="0"/>
              <a:t> logistic model in SPSS. I will use a different dependent variable (‘</a:t>
            </a:r>
            <a:r>
              <a:rPr lang="en-US" b="1" dirty="0" smtClean="0"/>
              <a:t>edlev7</a:t>
            </a:r>
            <a:r>
              <a:rPr lang="en-US" dirty="0" smtClean="0"/>
              <a:t>’)</a:t>
            </a:r>
            <a:r>
              <a:rPr lang="en-US" b="1" dirty="0" smtClean="0"/>
              <a:t> </a:t>
            </a:r>
            <a:r>
              <a:rPr lang="en-US" dirty="0" smtClean="0"/>
              <a:t>and the same dataset.</a:t>
            </a:r>
            <a:endParaRPr lang="en-US" dirty="0"/>
          </a:p>
        </p:txBody>
      </p:sp>
      <p:sp>
        <p:nvSpPr>
          <p:cNvPr id="8" name="TextBox 7"/>
          <p:cNvSpPr txBox="1"/>
          <p:nvPr/>
        </p:nvSpPr>
        <p:spPr>
          <a:xfrm>
            <a:off x="824713" y="4727008"/>
            <a:ext cx="755436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Did you find anything interesting (interpretation of odds ratios)?</a:t>
            </a:r>
            <a:endParaRPr lang="en-US" dirty="0"/>
          </a:p>
        </p:txBody>
      </p:sp>
      <p:sp>
        <p:nvSpPr>
          <p:cNvPr id="9" name="TextBox 8"/>
          <p:cNvSpPr txBox="1"/>
          <p:nvPr/>
        </p:nvSpPr>
        <p:spPr>
          <a:xfrm>
            <a:off x="824713" y="5213552"/>
            <a:ext cx="755436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Did you have difficulty in interpretation?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ssolve">
                                      <p:cBhvr>
                                        <p:cTn id="11" dur="500"/>
                                        <p:tgtEl>
                                          <p:spTgt spid="5"/>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dissolve">
                                      <p:cBhvr>
                                        <p:cTn id="23" dur="500"/>
                                        <p:tgtEl>
                                          <p:spTgt spid="9"/>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I</a:t>
            </a:r>
            <a:endParaRPr lang="en-US" dirty="0"/>
          </a:p>
        </p:txBody>
      </p:sp>
      <p:sp>
        <p:nvSpPr>
          <p:cNvPr id="3" name="Content Placeholder 2"/>
          <p:cNvSpPr>
            <a:spLocks noGrp="1"/>
          </p:cNvSpPr>
          <p:nvPr>
            <p:ph idx="1"/>
          </p:nvPr>
        </p:nvSpPr>
        <p:spPr>
          <a:xfrm>
            <a:off x="457200" y="1600201"/>
            <a:ext cx="8229600" cy="4419748"/>
          </a:xfrm>
        </p:spPr>
        <p:txBody>
          <a:bodyPr>
            <a:normAutofit fontScale="62500" lnSpcReduction="20000"/>
          </a:bodyPr>
          <a:lstStyle/>
          <a:p>
            <a:r>
              <a:rPr lang="en-US" dirty="0" smtClean="0"/>
              <a:t>Very similar to binary logistic regression</a:t>
            </a:r>
          </a:p>
          <a:p>
            <a:endParaRPr lang="en-US" dirty="0" smtClean="0"/>
          </a:p>
          <a:p>
            <a:r>
              <a:rPr lang="en-US" dirty="0" smtClean="0"/>
              <a:t>For a categorical dependent variable with more than two categories</a:t>
            </a:r>
          </a:p>
          <a:p>
            <a:endParaRPr lang="en-US" dirty="0" smtClean="0"/>
          </a:p>
          <a:p>
            <a:r>
              <a:rPr lang="en-US" dirty="0" smtClean="0"/>
              <a:t>‘</a:t>
            </a:r>
            <a:r>
              <a:rPr lang="en-US" b="1" dirty="0" smtClean="0"/>
              <a:t>edlev7</a:t>
            </a:r>
            <a:r>
              <a:rPr lang="en-US" dirty="0" smtClean="0"/>
              <a:t>’ asks for the highest educational qualification of a respondent and has three categories: ‘Higher Education’, ‘Other Qualification’ and ‘None’</a:t>
            </a:r>
          </a:p>
          <a:p>
            <a:endParaRPr lang="en-US" dirty="0" smtClean="0"/>
          </a:p>
          <a:p>
            <a:r>
              <a:rPr lang="en-US" dirty="0" smtClean="0"/>
              <a:t>One of these categories has to be designated a ‘reference category’ to which the others will be compared</a:t>
            </a:r>
          </a:p>
          <a:p>
            <a:endParaRPr lang="en-US" dirty="0" smtClean="0"/>
          </a:p>
          <a:p>
            <a:r>
              <a:rPr lang="en-US" dirty="0" smtClean="0"/>
              <a:t>E.g. if ‘None’ is the ‘reference category’…</a:t>
            </a:r>
          </a:p>
          <a:p>
            <a:pPr lvl="1"/>
            <a:endParaRPr lang="en-US" sz="640" dirty="0" smtClean="0"/>
          </a:p>
          <a:p>
            <a:pPr lvl="1"/>
            <a:r>
              <a:rPr lang="en-US" dirty="0" smtClean="0"/>
              <a:t>respondents who had Higher Education qualifications were more likely to be female (odds increase of 2.3) than respondents with no qualifications</a:t>
            </a:r>
          </a:p>
          <a:p>
            <a:pPr lvl="1"/>
            <a:r>
              <a:rPr lang="en-US" dirty="0" smtClean="0"/>
              <a:t>Respondents who had other qualifications were less likely to be female (odds decrease of 0.45) than respondent with no qualifications</a:t>
            </a:r>
            <a:endParaRPr lang="en-US" dirty="0"/>
          </a:p>
        </p:txBody>
      </p:sp>
      <p:sp>
        <p:nvSpPr>
          <p:cNvPr id="4" name="TextBox 3"/>
          <p:cNvSpPr txBox="1"/>
          <p:nvPr/>
        </p:nvSpPr>
        <p:spPr>
          <a:xfrm>
            <a:off x="333493" y="6019949"/>
            <a:ext cx="8453304"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It is not possible to compare groups that are not the ‘reference category’ i.e. we cannot draw comparisons between ‘Higher Education’ and ‘Other Qualification’ directly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II</a:t>
            </a:r>
            <a:endParaRPr lang="en-US" dirty="0"/>
          </a:p>
        </p:txBody>
      </p:sp>
      <p:graphicFrame>
        <p:nvGraphicFramePr>
          <p:cNvPr id="5" name="Table 4"/>
          <p:cNvGraphicFramePr>
            <a:graphicFrameLocks noGrp="1"/>
          </p:cNvGraphicFramePr>
          <p:nvPr/>
        </p:nvGraphicFramePr>
        <p:xfrm>
          <a:off x="457200" y="2407980"/>
          <a:ext cx="6096000" cy="2543894"/>
        </p:xfrm>
        <a:graphic>
          <a:graphicData uri="http://schemas.openxmlformats.org/drawingml/2006/table">
            <a:tbl>
              <a:tblPr/>
              <a:tblGrid>
                <a:gridCol w="1245622"/>
                <a:gridCol w="1245622"/>
                <a:gridCol w="839852"/>
                <a:gridCol w="717177"/>
                <a:gridCol w="1019145"/>
                <a:gridCol w="1028582"/>
              </a:tblGrid>
              <a:tr h="189669">
                <a:tc gridSpan="6">
                  <a:txBody>
                    <a:bodyPr/>
                    <a:lstStyle/>
                    <a:p>
                      <a:pPr algn="ctr" fontAlgn="ctr"/>
                      <a:r>
                        <a:rPr lang="en-US" sz="1000" b="1" i="0" u="none" strike="noStrike">
                          <a:solidFill>
                            <a:srgbClr val="000000"/>
                          </a:solidFill>
                          <a:latin typeface="Arial Bold"/>
                        </a:rPr>
                        <a:t>Education Level - 2000 (3 groups)</a:t>
                      </a:r>
                    </a:p>
                  </a:txBody>
                  <a:tcPr marL="10456" marR="10456" marT="10456"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5513">
                <a:tc gridSpan="2">
                  <a:txBody>
                    <a:bodyPr/>
                    <a:lstStyle/>
                    <a:p>
                      <a:pPr algn="ctr" fontAlgn="ctr"/>
                      <a:r>
                        <a:rPr lang="en-US" sz="800" b="0" i="0" u="none" strike="noStrike">
                          <a:latin typeface="Arial"/>
                        </a:rPr>
                        <a:t> </a:t>
                      </a:r>
                    </a:p>
                  </a:txBody>
                  <a:tcPr marL="10456" marR="10456" marT="1045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000" b="0" i="0" u="none" strike="noStrike">
                          <a:solidFill>
                            <a:srgbClr val="000000"/>
                          </a:solidFill>
                          <a:latin typeface="Arial"/>
                        </a:rPr>
                        <a:t>Frequency</a:t>
                      </a:r>
                    </a:p>
                  </a:txBody>
                  <a:tcPr marL="10456" marR="10456" marT="1045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Percent</a:t>
                      </a:r>
                    </a:p>
                  </a:txBody>
                  <a:tcPr marL="10456" marR="10456" marT="104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Arial"/>
                        </a:rPr>
                        <a:t>Valid Percent</a:t>
                      </a:r>
                    </a:p>
                  </a:txBody>
                  <a:tcPr marL="10456" marR="10456" marT="104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Cumulative Percent</a:t>
                      </a:r>
                    </a:p>
                  </a:txBody>
                  <a:tcPr marL="10456" marR="10456" marT="104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026">
                <a:tc rowSpan="4">
                  <a:txBody>
                    <a:bodyPr/>
                    <a:lstStyle/>
                    <a:p>
                      <a:pPr algn="l" fontAlgn="t"/>
                      <a:r>
                        <a:rPr lang="en-US" sz="1000" b="0" i="0" u="none" strike="noStrike">
                          <a:solidFill>
                            <a:srgbClr val="000000"/>
                          </a:solidFill>
                          <a:latin typeface="Arial"/>
                        </a:rPr>
                        <a:t>Valid</a:t>
                      </a:r>
                    </a:p>
                  </a:txBody>
                  <a:tcPr marL="10456" marR="10456" marT="10456"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1000" b="0" i="0" u="none" strike="noStrike">
                          <a:solidFill>
                            <a:srgbClr val="000000"/>
                          </a:solidFill>
                          <a:latin typeface="Arial"/>
                        </a:rPr>
                        <a:t>HIGHER EDUCAT</a:t>
                      </a:r>
                    </a:p>
                  </a:txBody>
                  <a:tcPr marL="10456" marR="10456" marT="10456"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2015</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24.5</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31.2</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31.2</a:t>
                      </a:r>
                    </a:p>
                  </a:txBody>
                  <a:tcPr marL="10456" marR="10456" marT="10456"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OTHER QUAL</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2826</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34.4</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43.8</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75.0</a:t>
                      </a:r>
                    </a:p>
                  </a:txBody>
                  <a:tcPr marL="10456" marR="10456" marT="10456"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NONE</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1614</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19.6</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25.0</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100.0</a:t>
                      </a:r>
                    </a:p>
                  </a:txBody>
                  <a:tcPr marL="10456" marR="10456" marT="10456"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Total</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6455</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78.5</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100.0</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61026">
                <a:tc rowSpan="5">
                  <a:txBody>
                    <a:bodyPr/>
                    <a:lstStyle/>
                    <a:p>
                      <a:pPr algn="l" fontAlgn="t"/>
                      <a:r>
                        <a:rPr lang="en-US" sz="1000" b="0" i="0" u="none" strike="noStrike">
                          <a:solidFill>
                            <a:srgbClr val="000000"/>
                          </a:solidFill>
                          <a:latin typeface="Arial"/>
                        </a:rPr>
                        <a:t>Missing</a:t>
                      </a:r>
                    </a:p>
                  </a:txBody>
                  <a:tcPr marL="10456" marR="10456" marT="10456"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1000" b="0" i="0" u="none" strike="noStrike">
                          <a:solidFill>
                            <a:srgbClr val="000000"/>
                          </a:solidFill>
                          <a:latin typeface="Arial"/>
                        </a:rPr>
                        <a:t>NEV WENT SCH</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16</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NA</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4</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.0</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AGEOUT,MSPR</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1745</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21.2</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System</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.0</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vMerge="1">
                  <a:txBody>
                    <a:bodyPr/>
                    <a:lstStyle/>
                    <a:p>
                      <a:endParaRPr lang="en-US"/>
                    </a:p>
                  </a:txBody>
                  <a:tcPr/>
                </a:tc>
                <a:tc>
                  <a:txBody>
                    <a:bodyPr/>
                    <a:lstStyle/>
                    <a:p>
                      <a:pPr algn="l" fontAlgn="t"/>
                      <a:r>
                        <a:rPr lang="en-US" sz="1000" b="0" i="0" u="none" strike="noStrike">
                          <a:solidFill>
                            <a:srgbClr val="000000"/>
                          </a:solidFill>
                          <a:latin typeface="Arial"/>
                        </a:rPr>
                        <a:t>Total</a:t>
                      </a:r>
                    </a:p>
                  </a:txBody>
                  <a:tcPr marL="10456" marR="10456" marT="10456"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1766</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21.5</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9125">
                <a:tc gridSpan="2">
                  <a:txBody>
                    <a:bodyPr/>
                    <a:lstStyle/>
                    <a:p>
                      <a:pPr algn="l" fontAlgn="t"/>
                      <a:r>
                        <a:rPr lang="en-US" sz="1000" b="0" i="0" u="none" strike="noStrike">
                          <a:solidFill>
                            <a:srgbClr val="000000"/>
                          </a:solidFill>
                          <a:latin typeface="Arial"/>
                        </a:rPr>
                        <a:t>Total</a:t>
                      </a:r>
                    </a:p>
                  </a:txBody>
                  <a:tcPr marL="10456" marR="10456" marT="1045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t"/>
                      <a:r>
                        <a:rPr lang="en-US" sz="1000" b="0" i="0" u="none" strike="noStrike">
                          <a:solidFill>
                            <a:srgbClr val="000000"/>
                          </a:solidFill>
                          <a:latin typeface="Arial"/>
                        </a:rPr>
                        <a:t>8221</a:t>
                      </a:r>
                    </a:p>
                  </a:txBody>
                  <a:tcPr marL="10456" marR="10456" marT="1045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100.0</a:t>
                      </a:r>
                    </a:p>
                  </a:txBody>
                  <a:tcPr marL="10456" marR="10456" marT="104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latin typeface="Arial"/>
                        </a:rPr>
                        <a:t> </a:t>
                      </a:r>
                    </a:p>
                  </a:txBody>
                  <a:tcPr marL="10456" marR="10456" marT="10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latin typeface="Arial"/>
                        </a:rPr>
                        <a:t> </a:t>
                      </a:r>
                    </a:p>
                  </a:txBody>
                  <a:tcPr marL="10456" marR="10456" marT="10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948419" y="1575083"/>
            <a:ext cx="7298706"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Deciding on a ‘reference category’ should be an informed decision – what do we want to compare?</a:t>
            </a:r>
            <a:endParaRPr lang="en-US" dirty="0"/>
          </a:p>
        </p:txBody>
      </p:sp>
      <p:sp>
        <p:nvSpPr>
          <p:cNvPr id="7" name="TextBox 6"/>
          <p:cNvSpPr txBox="1"/>
          <p:nvPr/>
        </p:nvSpPr>
        <p:spPr>
          <a:xfrm>
            <a:off x="6746148" y="2407980"/>
            <a:ext cx="1940651" cy="313932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As a rule of thumb, the ‘reference category’ should be the most populated response (highest frequency), but this can be over-ruled by your research agenda</a:t>
            </a:r>
            <a:endParaRPr lang="en-US" dirty="0"/>
          </a:p>
        </p:txBody>
      </p:sp>
      <p:sp>
        <p:nvSpPr>
          <p:cNvPr id="8" name="TextBox 7"/>
          <p:cNvSpPr txBox="1"/>
          <p:nvPr/>
        </p:nvSpPr>
        <p:spPr>
          <a:xfrm>
            <a:off x="676264" y="5228284"/>
            <a:ext cx="5674022"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In this case I am going to use ‘Other Qualification’ for several reasons: largest group, median point and interesting from a theoretical perspective (difference between ‘Other </a:t>
            </a:r>
            <a:r>
              <a:rPr lang="en-US" dirty="0" err="1" smtClean="0"/>
              <a:t>Qual</a:t>
            </a:r>
            <a:r>
              <a:rPr lang="en-US" dirty="0" smtClean="0"/>
              <a:t>’ and ‘Higher Education’ might question value of studying at university…</a:t>
            </a:r>
            <a:endParaRPr lang="en-US" dirty="0"/>
          </a:p>
        </p:txBody>
      </p:sp>
      <p:sp>
        <p:nvSpPr>
          <p:cNvPr id="9" name="Rectangle 8"/>
          <p:cNvSpPr/>
          <p:nvPr/>
        </p:nvSpPr>
        <p:spPr>
          <a:xfrm>
            <a:off x="389467" y="3086223"/>
            <a:ext cx="6231466" cy="17114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hape 10"/>
          <p:cNvCxnSpPr>
            <a:stCxn id="7" idx="1"/>
            <a:endCxn id="9" idx="2"/>
          </p:cNvCxnSpPr>
          <p:nvPr/>
        </p:nvCxnSpPr>
        <p:spPr>
          <a:xfrm rot="10800000">
            <a:off x="3505200" y="3257371"/>
            <a:ext cx="3240948" cy="720270"/>
          </a:xfrm>
          <a:prstGeom prst="bentConnector2">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3" name="Elbow Connector 12"/>
          <p:cNvCxnSpPr>
            <a:stCxn id="8" idx="1"/>
            <a:endCxn id="9" idx="1"/>
          </p:cNvCxnSpPr>
          <p:nvPr/>
        </p:nvCxnSpPr>
        <p:spPr>
          <a:xfrm rot="10800000">
            <a:off x="389468" y="3171798"/>
            <a:ext cx="286797" cy="2795151"/>
          </a:xfrm>
          <a:prstGeom prst="bentConnector3">
            <a:avLst>
              <a:gd name="adj1" fmla="val 167899"/>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ssolve">
                                      <p:cBhvr>
                                        <p:cTn id="18" dur="500"/>
                                        <p:tgtEl>
                                          <p:spTgt spid="11"/>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ssolve">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III</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You still need to select your variables carefully</a:t>
            </a:r>
          </a:p>
          <a:p>
            <a:endParaRPr lang="en-US" dirty="0" smtClean="0"/>
          </a:p>
          <a:p>
            <a:r>
              <a:rPr lang="en-US" dirty="0" smtClean="0"/>
              <a:t>Consider hypotheses, frequencies, recoding, relationships and </a:t>
            </a:r>
            <a:r>
              <a:rPr lang="en-US" dirty="0" err="1" smtClean="0"/>
              <a:t>multicolinearity</a:t>
            </a:r>
            <a:endParaRPr lang="en-US" dirty="0" smtClean="0"/>
          </a:p>
          <a:p>
            <a:endParaRPr lang="en-US" dirty="0" smtClean="0"/>
          </a:p>
          <a:p>
            <a:r>
              <a:rPr lang="en-US" dirty="0" smtClean="0"/>
              <a:t>My variables (including recodes):</a:t>
            </a:r>
          </a:p>
          <a:p>
            <a:pPr lvl="1"/>
            <a:r>
              <a:rPr lang="en-US" dirty="0" smtClean="0"/>
              <a:t>‘</a:t>
            </a:r>
            <a:r>
              <a:rPr lang="en-US" b="1" dirty="0" smtClean="0"/>
              <a:t>manual2</a:t>
            </a:r>
            <a:r>
              <a:rPr lang="en-US" dirty="0" smtClean="0"/>
              <a:t>’ (non-manual/manual)</a:t>
            </a:r>
          </a:p>
          <a:p>
            <a:pPr lvl="1"/>
            <a:r>
              <a:rPr lang="en-US" dirty="0" smtClean="0"/>
              <a:t>‘</a:t>
            </a:r>
            <a:r>
              <a:rPr lang="en-US" b="1" dirty="0"/>
              <a:t>e</a:t>
            </a:r>
            <a:r>
              <a:rPr lang="en-US" b="1" dirty="0" smtClean="0"/>
              <a:t>thnic2</a:t>
            </a:r>
            <a:r>
              <a:rPr lang="en-US" dirty="0" smtClean="0"/>
              <a:t>’ (white/non-white)</a:t>
            </a:r>
          </a:p>
          <a:p>
            <a:pPr lvl="1"/>
            <a:r>
              <a:rPr lang="en-US" dirty="0" smtClean="0"/>
              <a:t>‘</a:t>
            </a:r>
            <a:r>
              <a:rPr lang="en-US" b="1" dirty="0" smtClean="0"/>
              <a:t>marital2</a:t>
            </a:r>
            <a:r>
              <a:rPr lang="en-US" dirty="0" smtClean="0"/>
              <a:t>’ (married/cohabiting/single/widowed/divorced or separated)</a:t>
            </a:r>
          </a:p>
          <a:p>
            <a:pPr lvl="1"/>
            <a:r>
              <a:rPr lang="en-US" dirty="0" smtClean="0"/>
              <a:t>‘</a:t>
            </a:r>
            <a:r>
              <a:rPr lang="en-US" b="1" dirty="0" smtClean="0"/>
              <a:t>seefrnd2</a:t>
            </a:r>
            <a:r>
              <a:rPr lang="en-US" dirty="0" smtClean="0"/>
              <a:t>’ (weekly/monthly/less than monthly/not in last year)</a:t>
            </a:r>
          </a:p>
          <a:p>
            <a:pPr lvl="1"/>
            <a:r>
              <a:rPr lang="en-US" dirty="0" smtClean="0"/>
              <a:t>‘</a:t>
            </a:r>
            <a:r>
              <a:rPr lang="en-US" b="1" dirty="0" err="1" smtClean="0"/>
              <a:t>cntctmp</a:t>
            </a:r>
            <a:r>
              <a:rPr lang="en-US" dirty="0" smtClean="0"/>
              <a:t>’ (yes/no)</a:t>
            </a:r>
          </a:p>
          <a:p>
            <a:pPr lvl="1"/>
            <a:r>
              <a:rPr lang="en-US" dirty="0" smtClean="0"/>
              <a:t>‘</a:t>
            </a:r>
            <a:r>
              <a:rPr lang="en-US" b="1" dirty="0" smtClean="0"/>
              <a:t>age</a:t>
            </a:r>
            <a:r>
              <a:rPr lang="en-US" dirty="0" smtClean="0"/>
              <a:t>’ (in years)</a:t>
            </a:r>
          </a:p>
          <a:p>
            <a:pPr lvl="1">
              <a:buNone/>
            </a:pPr>
            <a:endParaRPr lang="en-US" dirty="0" smtClean="0"/>
          </a:p>
          <a:p>
            <a:pPr lvl="1"/>
            <a:r>
              <a:rPr lang="en-US" dirty="0" smtClean="0"/>
              <a:t>‘</a:t>
            </a:r>
            <a:r>
              <a:rPr lang="en-US" b="1" dirty="0" smtClean="0"/>
              <a:t>alcdrug2</a:t>
            </a:r>
            <a:r>
              <a:rPr lang="en-US" dirty="0" smtClean="0"/>
              <a:t>’ (very big problem/fairly big problem/minor problem/not a problem/happens but is not a problem)</a:t>
            </a:r>
          </a:p>
          <a:p>
            <a:pPr lvl="1"/>
            <a:r>
              <a:rPr lang="en-US" dirty="0" smtClean="0"/>
              <a:t>‘</a:t>
            </a:r>
            <a:r>
              <a:rPr lang="en-US" b="1" dirty="0" smtClean="0"/>
              <a:t>influence2</a:t>
            </a:r>
            <a:r>
              <a:rPr lang="en-US" dirty="0" smtClean="0"/>
              <a:t>’ (yes/no)</a:t>
            </a:r>
          </a:p>
          <a:p>
            <a:pPr lvl="1"/>
            <a:endParaRPr lang="en-US" dirty="0"/>
          </a:p>
        </p:txBody>
      </p:sp>
      <p:sp>
        <p:nvSpPr>
          <p:cNvPr id="4" name="Rectangle 3"/>
          <p:cNvSpPr/>
          <p:nvPr/>
        </p:nvSpPr>
        <p:spPr>
          <a:xfrm>
            <a:off x="829733" y="5272919"/>
            <a:ext cx="7035799" cy="85324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1329267" y="6307667"/>
            <a:ext cx="6062133"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Excluded due to </a:t>
            </a:r>
            <a:r>
              <a:rPr lang="en-US" dirty="0" err="1" smtClean="0"/>
              <a:t>multicolinearity</a:t>
            </a:r>
            <a:r>
              <a:rPr lang="en-US" dirty="0" smtClean="0"/>
              <a:t> – could be interesting…</a:t>
            </a:r>
            <a:endParaRPr lang="en-US" dirty="0"/>
          </a:p>
        </p:txBody>
      </p:sp>
      <p:cxnSp>
        <p:nvCxnSpPr>
          <p:cNvPr id="7" name="Elbow Connector 6"/>
          <p:cNvCxnSpPr>
            <a:stCxn id="5" idx="3"/>
            <a:endCxn id="4" idx="3"/>
          </p:cNvCxnSpPr>
          <p:nvPr/>
        </p:nvCxnSpPr>
        <p:spPr>
          <a:xfrm flipV="1">
            <a:off x="7391400" y="5699541"/>
            <a:ext cx="474132" cy="792792"/>
          </a:xfrm>
          <a:prstGeom prst="bentConnector3">
            <a:avLst>
              <a:gd name="adj1" fmla="val 148214"/>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IV</a:t>
            </a:r>
            <a:endParaRPr lang="en-US" dirty="0"/>
          </a:p>
        </p:txBody>
      </p:sp>
      <p:sp>
        <p:nvSpPr>
          <p:cNvPr id="4" name="TextBox 3"/>
          <p:cNvSpPr txBox="1"/>
          <p:nvPr/>
        </p:nvSpPr>
        <p:spPr>
          <a:xfrm>
            <a:off x="736600" y="1634067"/>
            <a:ext cx="75776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 To begin, go to ‘Analyze’, ‘Regression’ and select ‘Multinomial Logistic…’</a:t>
            </a:r>
            <a:endParaRPr lang="en-US" dirty="0"/>
          </a:p>
        </p:txBody>
      </p:sp>
      <p:pic>
        <p:nvPicPr>
          <p:cNvPr id="5" name="Picture 4" descr="Screen shot 2011-03-03 at 12.55.45.png"/>
          <p:cNvPicPr>
            <a:picLocks noChangeAspect="1"/>
          </p:cNvPicPr>
          <p:nvPr/>
        </p:nvPicPr>
        <p:blipFill>
          <a:blip r:embed="rId2"/>
          <a:stretch>
            <a:fillRect/>
          </a:stretch>
        </p:blipFill>
        <p:spPr>
          <a:xfrm>
            <a:off x="457200" y="2289810"/>
            <a:ext cx="5720347" cy="3711458"/>
          </a:xfrm>
          <a:prstGeom prst="rect">
            <a:avLst/>
          </a:prstGeom>
        </p:spPr>
      </p:pic>
      <p:sp>
        <p:nvSpPr>
          <p:cNvPr id="6" name="TextBox 5"/>
          <p:cNvSpPr txBox="1"/>
          <p:nvPr/>
        </p:nvSpPr>
        <p:spPr>
          <a:xfrm>
            <a:off x="6400800" y="2719170"/>
            <a:ext cx="22860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2) Your dependent goes here</a:t>
            </a:r>
            <a:endParaRPr lang="en-US" dirty="0"/>
          </a:p>
        </p:txBody>
      </p:sp>
      <p:sp>
        <p:nvSpPr>
          <p:cNvPr id="7" name="TextBox 6"/>
          <p:cNvSpPr txBox="1"/>
          <p:nvPr/>
        </p:nvSpPr>
        <p:spPr>
          <a:xfrm>
            <a:off x="6400800" y="4388597"/>
            <a:ext cx="22860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3) Click on ‘Reference Category…’</a:t>
            </a:r>
            <a:endParaRPr lang="en-US" dirty="0"/>
          </a:p>
        </p:txBody>
      </p:sp>
      <p:sp>
        <p:nvSpPr>
          <p:cNvPr id="8" name="Rectangle 7"/>
          <p:cNvSpPr/>
          <p:nvPr/>
        </p:nvSpPr>
        <p:spPr>
          <a:xfrm>
            <a:off x="2904067" y="2612976"/>
            <a:ext cx="2125132" cy="365692"/>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2904067" y="2978668"/>
            <a:ext cx="2125132" cy="2159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Elbow Connector 10"/>
          <p:cNvCxnSpPr>
            <a:stCxn id="6" idx="0"/>
            <a:endCxn id="8" idx="0"/>
          </p:cNvCxnSpPr>
          <p:nvPr/>
        </p:nvCxnSpPr>
        <p:spPr>
          <a:xfrm rot="16200000" flipV="1">
            <a:off x="5702120" y="877489"/>
            <a:ext cx="106194" cy="3577167"/>
          </a:xfrm>
          <a:prstGeom prst="bentConnector3">
            <a:avLst>
              <a:gd name="adj1" fmla="val 44283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hape 19"/>
          <p:cNvCxnSpPr>
            <a:endCxn id="9" idx="2"/>
          </p:cNvCxnSpPr>
          <p:nvPr/>
        </p:nvCxnSpPr>
        <p:spPr>
          <a:xfrm rot="10800000">
            <a:off x="3966634" y="3194568"/>
            <a:ext cx="2434167" cy="1346262"/>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457200" y="6001268"/>
            <a:ext cx="82296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By default SPSS will use the </a:t>
            </a:r>
            <a:r>
              <a:rPr lang="en-US" u="sng" dirty="0" smtClean="0"/>
              <a:t>last</a:t>
            </a:r>
            <a:r>
              <a:rPr lang="en-US" dirty="0" smtClean="0"/>
              <a:t> category in your independent categorical variables as the ‘reference category’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dissolve">
                                      <p:cBhvr>
                                        <p:cTn id="18" dur="500"/>
                                        <p:tgtEl>
                                          <p:spTgt spid="2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dissolve">
                                      <p:cBhvr>
                                        <p:cTn id="21" dur="500"/>
                                        <p:tgtEl>
                                          <p:spTgt spid="9"/>
                                        </p:tgtEl>
                                      </p:cBhvr>
                                    </p:animEffect>
                                  </p:childTnLst>
                                </p:cTn>
                              </p:par>
                              <p:par>
                                <p:cTn id="22" presetID="9"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dissolve">
                                      <p:cBhvr>
                                        <p:cTn id="24" dur="500"/>
                                        <p:tgtEl>
                                          <p:spTgt spid="20"/>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24"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Multinomial Logistic Regression in SPSS V</a:t>
            </a:r>
            <a:endParaRPr lang="en-US" dirty="0"/>
          </a:p>
        </p:txBody>
      </p:sp>
      <p:pic>
        <p:nvPicPr>
          <p:cNvPr id="4" name="Picture 3" descr="Screen shot 2011-03-03 at 13.00.25.png"/>
          <p:cNvPicPr>
            <a:picLocks noChangeAspect="1"/>
          </p:cNvPicPr>
          <p:nvPr/>
        </p:nvPicPr>
        <p:blipFill>
          <a:blip r:embed="rId2"/>
          <a:stretch>
            <a:fillRect/>
          </a:stretch>
        </p:blipFill>
        <p:spPr>
          <a:xfrm>
            <a:off x="457200" y="1862666"/>
            <a:ext cx="4227345" cy="4093633"/>
          </a:xfrm>
          <a:prstGeom prst="rect">
            <a:avLst/>
          </a:prstGeom>
        </p:spPr>
      </p:pic>
      <p:sp>
        <p:nvSpPr>
          <p:cNvPr id="5" name="TextBox 4"/>
          <p:cNvSpPr txBox="1"/>
          <p:nvPr/>
        </p:nvSpPr>
        <p:spPr>
          <a:xfrm>
            <a:off x="4919133" y="1701800"/>
            <a:ext cx="3767667"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You need to tell SPSS which response for the dependent variable you want to be used as the ‘reference category’</a:t>
            </a:r>
            <a:endParaRPr lang="en-US" dirty="0"/>
          </a:p>
        </p:txBody>
      </p:sp>
      <p:sp>
        <p:nvSpPr>
          <p:cNvPr id="6" name="TextBox 5"/>
          <p:cNvSpPr txBox="1"/>
          <p:nvPr/>
        </p:nvSpPr>
        <p:spPr>
          <a:xfrm>
            <a:off x="4919133" y="2791937"/>
            <a:ext cx="3767667"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4) Because ‘Other Qualification’ is coded as ‘2’ in our dataset and we want to use this as the ‘reference category’ we select ‘Custom’ and type the value (‘2’)</a:t>
            </a:r>
            <a:endParaRPr lang="en-US" dirty="0"/>
          </a:p>
        </p:txBody>
      </p:sp>
      <p:sp>
        <p:nvSpPr>
          <p:cNvPr id="7" name="Rectangle 6"/>
          <p:cNvSpPr/>
          <p:nvPr/>
        </p:nvSpPr>
        <p:spPr>
          <a:xfrm>
            <a:off x="939800" y="3208867"/>
            <a:ext cx="3285067" cy="6434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6" idx="1"/>
            <a:endCxn id="7" idx="3"/>
          </p:cNvCxnSpPr>
          <p:nvPr/>
        </p:nvCxnSpPr>
        <p:spPr>
          <a:xfrm rot="10800000">
            <a:off x="4224867" y="3530601"/>
            <a:ext cx="694266" cy="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4919133" y="4428067"/>
            <a:ext cx="3767667"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‘Category Order’ is important when specifying ‘First Category’ or ‘Last Category’ – always a good idea to specify a custom value manually</a:t>
            </a:r>
            <a:endParaRPr lang="en-US" dirty="0"/>
          </a:p>
        </p:txBody>
      </p:sp>
      <p:sp>
        <p:nvSpPr>
          <p:cNvPr id="12" name="TextBox 11"/>
          <p:cNvSpPr txBox="1"/>
          <p:nvPr/>
        </p:nvSpPr>
        <p:spPr>
          <a:xfrm>
            <a:off x="4919133" y="5816600"/>
            <a:ext cx="37676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5) Click ‘Continue’</a:t>
            </a:r>
            <a:endParaRPr lang="en-US" dirty="0"/>
          </a:p>
        </p:txBody>
      </p:sp>
      <p:sp>
        <p:nvSpPr>
          <p:cNvPr id="13" name="Rectangle 12"/>
          <p:cNvSpPr/>
          <p:nvPr/>
        </p:nvSpPr>
        <p:spPr>
          <a:xfrm>
            <a:off x="3119967" y="4931833"/>
            <a:ext cx="1037166" cy="30903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hape 14"/>
          <p:cNvCxnSpPr>
            <a:stCxn id="12" idx="1"/>
            <a:endCxn id="13" idx="2"/>
          </p:cNvCxnSpPr>
          <p:nvPr/>
        </p:nvCxnSpPr>
        <p:spPr>
          <a:xfrm rot="10800000">
            <a:off x="3638551" y="5240868"/>
            <a:ext cx="1280583" cy="760399"/>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a:off x="939800" y="3947531"/>
            <a:ext cx="3285067" cy="785335"/>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Elbow Connector 18"/>
          <p:cNvCxnSpPr>
            <a:stCxn id="11" idx="1"/>
            <a:endCxn id="17" idx="3"/>
          </p:cNvCxnSpPr>
          <p:nvPr/>
        </p:nvCxnSpPr>
        <p:spPr>
          <a:xfrm rot="10800000">
            <a:off x="4224867" y="4340200"/>
            <a:ext cx="694266" cy="688033"/>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par>
                                <p:cTn id="16" presetID="9"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dissolv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dissolve">
                                      <p:cBhvr>
                                        <p:cTn id="23" dur="500"/>
                                        <p:tgtEl>
                                          <p:spTgt spid="19"/>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dissolve">
                                      <p:cBhvr>
                                        <p:cTn id="26" dur="500"/>
                                        <p:tgtEl>
                                          <p:spTgt spid="11"/>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dissolve">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dissolve">
                                      <p:cBhvr>
                                        <p:cTn id="34" dur="500"/>
                                        <p:tgtEl>
                                          <p:spTgt spid="15"/>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P spid="12" grpId="0" animBg="1"/>
      <p:bldP spid="13"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291</TotalTime>
  <Words>3133</Words>
  <Application>Microsoft Macintosh PowerPoint</Application>
  <PresentationFormat>On-screen Show (4:3)</PresentationFormat>
  <Paragraphs>774</Paragraphs>
  <Slides>26</Slides>
  <Notes>0</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Office Theme</vt:lpstr>
      <vt:lpstr>Logistic Regression III</vt:lpstr>
      <vt:lpstr>Introduction</vt:lpstr>
      <vt:lpstr>Recap – Last Week</vt:lpstr>
      <vt:lpstr>Workshop Feedback</vt:lpstr>
      <vt:lpstr>Multinomial Logistic Regression in SPSS I</vt:lpstr>
      <vt:lpstr>Multinomial Logistic Regression in SPSS II</vt:lpstr>
      <vt:lpstr>Multinomial Logistic Regression in SPSS III</vt:lpstr>
      <vt:lpstr>Multinomial Logistic Regression in SPSS IV</vt:lpstr>
      <vt:lpstr>Multinomial Logistic Regression in SPSS V</vt:lpstr>
      <vt:lpstr>Multinomial Logistic Regression in SPSS VI</vt:lpstr>
      <vt:lpstr>Multinomial Logistic Regression in SPSS VII</vt:lpstr>
      <vt:lpstr>Multinomial Logistic Regression in SPSS VIII</vt:lpstr>
      <vt:lpstr>Multinomial Logistic Regression in SPSS IX</vt:lpstr>
      <vt:lpstr>Multinomial Logistic Regression in SPSS X</vt:lpstr>
      <vt:lpstr>Model Interpretation I</vt:lpstr>
      <vt:lpstr>Model Interpretation II</vt:lpstr>
      <vt:lpstr>Model Interpretation III</vt:lpstr>
      <vt:lpstr>Model Interpretation V</vt:lpstr>
      <vt:lpstr>Model Interpretation VI</vt:lpstr>
      <vt:lpstr>Model Interpretation VII</vt:lpstr>
      <vt:lpstr>Model Interpretation VIII</vt:lpstr>
      <vt:lpstr>In Class Exercise</vt:lpstr>
      <vt:lpstr>Writing-Up I</vt:lpstr>
      <vt:lpstr>Writing-Up II</vt:lpstr>
      <vt:lpstr>Summary</vt:lpstr>
      <vt:lpstr>Workshop Task</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 Regression II</dc:title>
  <dc:creator>Luke Sloan</dc:creator>
  <cp:lastModifiedBy>Luke Sloan</cp:lastModifiedBy>
  <cp:revision>21</cp:revision>
  <dcterms:created xsi:type="dcterms:W3CDTF">2011-03-10T15:28:08Z</dcterms:created>
  <dcterms:modified xsi:type="dcterms:W3CDTF">2011-03-10T15:28:59Z</dcterms:modified>
</cp:coreProperties>
</file>