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7" r:id="rId2"/>
    <p:sldId id="258" r:id="rId3"/>
    <p:sldId id="259" r:id="rId4"/>
    <p:sldId id="260" r:id="rId5"/>
    <p:sldId id="265" r:id="rId6"/>
    <p:sldId id="266" r:id="rId7"/>
    <p:sldId id="267" r:id="rId8"/>
    <p:sldId id="268" r:id="rId9"/>
    <p:sldId id="262" r:id="rId10"/>
    <p:sldId id="269" r:id="rId11"/>
    <p:sldId id="263" r:id="rId12"/>
    <p:sldId id="270" r:id="rId13"/>
    <p:sldId id="271" r:id="rId14"/>
    <p:sldId id="272" r:id="rId15"/>
    <p:sldId id="273" r:id="rId16"/>
    <p:sldId id="274" r:id="rId17"/>
    <p:sldId id="275" r:id="rId18"/>
    <p:sldId id="284" r:id="rId19"/>
    <p:sldId id="276" r:id="rId20"/>
    <p:sldId id="277" r:id="rId21"/>
    <p:sldId id="278" r:id="rId22"/>
    <p:sldId id="279" r:id="rId23"/>
    <p:sldId id="280" r:id="rId24"/>
    <p:sldId id="281" r:id="rId25"/>
    <p:sldId id="285" r:id="rId26"/>
    <p:sldId id="287" r:id="rId27"/>
    <p:sldId id="289" r:id="rId28"/>
    <p:sldId id="288" r:id="rId29"/>
    <p:sldId id="290" r:id="rId30"/>
    <p:sldId id="291" r:id="rId31"/>
    <p:sldId id="286" r:id="rId32"/>
    <p:sldId id="292" r:id="rId33"/>
    <p:sldId id="293" r:id="rId34"/>
    <p:sldId id="282" r:id="rId35"/>
    <p:sldId id="283" r:id="rId36"/>
    <p:sldId id="264" r:id="rId37"/>
    <p:sldId id="294"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B048FF"/>
    <a:srgbClr val="13FF23"/>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50" d="100"/>
          <a:sy n="150" d="100"/>
        </p:scale>
        <p:origin x="-1256"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CB7C372F-52B7-BA46-A03D-9BA4F4C0AF45}"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B7C372F-52B7-BA46-A03D-9BA4F4C0AF45}"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B7C372F-52B7-BA46-A03D-9BA4F4C0AF45}"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B7C372F-52B7-BA46-A03D-9BA4F4C0AF45}"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CB7C372F-52B7-BA46-A03D-9BA4F4C0AF45}" type="datetimeFigureOut">
              <a:rPr lang="en-US" smtClean="0"/>
              <a:pPr/>
              <a:t>3/10/11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CB7C372F-52B7-BA46-A03D-9BA4F4C0AF45}" type="datetimeFigureOut">
              <a:rPr lang="en-US" smtClean="0"/>
              <a:pPr/>
              <a:t>3/10/11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CB7C372F-52B7-BA46-A03D-9BA4F4C0AF45}" type="datetimeFigureOut">
              <a:rPr lang="en-US" smtClean="0"/>
              <a:pPr/>
              <a:t>3/10/11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CB7C372F-52B7-BA46-A03D-9BA4F4C0AF45}" type="datetimeFigureOut">
              <a:rPr lang="en-US" smtClean="0"/>
              <a:pPr/>
              <a:t>3/10/11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C372F-52B7-BA46-A03D-9BA4F4C0AF45}" type="datetimeFigureOut">
              <a:rPr lang="en-US" smtClean="0"/>
              <a:pPr/>
              <a:t>3/10/11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B7C372F-52B7-BA46-A03D-9BA4F4C0AF45}" type="datetimeFigureOut">
              <a:rPr lang="en-US" smtClean="0"/>
              <a:pPr/>
              <a:t>3/10/11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B7C372F-52B7-BA46-A03D-9BA4F4C0AF45}" type="datetimeFigureOut">
              <a:rPr lang="en-US" smtClean="0"/>
              <a:pPr/>
              <a:t>3/10/11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93118-4B18-514C-AE19-912DB0711D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7C372F-52B7-BA46-A03D-9BA4F4C0AF45}" type="datetimeFigureOut">
              <a:rPr lang="en-US" smtClean="0"/>
              <a:pPr/>
              <a:t>3/10/11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393118-4B18-514C-AE19-912DB0711D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style>
          <a:lnRef idx="1">
            <a:schemeClr val="accent1"/>
          </a:lnRef>
          <a:fillRef idx="2">
            <a:schemeClr val="accent1"/>
          </a:fillRef>
          <a:effectRef idx="1">
            <a:schemeClr val="accent1"/>
          </a:effectRef>
          <a:fontRef idx="minor">
            <a:schemeClr val="dk1"/>
          </a:fontRef>
        </p:style>
        <p:txBody>
          <a:bodyPr/>
          <a:lstStyle/>
          <a:p>
            <a:r>
              <a:rPr lang="en-US" dirty="0" smtClean="0"/>
              <a:t>Logistic Regression II</a:t>
            </a:r>
            <a:endParaRPr lang="en-US" dirty="0"/>
          </a:p>
        </p:txBody>
      </p:sp>
      <p:sp>
        <p:nvSpPr>
          <p:cNvPr id="3" name="Subtitle 2"/>
          <p:cNvSpPr>
            <a:spLocks noGrp="1"/>
          </p:cNvSpPr>
          <p:nvPr>
            <p:ph type="subTitle" idx="1"/>
          </p:nvPr>
        </p:nvSpPr>
        <p:spPr>
          <a:xfrm>
            <a:off x="1371600" y="3276599"/>
            <a:ext cx="6400800" cy="2644391"/>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r>
              <a:rPr lang="en-US" dirty="0" smtClean="0">
                <a:solidFill>
                  <a:schemeClr val="tx1"/>
                </a:solidFill>
              </a:rPr>
              <a:t>SIT095</a:t>
            </a:r>
          </a:p>
          <a:p>
            <a:r>
              <a:rPr lang="en-US" dirty="0" smtClean="0">
                <a:solidFill>
                  <a:schemeClr val="tx1"/>
                </a:solidFill>
              </a:rPr>
              <a:t>The Collection and Analysis of Quantitative Data II</a:t>
            </a:r>
          </a:p>
          <a:p>
            <a:r>
              <a:rPr lang="en-US" dirty="0" smtClean="0">
                <a:solidFill>
                  <a:schemeClr val="tx1"/>
                </a:solidFill>
              </a:rPr>
              <a:t>Week 8</a:t>
            </a:r>
          </a:p>
          <a:p>
            <a:endParaRPr lang="en-US" dirty="0" smtClean="0">
              <a:solidFill>
                <a:schemeClr val="tx1"/>
              </a:solidFill>
            </a:endParaRPr>
          </a:p>
          <a:p>
            <a:r>
              <a:rPr lang="en-US" dirty="0" smtClean="0">
                <a:solidFill>
                  <a:schemeClr val="tx1"/>
                </a:solidFill>
              </a:rPr>
              <a:t>Luke Sloan</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Binary Logistic Regression in SPSS II</a:t>
            </a:r>
            <a:endParaRPr lang="en-US" dirty="0"/>
          </a:p>
        </p:txBody>
      </p:sp>
      <p:pic>
        <p:nvPicPr>
          <p:cNvPr id="5" name="Picture 4" descr="Screen shot 2011-02-24 at 13.05.48.png"/>
          <p:cNvPicPr>
            <a:picLocks noChangeAspect="1"/>
          </p:cNvPicPr>
          <p:nvPr/>
        </p:nvPicPr>
        <p:blipFill>
          <a:blip r:embed="rId2"/>
          <a:stretch>
            <a:fillRect/>
          </a:stretch>
        </p:blipFill>
        <p:spPr>
          <a:xfrm>
            <a:off x="0" y="2131825"/>
            <a:ext cx="9144000" cy="4033684"/>
          </a:xfrm>
          <a:prstGeom prst="rect">
            <a:avLst/>
          </a:prstGeom>
        </p:spPr>
      </p:pic>
      <p:sp>
        <p:nvSpPr>
          <p:cNvPr id="6" name="TextBox 5"/>
          <p:cNvSpPr txBox="1"/>
          <p:nvPr/>
        </p:nvSpPr>
        <p:spPr>
          <a:xfrm>
            <a:off x="457200" y="1617133"/>
            <a:ext cx="371686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 Select the dependent to go here</a:t>
            </a:r>
            <a:endParaRPr lang="en-US" dirty="0"/>
          </a:p>
        </p:txBody>
      </p:sp>
      <p:sp>
        <p:nvSpPr>
          <p:cNvPr id="7" name="TextBox 6"/>
          <p:cNvSpPr txBox="1"/>
          <p:nvPr/>
        </p:nvSpPr>
        <p:spPr>
          <a:xfrm>
            <a:off x="4995333" y="1617133"/>
            <a:ext cx="325966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2) Place your independents here</a:t>
            </a:r>
            <a:endParaRPr lang="en-US" dirty="0"/>
          </a:p>
        </p:txBody>
      </p:sp>
      <p:sp>
        <p:nvSpPr>
          <p:cNvPr id="8" name="Rectangle 7"/>
          <p:cNvSpPr/>
          <p:nvPr/>
        </p:nvSpPr>
        <p:spPr>
          <a:xfrm>
            <a:off x="3479800" y="2531533"/>
            <a:ext cx="4385733" cy="4064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457200" y="5977467"/>
            <a:ext cx="4986867"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Entry method for independents is ‘Enter’ (default), see Field 2009:271 for discussion</a:t>
            </a:r>
            <a:endParaRPr lang="en-US" dirty="0"/>
          </a:p>
        </p:txBody>
      </p:sp>
      <p:sp>
        <p:nvSpPr>
          <p:cNvPr id="10" name="Rectangle 9"/>
          <p:cNvSpPr/>
          <p:nvPr/>
        </p:nvSpPr>
        <p:spPr>
          <a:xfrm>
            <a:off x="3479800" y="3208867"/>
            <a:ext cx="4385733" cy="1481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3479800" y="4707468"/>
            <a:ext cx="4385733" cy="2878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hape 12"/>
          <p:cNvCxnSpPr>
            <a:stCxn id="6" idx="2"/>
            <a:endCxn id="8" idx="1"/>
          </p:cNvCxnSpPr>
          <p:nvPr/>
        </p:nvCxnSpPr>
        <p:spPr>
          <a:xfrm rot="16200000" flipH="1">
            <a:off x="2523583" y="1778516"/>
            <a:ext cx="748268" cy="1164166"/>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7" idx="3"/>
            <a:endCxn id="10" idx="3"/>
          </p:cNvCxnSpPr>
          <p:nvPr/>
        </p:nvCxnSpPr>
        <p:spPr>
          <a:xfrm flipH="1">
            <a:off x="7865533" y="1801799"/>
            <a:ext cx="389467" cy="2147901"/>
          </a:xfrm>
          <a:prstGeom prst="bentConnector3">
            <a:avLst>
              <a:gd name="adj1" fmla="val -169566"/>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hape 18"/>
          <p:cNvCxnSpPr>
            <a:stCxn id="9" idx="3"/>
            <a:endCxn id="11" idx="2"/>
          </p:cNvCxnSpPr>
          <p:nvPr/>
        </p:nvCxnSpPr>
        <p:spPr>
          <a:xfrm flipV="1">
            <a:off x="5444067" y="4995334"/>
            <a:ext cx="228600" cy="1305299"/>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6011333" y="5977467"/>
            <a:ext cx="28448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3) Click ‘Categorical…’ – see next slide…</a:t>
            </a:r>
            <a:endParaRPr lang="en-US" dirty="0"/>
          </a:p>
        </p:txBody>
      </p:sp>
      <p:sp>
        <p:nvSpPr>
          <p:cNvPr id="22" name="Rectangle 21"/>
          <p:cNvSpPr/>
          <p:nvPr/>
        </p:nvSpPr>
        <p:spPr>
          <a:xfrm>
            <a:off x="7865534" y="2531533"/>
            <a:ext cx="897466" cy="26246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4" name="Elbow Connector 23"/>
          <p:cNvCxnSpPr>
            <a:stCxn id="20" idx="0"/>
            <a:endCxn id="22" idx="2"/>
          </p:cNvCxnSpPr>
          <p:nvPr/>
        </p:nvCxnSpPr>
        <p:spPr>
          <a:xfrm rot="5400000" flipH="1" flipV="1">
            <a:off x="6282267" y="3945467"/>
            <a:ext cx="3183467" cy="880534"/>
          </a:xfrm>
          <a:prstGeom prst="bentConnector3">
            <a:avLst>
              <a:gd name="adj1" fmla="val 20213"/>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dissolve">
                                      <p:cBhvr>
                                        <p:cTn id="10" dur="500"/>
                                        <p:tgtEl>
                                          <p:spTgt spid="13"/>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dissolve">
                                      <p:cBhvr>
                                        <p:cTn id="18" dur="500"/>
                                        <p:tgtEl>
                                          <p:spTgt spid="16"/>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dissolve">
                                      <p:cBhvr>
                                        <p:cTn id="21" dur="500"/>
                                        <p:tgtEl>
                                          <p:spTgt spid="7"/>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dissolve">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dissolve">
                                      <p:cBhvr>
                                        <p:cTn id="29" dur="500"/>
                                        <p:tgtEl>
                                          <p:spTgt spid="19"/>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dissolve">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Effect transition="in" filter="dissolve">
                                      <p:cBhvr>
                                        <p:cTn id="40" dur="500"/>
                                        <p:tgtEl>
                                          <p:spTgt spid="22"/>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dissolve">
                                      <p:cBhvr>
                                        <p:cTn id="43" dur="500"/>
                                        <p:tgtEl>
                                          <p:spTgt spid="20"/>
                                        </p:tgtEl>
                                      </p:cBhvr>
                                    </p:animEffect>
                                  </p:childTnLst>
                                </p:cTn>
                              </p:par>
                              <p:par>
                                <p:cTn id="44" presetID="9" presetClass="entr" presetSubtype="0" fill="hold" nodeType="with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dissolve">
                                      <p:cBhvr>
                                        <p:cTn id="4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20" grpId="0" animBg="1"/>
      <p:bldP spid="22"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Binary Logistic Regression in SPSS III</a:t>
            </a:r>
            <a:endParaRPr lang="en-US" dirty="0"/>
          </a:p>
        </p:txBody>
      </p:sp>
      <p:pic>
        <p:nvPicPr>
          <p:cNvPr id="4" name="Picture 3" descr="Screen shot 2011-02-24 at 13.15.13.png"/>
          <p:cNvPicPr>
            <a:picLocks noChangeAspect="1"/>
          </p:cNvPicPr>
          <p:nvPr/>
        </p:nvPicPr>
        <p:blipFill>
          <a:blip r:embed="rId2"/>
          <a:stretch>
            <a:fillRect/>
          </a:stretch>
        </p:blipFill>
        <p:spPr>
          <a:xfrm>
            <a:off x="113271" y="2254998"/>
            <a:ext cx="6619845" cy="4015316"/>
          </a:xfrm>
          <a:prstGeom prst="rect">
            <a:avLst/>
          </a:prstGeom>
        </p:spPr>
      </p:pic>
      <p:sp>
        <p:nvSpPr>
          <p:cNvPr id="5" name="TextBox 4"/>
          <p:cNvSpPr txBox="1"/>
          <p:nvPr/>
        </p:nvSpPr>
        <p:spPr>
          <a:xfrm>
            <a:off x="711200" y="1608667"/>
            <a:ext cx="524086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4) SPSS needs to be told which predictor variables are categorical so place them here</a:t>
            </a:r>
            <a:endParaRPr lang="en-US" dirty="0"/>
          </a:p>
        </p:txBody>
      </p:sp>
      <p:sp>
        <p:nvSpPr>
          <p:cNvPr id="6" name="Rectangle 5"/>
          <p:cNvSpPr/>
          <p:nvPr/>
        </p:nvSpPr>
        <p:spPr>
          <a:xfrm>
            <a:off x="2582333" y="2793420"/>
            <a:ext cx="3725334" cy="16764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Elbow Connector 7"/>
          <p:cNvCxnSpPr>
            <a:stCxn id="5" idx="2"/>
            <a:endCxn id="6" idx="0"/>
          </p:cNvCxnSpPr>
          <p:nvPr/>
        </p:nvCxnSpPr>
        <p:spPr>
          <a:xfrm rot="16200000" flipH="1">
            <a:off x="3619106" y="1967526"/>
            <a:ext cx="538422" cy="1113366"/>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6604794" y="1608667"/>
            <a:ext cx="2243667" cy="175432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SPSS will automatically treat them as ‘Indicators’. This means that dummy variables will be created</a:t>
            </a:r>
            <a:endParaRPr lang="en-US" dirty="0"/>
          </a:p>
        </p:txBody>
      </p:sp>
      <p:sp>
        <p:nvSpPr>
          <p:cNvPr id="10" name="TextBox 9"/>
          <p:cNvSpPr txBox="1"/>
          <p:nvPr/>
        </p:nvSpPr>
        <p:spPr>
          <a:xfrm>
            <a:off x="770467" y="5947148"/>
            <a:ext cx="5122333"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6) Choosing a reference category can be tricky, but try to use the most populous field (mode)</a:t>
            </a:r>
            <a:endParaRPr lang="en-US" dirty="0"/>
          </a:p>
        </p:txBody>
      </p:sp>
      <p:sp>
        <p:nvSpPr>
          <p:cNvPr id="11" name="Rectangle 10"/>
          <p:cNvSpPr/>
          <p:nvPr/>
        </p:nvSpPr>
        <p:spPr>
          <a:xfrm>
            <a:off x="2582333" y="4630686"/>
            <a:ext cx="3725334" cy="2963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2582333" y="4931252"/>
            <a:ext cx="3725334" cy="2963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Elbow Connector 13"/>
          <p:cNvCxnSpPr>
            <a:stCxn id="9" idx="1"/>
            <a:endCxn id="11" idx="3"/>
          </p:cNvCxnSpPr>
          <p:nvPr/>
        </p:nvCxnSpPr>
        <p:spPr>
          <a:xfrm rot="10800000" flipV="1">
            <a:off x="6307668" y="2485831"/>
            <a:ext cx="297127" cy="2293022"/>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10" idx="0"/>
            <a:endCxn id="12" idx="2"/>
          </p:cNvCxnSpPr>
          <p:nvPr/>
        </p:nvCxnSpPr>
        <p:spPr>
          <a:xfrm rot="5400000" flipH="1" flipV="1">
            <a:off x="3528536" y="5030684"/>
            <a:ext cx="719563" cy="1113366"/>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6603999" y="3590447"/>
            <a:ext cx="2243667" cy="147732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Remember our discussion last week – if not, it will be clearer when we look at the output</a:t>
            </a:r>
            <a:endParaRPr lang="en-US" dirty="0"/>
          </a:p>
        </p:txBody>
      </p:sp>
      <p:cxnSp>
        <p:nvCxnSpPr>
          <p:cNvPr id="23" name="Elbow Connector 22"/>
          <p:cNvCxnSpPr>
            <a:stCxn id="9" idx="2"/>
            <a:endCxn id="19" idx="0"/>
          </p:cNvCxnSpPr>
          <p:nvPr/>
        </p:nvCxnSpPr>
        <p:spPr>
          <a:xfrm rot="5400000">
            <a:off x="7612505" y="3476323"/>
            <a:ext cx="227453" cy="795"/>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6603999" y="5900982"/>
            <a:ext cx="224366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7) Click ‘Continue’</a:t>
            </a:r>
            <a:endParaRPr lang="en-US" dirty="0"/>
          </a:p>
        </p:txBody>
      </p:sp>
      <p:cxnSp>
        <p:nvCxnSpPr>
          <p:cNvPr id="42" name="Shape 41"/>
          <p:cNvCxnSpPr>
            <a:endCxn id="43" idx="3"/>
          </p:cNvCxnSpPr>
          <p:nvPr/>
        </p:nvCxnSpPr>
        <p:spPr>
          <a:xfrm rot="10800000">
            <a:off x="6307667" y="5422900"/>
            <a:ext cx="1418168" cy="478082"/>
          </a:xfrm>
          <a:prstGeom prst="bentConnector3">
            <a:avLst>
              <a:gd name="adj1" fmla="val -746"/>
            </a:avLst>
          </a:prstGeom>
          <a:ln>
            <a:tailEnd type="arrow"/>
          </a:ln>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5249333" y="5274733"/>
            <a:ext cx="1058334" cy="2963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dissolve">
                                      <p:cBhvr>
                                        <p:cTn id="18" dur="500"/>
                                        <p:tgtEl>
                                          <p:spTgt spid="9"/>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dissolve">
                                      <p:cBhvr>
                                        <p:cTn id="21" dur="500"/>
                                        <p:tgtEl>
                                          <p:spTgt spid="11"/>
                                        </p:tgtEl>
                                      </p:cBhvr>
                                    </p:animEffect>
                                  </p:childTnLst>
                                </p:cTn>
                              </p:par>
                              <p:par>
                                <p:cTn id="22" presetID="9" presetClass="entr" presetSubtype="0"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dissolve">
                                      <p:cBhvr>
                                        <p:cTn id="24" dur="500"/>
                                        <p:tgtEl>
                                          <p:spTgt spid="14"/>
                                        </p:tgtEl>
                                      </p:cBhvr>
                                    </p:animEffect>
                                  </p:childTnLst>
                                </p:cTn>
                              </p:par>
                            </p:childTnLst>
                          </p:cTn>
                        </p:par>
                        <p:par>
                          <p:cTn id="25" fill="hold">
                            <p:stCondLst>
                              <p:cond delay="500"/>
                            </p:stCondLst>
                            <p:childTnLst>
                              <p:par>
                                <p:cTn id="26" presetID="9" presetClass="entr" presetSubtype="0" fill="hold" grpId="0" nodeType="after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dissolve">
                                      <p:cBhvr>
                                        <p:cTn id="28" dur="1000"/>
                                        <p:tgtEl>
                                          <p:spTgt spid="19"/>
                                        </p:tgtEl>
                                      </p:cBhvr>
                                    </p:animEffect>
                                  </p:childTnLst>
                                </p:cTn>
                              </p:par>
                              <p:par>
                                <p:cTn id="29" presetID="9" presetClass="entr" presetSubtype="0"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dissolve">
                                      <p:cBhvr>
                                        <p:cTn id="31" dur="1000"/>
                                        <p:tgtEl>
                                          <p:spTgt spid="23"/>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dissolve">
                                      <p:cBhvr>
                                        <p:cTn id="36" dur="500"/>
                                        <p:tgtEl>
                                          <p:spTgt spid="16"/>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dissolve">
                                      <p:cBhvr>
                                        <p:cTn id="39" dur="500"/>
                                        <p:tgtEl>
                                          <p:spTgt spid="12"/>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dissolv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3"/>
                                        </p:tgtEl>
                                        <p:attrNameLst>
                                          <p:attrName>style.visibility</p:attrName>
                                        </p:attrNameLst>
                                      </p:cBhvr>
                                      <p:to>
                                        <p:strVal val="visible"/>
                                      </p:to>
                                    </p:set>
                                    <p:animEffect transition="in" filter="dissolve">
                                      <p:cBhvr>
                                        <p:cTn id="47" dur="500"/>
                                        <p:tgtEl>
                                          <p:spTgt spid="43"/>
                                        </p:tgtEl>
                                      </p:cBhvr>
                                    </p:animEffect>
                                  </p:childTnLst>
                                </p:cTn>
                              </p:par>
                              <p:par>
                                <p:cTn id="48" presetID="9" presetClass="entr" presetSubtype="0" fill="hold" nodeType="withEffect">
                                  <p:stCondLst>
                                    <p:cond delay="0"/>
                                  </p:stCondLst>
                                  <p:childTnLst>
                                    <p:set>
                                      <p:cBhvr>
                                        <p:cTn id="49" dur="1" fill="hold">
                                          <p:stCondLst>
                                            <p:cond delay="0"/>
                                          </p:stCondLst>
                                        </p:cTn>
                                        <p:tgtEl>
                                          <p:spTgt spid="42"/>
                                        </p:tgtEl>
                                        <p:attrNameLst>
                                          <p:attrName>style.visibility</p:attrName>
                                        </p:attrNameLst>
                                      </p:cBhvr>
                                      <p:to>
                                        <p:strVal val="visible"/>
                                      </p:to>
                                    </p:set>
                                    <p:animEffect transition="in" filter="dissolve">
                                      <p:cBhvr>
                                        <p:cTn id="50" dur="500"/>
                                        <p:tgtEl>
                                          <p:spTgt spid="42"/>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40"/>
                                        </p:tgtEl>
                                        <p:attrNameLst>
                                          <p:attrName>style.visibility</p:attrName>
                                        </p:attrNameLst>
                                      </p:cBhvr>
                                      <p:to>
                                        <p:strVal val="visible"/>
                                      </p:to>
                                    </p:set>
                                    <p:animEffect transition="in" filter="dissolve">
                                      <p:cBhvr>
                                        <p:cTn id="53"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1" grpId="0" animBg="1"/>
      <p:bldP spid="12" grpId="0" animBg="1"/>
      <p:bldP spid="19" grpId="0" animBg="1"/>
      <p:bldP spid="40" grpId="0" animBg="1"/>
      <p:bldP spid="43"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Binary Logistic Regression in SPSS IV</a:t>
            </a:r>
            <a:endParaRPr lang="en-US" dirty="0"/>
          </a:p>
        </p:txBody>
      </p:sp>
      <p:pic>
        <p:nvPicPr>
          <p:cNvPr id="4" name="Picture 3" descr="Screen shot 2011-02-24 at 13.30.52.png"/>
          <p:cNvPicPr>
            <a:picLocks noChangeAspect="1"/>
          </p:cNvPicPr>
          <p:nvPr/>
        </p:nvPicPr>
        <p:blipFill>
          <a:blip r:embed="rId2"/>
          <a:stretch>
            <a:fillRect/>
          </a:stretch>
        </p:blipFill>
        <p:spPr>
          <a:xfrm>
            <a:off x="0" y="2246531"/>
            <a:ext cx="9144000" cy="4033684"/>
          </a:xfrm>
          <a:prstGeom prst="rect">
            <a:avLst/>
          </a:prstGeom>
        </p:spPr>
      </p:pic>
      <p:sp>
        <p:nvSpPr>
          <p:cNvPr id="5" name="Rectangle 4"/>
          <p:cNvSpPr/>
          <p:nvPr/>
        </p:nvSpPr>
        <p:spPr>
          <a:xfrm>
            <a:off x="4140198" y="3378200"/>
            <a:ext cx="3615269" cy="14478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457200" y="1600200"/>
            <a:ext cx="4529667"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Notice that the categorical independents now have ‘(Cat)’ written after them</a:t>
            </a:r>
            <a:endParaRPr lang="en-US" dirty="0"/>
          </a:p>
        </p:txBody>
      </p:sp>
      <p:cxnSp>
        <p:nvCxnSpPr>
          <p:cNvPr id="8" name="Shape 7"/>
          <p:cNvCxnSpPr>
            <a:stCxn id="6" idx="3"/>
            <a:endCxn id="5" idx="0"/>
          </p:cNvCxnSpPr>
          <p:nvPr/>
        </p:nvCxnSpPr>
        <p:spPr>
          <a:xfrm>
            <a:off x="4986867" y="1923366"/>
            <a:ext cx="960966" cy="1454834"/>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4301066" y="6129867"/>
            <a:ext cx="4555067"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8) Click ‘Save’ to open an alternative menu…</a:t>
            </a:r>
            <a:endParaRPr lang="en-US" dirty="0"/>
          </a:p>
        </p:txBody>
      </p:sp>
      <p:sp>
        <p:nvSpPr>
          <p:cNvPr id="10" name="Rectangle 9"/>
          <p:cNvSpPr/>
          <p:nvPr/>
        </p:nvSpPr>
        <p:spPr>
          <a:xfrm>
            <a:off x="7755467" y="2912533"/>
            <a:ext cx="1100666" cy="2286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hape 11"/>
          <p:cNvCxnSpPr>
            <a:stCxn id="9" idx="0"/>
            <a:endCxn id="10" idx="2"/>
          </p:cNvCxnSpPr>
          <p:nvPr/>
        </p:nvCxnSpPr>
        <p:spPr>
          <a:xfrm rot="5400000" flipH="1" flipV="1">
            <a:off x="5947833" y="3771900"/>
            <a:ext cx="2988734" cy="1727200"/>
          </a:xfrm>
          <a:prstGeom prst="bentConnector3">
            <a:avLst>
              <a:gd name="adj1" fmla="val 2167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dissolve">
                                      <p:cBhvr>
                                        <p:cTn id="18" dur="500"/>
                                        <p:tgtEl>
                                          <p:spTgt spid="9"/>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dissolve">
                                      <p:cBhvr>
                                        <p:cTn id="21" dur="500"/>
                                        <p:tgtEl>
                                          <p:spTgt spid="10"/>
                                        </p:tgtEl>
                                      </p:cBhvr>
                                    </p:animEffect>
                                  </p:childTnLst>
                                </p:cTn>
                              </p:par>
                              <p:par>
                                <p:cTn id="22" presetID="9" presetClass="entr" presetSubtype="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dissolve">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Binary Logistic Regression in SPSS V</a:t>
            </a:r>
            <a:endParaRPr lang="en-US" dirty="0"/>
          </a:p>
        </p:txBody>
      </p:sp>
      <p:pic>
        <p:nvPicPr>
          <p:cNvPr id="5" name="Picture 4" descr="Screen shot 2011-02-24 at 13.35.43.png"/>
          <p:cNvPicPr>
            <a:picLocks noChangeAspect="1"/>
          </p:cNvPicPr>
          <p:nvPr/>
        </p:nvPicPr>
        <p:blipFill>
          <a:blip r:embed="rId2"/>
          <a:stretch>
            <a:fillRect/>
          </a:stretch>
        </p:blipFill>
        <p:spPr>
          <a:xfrm>
            <a:off x="2643716" y="2599730"/>
            <a:ext cx="4332817" cy="4263413"/>
          </a:xfrm>
          <a:prstGeom prst="rect">
            <a:avLst/>
          </a:prstGeom>
        </p:spPr>
      </p:pic>
      <p:sp>
        <p:nvSpPr>
          <p:cNvPr id="7" name="TextBox 6"/>
          <p:cNvSpPr txBox="1"/>
          <p:nvPr/>
        </p:nvSpPr>
        <p:spPr>
          <a:xfrm>
            <a:off x="457199" y="1676400"/>
            <a:ext cx="6383867"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9) Select ‘Probabilities’ – this will give us the calculated probability value (0 to 1) of each case, telling us how likely each respondent is to be ‘Male’ or ‘Female’ according to the model </a:t>
            </a:r>
            <a:endParaRPr lang="en-US" dirty="0"/>
          </a:p>
        </p:txBody>
      </p:sp>
      <p:sp>
        <p:nvSpPr>
          <p:cNvPr id="8" name="TextBox 7"/>
          <p:cNvSpPr txBox="1"/>
          <p:nvPr/>
        </p:nvSpPr>
        <p:spPr>
          <a:xfrm>
            <a:off x="457199" y="3217333"/>
            <a:ext cx="23368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10) Select ‘Group membership’ so we know whether each case was assigned as ‘Male’ or ‘Female’</a:t>
            </a:r>
            <a:endParaRPr lang="en-US" dirty="0"/>
          </a:p>
        </p:txBody>
      </p:sp>
      <p:sp>
        <p:nvSpPr>
          <p:cNvPr id="9" name="TextBox 8"/>
          <p:cNvSpPr txBox="1"/>
          <p:nvPr/>
        </p:nvSpPr>
        <p:spPr>
          <a:xfrm>
            <a:off x="457200" y="5184642"/>
            <a:ext cx="2336799"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This option is selected by default – leave it as it is</a:t>
            </a:r>
            <a:endParaRPr lang="en-US" dirty="0"/>
          </a:p>
        </p:txBody>
      </p:sp>
      <p:sp>
        <p:nvSpPr>
          <p:cNvPr id="10" name="TextBox 9"/>
          <p:cNvSpPr txBox="1"/>
          <p:nvPr/>
        </p:nvSpPr>
        <p:spPr>
          <a:xfrm>
            <a:off x="6976534" y="2801835"/>
            <a:ext cx="1710267"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11) Select ‘Standardized’ under the ‘Residuals’ section – this is important for later interpretation</a:t>
            </a:r>
            <a:endParaRPr lang="en-US" dirty="0"/>
          </a:p>
        </p:txBody>
      </p:sp>
      <p:sp>
        <p:nvSpPr>
          <p:cNvPr id="11" name="Rectangle 10"/>
          <p:cNvSpPr/>
          <p:nvPr/>
        </p:nvSpPr>
        <p:spPr>
          <a:xfrm>
            <a:off x="3225798" y="3378200"/>
            <a:ext cx="1697570" cy="2413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3225798" y="3651250"/>
            <a:ext cx="1697570" cy="2413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4995331" y="4140200"/>
            <a:ext cx="1481669" cy="2413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3297761" y="5525657"/>
            <a:ext cx="2167472" cy="2413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5520265" y="5909733"/>
            <a:ext cx="956735" cy="24811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6976534" y="5710625"/>
            <a:ext cx="171026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12) Click ‘Continue’</a:t>
            </a:r>
            <a:endParaRPr lang="en-US" dirty="0"/>
          </a:p>
        </p:txBody>
      </p:sp>
      <p:cxnSp>
        <p:nvCxnSpPr>
          <p:cNvPr id="18" name="Elbow Connector 17"/>
          <p:cNvCxnSpPr>
            <a:stCxn id="7" idx="2"/>
            <a:endCxn id="11" idx="0"/>
          </p:cNvCxnSpPr>
          <p:nvPr/>
        </p:nvCxnSpPr>
        <p:spPr>
          <a:xfrm rot="16200000" flipH="1">
            <a:off x="3472623" y="2776240"/>
            <a:ext cx="778470" cy="425450"/>
          </a:xfrm>
          <a:prstGeom prst="bentConnector3">
            <a:avLst>
              <a:gd name="adj1" fmla="val 2172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Elbow Connector 20"/>
          <p:cNvCxnSpPr>
            <a:stCxn id="8" idx="3"/>
            <a:endCxn id="12" idx="1"/>
          </p:cNvCxnSpPr>
          <p:nvPr/>
        </p:nvCxnSpPr>
        <p:spPr>
          <a:xfrm flipV="1">
            <a:off x="2793999" y="3771900"/>
            <a:ext cx="431799" cy="184097"/>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Elbow Connector 22"/>
          <p:cNvCxnSpPr>
            <a:stCxn id="9" idx="3"/>
            <a:endCxn id="14" idx="1"/>
          </p:cNvCxnSpPr>
          <p:nvPr/>
        </p:nvCxnSpPr>
        <p:spPr>
          <a:xfrm>
            <a:off x="2793999" y="5646307"/>
            <a:ext cx="503762"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Elbow Connector 25"/>
          <p:cNvCxnSpPr>
            <a:stCxn id="10" idx="1"/>
            <a:endCxn id="13" idx="3"/>
          </p:cNvCxnSpPr>
          <p:nvPr/>
        </p:nvCxnSpPr>
        <p:spPr>
          <a:xfrm rot="10800000" flipV="1">
            <a:off x="6477000" y="3955996"/>
            <a:ext cx="499534" cy="304853"/>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Elbow Connector 27"/>
          <p:cNvCxnSpPr>
            <a:stCxn id="16" idx="1"/>
            <a:endCxn id="15" idx="3"/>
          </p:cNvCxnSpPr>
          <p:nvPr/>
        </p:nvCxnSpPr>
        <p:spPr>
          <a:xfrm rot="10800000">
            <a:off x="6477000" y="6033791"/>
            <a:ext cx="499534" cy="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500"/>
                                        <p:tgtEl>
                                          <p:spTgt spid="11"/>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ssolv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par>
                                <p:cTn id="19" presetID="9"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dissolve">
                                      <p:cBhvr>
                                        <p:cTn id="21" dur="500"/>
                                        <p:tgtEl>
                                          <p:spTgt spid="21"/>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dissolve">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dissolve">
                                      <p:cBhvr>
                                        <p:cTn id="29" dur="500"/>
                                        <p:tgtEl>
                                          <p:spTgt spid="13"/>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dissolve">
                                      <p:cBhvr>
                                        <p:cTn id="32" dur="500"/>
                                        <p:tgtEl>
                                          <p:spTgt spid="10"/>
                                        </p:tgtEl>
                                      </p:cBhvr>
                                    </p:animEffect>
                                  </p:childTnLst>
                                </p:cTn>
                              </p:par>
                              <p:par>
                                <p:cTn id="33" presetID="9" presetClass="entr" presetSubtype="0" fill="hold" nodeType="with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dissolve">
                                      <p:cBhvr>
                                        <p:cTn id="35" dur="500"/>
                                        <p:tgtEl>
                                          <p:spTgt spid="26"/>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dissolve">
                                      <p:cBhvr>
                                        <p:cTn id="40" dur="500"/>
                                        <p:tgtEl>
                                          <p:spTgt spid="14"/>
                                        </p:tgtEl>
                                      </p:cBhvr>
                                    </p:animEffect>
                                  </p:childTnLst>
                                </p:cTn>
                              </p:par>
                              <p:par>
                                <p:cTn id="41" presetID="9"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dissolve">
                                      <p:cBhvr>
                                        <p:cTn id="43" dur="500"/>
                                        <p:tgtEl>
                                          <p:spTgt spid="23"/>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dissolve">
                                      <p:cBhvr>
                                        <p:cTn id="46" dur="5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dissolve">
                                      <p:cBhvr>
                                        <p:cTn id="51" dur="500"/>
                                        <p:tgtEl>
                                          <p:spTgt spid="1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dissolve">
                                      <p:cBhvr>
                                        <p:cTn id="54" dur="500"/>
                                        <p:tgtEl>
                                          <p:spTgt spid="15"/>
                                        </p:tgtEl>
                                      </p:cBhvr>
                                    </p:animEffect>
                                  </p:childTnLst>
                                </p:cTn>
                              </p:par>
                              <p:par>
                                <p:cTn id="55" presetID="9" presetClass="entr" presetSubtype="0" fill="hold" nodeType="withEffect">
                                  <p:stCondLst>
                                    <p:cond delay="0"/>
                                  </p:stCondLst>
                                  <p:childTnLst>
                                    <p:set>
                                      <p:cBhvr>
                                        <p:cTn id="56" dur="1" fill="hold">
                                          <p:stCondLst>
                                            <p:cond delay="0"/>
                                          </p:stCondLst>
                                        </p:cTn>
                                        <p:tgtEl>
                                          <p:spTgt spid="28"/>
                                        </p:tgtEl>
                                        <p:attrNameLst>
                                          <p:attrName>style.visibility</p:attrName>
                                        </p:attrNameLst>
                                      </p:cBhvr>
                                      <p:to>
                                        <p:strVal val="visible"/>
                                      </p:to>
                                    </p:set>
                                    <p:animEffect transition="in" filter="dissolve">
                                      <p:cBhvr>
                                        <p:cTn id="5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Binary Logistic Regression in SPSS VI</a:t>
            </a:r>
            <a:endParaRPr lang="en-US" dirty="0"/>
          </a:p>
        </p:txBody>
      </p:sp>
      <p:pic>
        <p:nvPicPr>
          <p:cNvPr id="4" name="Picture 3" descr="Screen shot 2011-02-24 at 13.30.52.png"/>
          <p:cNvPicPr>
            <a:picLocks noChangeAspect="1"/>
          </p:cNvPicPr>
          <p:nvPr/>
        </p:nvPicPr>
        <p:blipFill>
          <a:blip r:embed="rId2"/>
          <a:stretch>
            <a:fillRect/>
          </a:stretch>
        </p:blipFill>
        <p:spPr>
          <a:xfrm>
            <a:off x="0" y="2246531"/>
            <a:ext cx="9144000" cy="4033684"/>
          </a:xfrm>
          <a:prstGeom prst="rect">
            <a:avLst/>
          </a:prstGeom>
        </p:spPr>
      </p:pic>
      <p:sp>
        <p:nvSpPr>
          <p:cNvPr id="5" name="TextBox 4"/>
          <p:cNvSpPr txBox="1"/>
          <p:nvPr/>
        </p:nvSpPr>
        <p:spPr>
          <a:xfrm>
            <a:off x="2438400" y="1693333"/>
            <a:ext cx="4851399"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13) Select ‘Options…’ to open an alternative menu</a:t>
            </a:r>
            <a:endParaRPr lang="en-US" dirty="0"/>
          </a:p>
        </p:txBody>
      </p:sp>
      <p:sp>
        <p:nvSpPr>
          <p:cNvPr id="6" name="Rectangle 5"/>
          <p:cNvSpPr/>
          <p:nvPr/>
        </p:nvSpPr>
        <p:spPr>
          <a:xfrm>
            <a:off x="7831667" y="3136900"/>
            <a:ext cx="982133" cy="2413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hape 7"/>
          <p:cNvCxnSpPr>
            <a:stCxn id="5" idx="3"/>
            <a:endCxn id="6" idx="0"/>
          </p:cNvCxnSpPr>
          <p:nvPr/>
        </p:nvCxnSpPr>
        <p:spPr>
          <a:xfrm>
            <a:off x="7289799" y="1877999"/>
            <a:ext cx="1032935" cy="1258901"/>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Binary Logistic Regression in SPSS VII</a:t>
            </a:r>
            <a:endParaRPr lang="en-US" dirty="0"/>
          </a:p>
        </p:txBody>
      </p:sp>
      <p:pic>
        <p:nvPicPr>
          <p:cNvPr id="4" name="Picture 3" descr="Screen shot 2011-02-24 at 13.46.45.png"/>
          <p:cNvPicPr>
            <a:picLocks noChangeAspect="1"/>
          </p:cNvPicPr>
          <p:nvPr/>
        </p:nvPicPr>
        <p:blipFill>
          <a:blip r:embed="rId2"/>
          <a:stretch>
            <a:fillRect/>
          </a:stretch>
        </p:blipFill>
        <p:spPr>
          <a:xfrm>
            <a:off x="3614328" y="2191808"/>
            <a:ext cx="5250272" cy="4150783"/>
          </a:xfrm>
          <a:prstGeom prst="rect">
            <a:avLst/>
          </a:prstGeom>
        </p:spPr>
      </p:pic>
      <p:sp>
        <p:nvSpPr>
          <p:cNvPr id="5" name="TextBox 4"/>
          <p:cNvSpPr txBox="1"/>
          <p:nvPr/>
        </p:nvSpPr>
        <p:spPr>
          <a:xfrm>
            <a:off x="457200" y="2015066"/>
            <a:ext cx="2979328"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14) Select ‘Classification plots’ to provide a visual display of how well the model fits the data (histogram)</a:t>
            </a:r>
            <a:endParaRPr lang="en-US" dirty="0"/>
          </a:p>
        </p:txBody>
      </p:sp>
      <p:sp>
        <p:nvSpPr>
          <p:cNvPr id="6" name="TextBox 5"/>
          <p:cNvSpPr txBox="1"/>
          <p:nvPr/>
        </p:nvSpPr>
        <p:spPr>
          <a:xfrm>
            <a:off x="457200" y="3547533"/>
            <a:ext cx="2979328"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15) Select ‘</a:t>
            </a:r>
            <a:r>
              <a:rPr lang="en-US" dirty="0" err="1" smtClean="0"/>
              <a:t>Hosmer-Lemeshow</a:t>
            </a:r>
            <a:r>
              <a:rPr lang="en-US" dirty="0" smtClean="0"/>
              <a:t> goodness-of-fit’ to formally test how well the model fits the data</a:t>
            </a:r>
            <a:endParaRPr lang="en-US" dirty="0"/>
          </a:p>
        </p:txBody>
      </p:sp>
      <p:sp>
        <p:nvSpPr>
          <p:cNvPr id="7" name="TextBox 6"/>
          <p:cNvSpPr txBox="1"/>
          <p:nvPr/>
        </p:nvSpPr>
        <p:spPr>
          <a:xfrm>
            <a:off x="457200" y="5061003"/>
            <a:ext cx="2979328"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16) Select ‘</a:t>
            </a:r>
            <a:r>
              <a:rPr lang="en-US" dirty="0" err="1" smtClean="0"/>
              <a:t>Casewise</a:t>
            </a:r>
            <a:r>
              <a:rPr lang="en-US" dirty="0" smtClean="0"/>
              <a:t> listing of residuals’ and leave the default ‘2 std. dev.’ – this will allows us to quickly see any problem cases</a:t>
            </a:r>
            <a:endParaRPr lang="en-US" dirty="0"/>
          </a:p>
        </p:txBody>
      </p:sp>
      <p:sp>
        <p:nvSpPr>
          <p:cNvPr id="8" name="Rectangle 7"/>
          <p:cNvSpPr/>
          <p:nvPr/>
        </p:nvSpPr>
        <p:spPr>
          <a:xfrm>
            <a:off x="4210049" y="2921000"/>
            <a:ext cx="2250017" cy="18203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210049" y="3164417"/>
            <a:ext cx="2250017" cy="18203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4210049" y="3407833"/>
            <a:ext cx="2250017" cy="6900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hape 11"/>
          <p:cNvCxnSpPr>
            <a:stCxn id="5" idx="3"/>
            <a:endCxn id="8" idx="0"/>
          </p:cNvCxnSpPr>
          <p:nvPr/>
        </p:nvCxnSpPr>
        <p:spPr>
          <a:xfrm>
            <a:off x="3436528" y="2615231"/>
            <a:ext cx="1898530" cy="305769"/>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Elbow Connector 13"/>
          <p:cNvCxnSpPr>
            <a:stCxn id="6" idx="3"/>
            <a:endCxn id="9" idx="1"/>
          </p:cNvCxnSpPr>
          <p:nvPr/>
        </p:nvCxnSpPr>
        <p:spPr>
          <a:xfrm flipV="1">
            <a:off x="3436528" y="3255434"/>
            <a:ext cx="773521" cy="892264"/>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hape 15"/>
          <p:cNvCxnSpPr>
            <a:stCxn id="7" idx="3"/>
            <a:endCxn id="10" idx="2"/>
          </p:cNvCxnSpPr>
          <p:nvPr/>
        </p:nvCxnSpPr>
        <p:spPr>
          <a:xfrm flipV="1">
            <a:off x="3436528" y="4097866"/>
            <a:ext cx="1898530" cy="1701801"/>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6460066" y="6158389"/>
            <a:ext cx="2116666" cy="37994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17) Click ‘Continue’</a:t>
            </a:r>
            <a:endParaRPr lang="en-US" dirty="0"/>
          </a:p>
        </p:txBody>
      </p:sp>
      <p:sp>
        <p:nvSpPr>
          <p:cNvPr id="18" name="Rectangle 17"/>
          <p:cNvSpPr/>
          <p:nvPr/>
        </p:nvSpPr>
        <p:spPr>
          <a:xfrm>
            <a:off x="7569200" y="5488338"/>
            <a:ext cx="863599" cy="256295"/>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0" name="Elbow Connector 19"/>
          <p:cNvCxnSpPr>
            <a:stCxn id="17" idx="0"/>
            <a:endCxn id="18" idx="2"/>
          </p:cNvCxnSpPr>
          <p:nvPr/>
        </p:nvCxnSpPr>
        <p:spPr>
          <a:xfrm rot="5400000" flipH="1" flipV="1">
            <a:off x="7552821" y="5710211"/>
            <a:ext cx="413756" cy="48260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ssolv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dissolve">
                                      <p:cBhvr>
                                        <p:cTn id="18" dur="500"/>
                                        <p:tgtEl>
                                          <p:spTgt spid="14"/>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dissolve">
                                      <p:cBhvr>
                                        <p:cTn id="21" dur="500"/>
                                        <p:tgtEl>
                                          <p:spTgt spid="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dissolve">
                                      <p:cBhvr>
                                        <p:cTn id="29" dur="500"/>
                                        <p:tgtEl>
                                          <p:spTgt spid="7"/>
                                        </p:tgtEl>
                                      </p:cBhvr>
                                    </p:animEffect>
                                  </p:childTnLst>
                                </p:cTn>
                              </p:par>
                              <p:par>
                                <p:cTn id="30" presetID="9" presetClass="entr" presetSubtype="0" fill="hold"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dissolve">
                                      <p:cBhvr>
                                        <p:cTn id="32" dur="500"/>
                                        <p:tgtEl>
                                          <p:spTgt spid="16"/>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dissolve">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dissolve">
                                      <p:cBhvr>
                                        <p:cTn id="40" dur="500"/>
                                        <p:tgtEl>
                                          <p:spTgt spid="18"/>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dissolve">
                                      <p:cBhvr>
                                        <p:cTn id="43" dur="500"/>
                                        <p:tgtEl>
                                          <p:spTgt spid="17"/>
                                        </p:tgtEl>
                                      </p:cBhvr>
                                    </p:animEffect>
                                  </p:childTnLst>
                                </p:cTn>
                              </p:par>
                              <p:par>
                                <p:cTn id="44" presetID="9" presetClass="entr" presetSubtype="0" fill="hold"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dissolve">
                                      <p:cBhvr>
                                        <p:cTn id="4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7" grpId="0" animBg="1"/>
      <p:bldP spid="18"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Binary Logistic Regression in SPSS VIII</a:t>
            </a:r>
            <a:endParaRPr lang="en-US" dirty="0"/>
          </a:p>
        </p:txBody>
      </p:sp>
      <p:pic>
        <p:nvPicPr>
          <p:cNvPr id="4" name="Picture 3" descr="Screen shot 2011-02-24 at 13.54.10.png"/>
          <p:cNvPicPr>
            <a:picLocks noChangeAspect="1"/>
          </p:cNvPicPr>
          <p:nvPr/>
        </p:nvPicPr>
        <p:blipFill>
          <a:blip r:embed="rId2"/>
          <a:stretch>
            <a:fillRect/>
          </a:stretch>
        </p:blipFill>
        <p:spPr>
          <a:xfrm>
            <a:off x="0" y="2140291"/>
            <a:ext cx="9144000" cy="4033684"/>
          </a:xfrm>
          <a:prstGeom prst="rect">
            <a:avLst/>
          </a:prstGeom>
        </p:spPr>
      </p:pic>
      <p:sp>
        <p:nvSpPr>
          <p:cNvPr id="5" name="TextBox 4"/>
          <p:cNvSpPr txBox="1"/>
          <p:nvPr/>
        </p:nvSpPr>
        <p:spPr>
          <a:xfrm>
            <a:off x="2573867" y="1591733"/>
            <a:ext cx="5731933" cy="37253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dirty="0" smtClean="0"/>
              <a:t>Ignore ‘Bootstrap…’ as this is for more complicated analyses</a:t>
            </a:r>
            <a:endParaRPr lang="en-US" dirty="0"/>
          </a:p>
        </p:txBody>
      </p:sp>
      <p:sp>
        <p:nvSpPr>
          <p:cNvPr id="6" name="Rectangle 5"/>
          <p:cNvSpPr/>
          <p:nvPr/>
        </p:nvSpPr>
        <p:spPr>
          <a:xfrm>
            <a:off x="7848600" y="3272367"/>
            <a:ext cx="948265" cy="211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Elbow Connector 7"/>
          <p:cNvCxnSpPr>
            <a:stCxn id="5" idx="2"/>
            <a:endCxn id="6" idx="0"/>
          </p:cNvCxnSpPr>
          <p:nvPr/>
        </p:nvCxnSpPr>
        <p:spPr>
          <a:xfrm rot="16200000" flipH="1">
            <a:off x="6227233" y="1176867"/>
            <a:ext cx="1308100" cy="2882899"/>
          </a:xfrm>
          <a:prstGeom prst="bentConnector3">
            <a:avLst>
              <a:gd name="adj1" fmla="val 19579"/>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5439833" y="6062133"/>
            <a:ext cx="3357032"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18) Click ‘OK’ to run the model!</a:t>
            </a:r>
            <a:endParaRPr lang="en-US" dirty="0"/>
          </a:p>
        </p:txBody>
      </p:sp>
      <p:sp>
        <p:nvSpPr>
          <p:cNvPr id="11" name="Rectangle 10"/>
          <p:cNvSpPr/>
          <p:nvPr/>
        </p:nvSpPr>
        <p:spPr>
          <a:xfrm>
            <a:off x="8119533" y="5456766"/>
            <a:ext cx="677332" cy="18203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Elbow Connector 12"/>
          <p:cNvCxnSpPr>
            <a:stCxn id="10" idx="0"/>
            <a:endCxn id="11" idx="2"/>
          </p:cNvCxnSpPr>
          <p:nvPr/>
        </p:nvCxnSpPr>
        <p:spPr>
          <a:xfrm rot="5400000" flipH="1" flipV="1">
            <a:off x="7576608" y="5180542"/>
            <a:ext cx="423333" cy="1339850"/>
          </a:xfrm>
          <a:prstGeom prst="bentConnector3">
            <a:avLst>
              <a:gd name="adj1" fmla="val 33999"/>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dissolve">
                                      <p:cBhvr>
                                        <p:cTn id="18" dur="500"/>
                                        <p:tgtEl>
                                          <p:spTgt spid="10"/>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dissolve">
                                      <p:cBhvr>
                                        <p:cTn id="21" dur="500"/>
                                        <p:tgtEl>
                                          <p:spTgt spid="11"/>
                                        </p:tgtEl>
                                      </p:cBhvr>
                                    </p:animEffect>
                                  </p:childTnLst>
                                </p:cTn>
                              </p:par>
                              <p:par>
                                <p:cTn id="22" presetID="9" presetClass="entr" presetSubtype="0"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dissolve">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0" grpId="0" animBg="1"/>
      <p:bldP spid="11"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a:t>
            </a:r>
            <a:endParaRPr lang="en-US" dirty="0"/>
          </a:p>
        </p:txBody>
      </p:sp>
      <p:graphicFrame>
        <p:nvGraphicFramePr>
          <p:cNvPr id="4" name="Table 3"/>
          <p:cNvGraphicFramePr>
            <a:graphicFrameLocks noGrp="1"/>
          </p:cNvGraphicFramePr>
          <p:nvPr/>
        </p:nvGraphicFramePr>
        <p:xfrm>
          <a:off x="668867" y="2888826"/>
          <a:ext cx="5346700" cy="2214879"/>
        </p:xfrm>
        <a:graphic>
          <a:graphicData uri="http://schemas.openxmlformats.org/drawingml/2006/table">
            <a:tbl>
              <a:tblPr/>
              <a:tblGrid>
                <a:gridCol w="1774347"/>
                <a:gridCol w="1774347"/>
                <a:gridCol w="899003"/>
                <a:gridCol w="899003"/>
              </a:tblGrid>
              <a:tr h="304800">
                <a:tc gridSpan="4">
                  <a:txBody>
                    <a:bodyPr/>
                    <a:lstStyle/>
                    <a:p>
                      <a:pPr algn="ctr" fontAlgn="ctr"/>
                      <a:r>
                        <a:rPr lang="en-US" sz="1200" b="1" i="0" u="none" strike="noStrike" dirty="0">
                          <a:solidFill>
                            <a:srgbClr val="000000"/>
                          </a:solidFill>
                          <a:latin typeface="Arial Bold"/>
                        </a:rPr>
                        <a:t>Case Processing Summary</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54000">
                <a:tc gridSpan="2">
                  <a:txBody>
                    <a:bodyPr/>
                    <a:lstStyle/>
                    <a:p>
                      <a:pPr algn="l" fontAlgn="t"/>
                      <a:r>
                        <a:rPr lang="en-US" sz="1200" b="0" i="0" u="none" strike="noStrike" dirty="0" err="1">
                          <a:solidFill>
                            <a:srgbClr val="000000"/>
                          </a:solidFill>
                          <a:latin typeface="Arial"/>
                        </a:rPr>
                        <a:t>Unweighted</a:t>
                      </a:r>
                      <a:r>
                        <a:rPr lang="en-US" sz="1200" b="0" i="0" u="none" strike="noStrike" dirty="0">
                          <a:solidFill>
                            <a:srgbClr val="000000"/>
                          </a:solidFill>
                          <a:latin typeface="Arial"/>
                        </a:rPr>
                        <a:t> </a:t>
                      </a:r>
                      <a:r>
                        <a:rPr lang="en-US" sz="1200" b="0" i="0" u="none" strike="noStrike" dirty="0" err="1">
                          <a:solidFill>
                            <a:srgbClr val="000000"/>
                          </a:solidFill>
                          <a:latin typeface="Arial"/>
                        </a:rPr>
                        <a:t>Cases</a:t>
                      </a:r>
                      <a:r>
                        <a:rPr lang="en-US" sz="1200" b="0" i="0" u="none" strike="noStrike" baseline="30000" dirty="0" err="1">
                          <a:solidFill>
                            <a:srgbClr val="000000"/>
                          </a:solidFill>
                          <a:latin typeface="Arial"/>
                        </a:rPr>
                        <a:t>a</a:t>
                      </a:r>
                      <a:endParaRPr lang="en-US" sz="1000" b="0" i="0" u="none" strike="noStrike" dirty="0">
                        <a:latin typeface="Arial"/>
                      </a:endParaRP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200" b="0" i="0" u="none" strike="noStrike">
                          <a:solidFill>
                            <a:srgbClr val="000000"/>
                          </a:solidFill>
                          <a:latin typeface="Arial"/>
                        </a:rPr>
                        <a:t>N</a:t>
                      </a:r>
                    </a:p>
                  </a:txBody>
                  <a:tcPr marL="12700" marR="12700" marT="127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Percent</a:t>
                      </a:r>
                    </a:p>
                  </a:txBody>
                  <a:tcPr marL="12700" marR="12700" marT="1270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rowSpan="3">
                  <a:txBody>
                    <a:bodyPr/>
                    <a:lstStyle/>
                    <a:p>
                      <a:pPr algn="l" fontAlgn="t"/>
                      <a:r>
                        <a:rPr lang="en-US" sz="1200" b="0" i="0" u="none" strike="noStrike">
                          <a:solidFill>
                            <a:srgbClr val="000000"/>
                          </a:solidFill>
                          <a:latin typeface="Arial"/>
                        </a:rPr>
                        <a:t>Selected Cases</a:t>
                      </a:r>
                    </a:p>
                  </a:txBody>
                  <a:tcPr marL="12700" marR="12700" marT="1270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1200" b="0" i="0" u="none" strike="noStrike">
                          <a:solidFill>
                            <a:srgbClr val="000000"/>
                          </a:solidFill>
                          <a:latin typeface="Arial"/>
                        </a:rPr>
                        <a:t>Included in Analysis</a:t>
                      </a:r>
                    </a:p>
                  </a:txBody>
                  <a:tcPr marL="12700" marR="12700" marT="1270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4343</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52.8</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54000">
                <a:tc vMerge="1">
                  <a:txBody>
                    <a:bodyPr/>
                    <a:lstStyle/>
                    <a:p>
                      <a:endParaRPr lang="en-US"/>
                    </a:p>
                  </a:txBody>
                  <a:tcPr/>
                </a:tc>
                <a:tc>
                  <a:txBody>
                    <a:bodyPr/>
                    <a:lstStyle/>
                    <a:p>
                      <a:pPr algn="l" fontAlgn="t"/>
                      <a:r>
                        <a:rPr lang="en-US" sz="1200" b="0" i="0" u="none" strike="noStrike">
                          <a:solidFill>
                            <a:srgbClr val="000000"/>
                          </a:solidFill>
                          <a:latin typeface="Arial"/>
                        </a:rPr>
                        <a:t>Missing Cases</a:t>
                      </a:r>
                    </a:p>
                  </a:txBody>
                  <a:tcPr marL="12700" marR="12700" marT="1270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3878</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47.2</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54000">
                <a:tc vMerge="1">
                  <a:txBody>
                    <a:bodyPr/>
                    <a:lstStyle/>
                    <a:p>
                      <a:endParaRPr lang="en-US"/>
                    </a:p>
                  </a:txBody>
                  <a:tcPr/>
                </a:tc>
                <a:tc>
                  <a:txBody>
                    <a:bodyPr/>
                    <a:lstStyle/>
                    <a:p>
                      <a:pPr algn="l" fontAlgn="t"/>
                      <a:r>
                        <a:rPr lang="en-US" sz="1200" b="0" i="0" u="none" strike="noStrike">
                          <a:solidFill>
                            <a:srgbClr val="000000"/>
                          </a:solidFill>
                          <a:latin typeface="Arial"/>
                        </a:rPr>
                        <a:t>Total</a:t>
                      </a:r>
                    </a:p>
                  </a:txBody>
                  <a:tcPr marL="12700" marR="12700" marT="1270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8221</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100.0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54000">
                <a:tc gridSpan="2">
                  <a:txBody>
                    <a:bodyPr/>
                    <a:lstStyle/>
                    <a:p>
                      <a:pPr algn="l" fontAlgn="t"/>
                      <a:r>
                        <a:rPr lang="en-US" sz="1200" b="0" i="0" u="none" strike="noStrike">
                          <a:solidFill>
                            <a:srgbClr val="000000"/>
                          </a:solidFill>
                          <a:latin typeface="Arial"/>
                        </a:rPr>
                        <a:t>Unselected Cases</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a:txBody>
                    <a:bodyPr/>
                    <a:lstStyle/>
                    <a:p>
                      <a:pPr algn="r" fontAlgn="t"/>
                      <a:r>
                        <a:rPr lang="en-US" sz="1200" b="0" i="0" u="none" strike="noStrike">
                          <a:solidFill>
                            <a:srgbClr val="000000"/>
                          </a:solidFill>
                          <a:latin typeface="Arial"/>
                        </a:rPr>
                        <a:t>0</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54000">
                <a:tc gridSpan="2">
                  <a:txBody>
                    <a:bodyPr/>
                    <a:lstStyle/>
                    <a:p>
                      <a:pPr algn="l" fontAlgn="t"/>
                      <a:r>
                        <a:rPr lang="en-US" sz="1200" b="0" i="0" u="none" strike="noStrike">
                          <a:solidFill>
                            <a:srgbClr val="000000"/>
                          </a:solidFill>
                          <a:latin typeface="Arial"/>
                        </a:rPr>
                        <a:t>Total</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t"/>
                      <a:r>
                        <a:rPr lang="en-US" sz="1200" b="0" i="0" u="none" strike="noStrike">
                          <a:solidFill>
                            <a:srgbClr val="000000"/>
                          </a:solidFill>
                          <a:latin typeface="Arial"/>
                        </a:rPr>
                        <a:t>8221</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100.0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444500">
                <a:tc gridSpan="4">
                  <a:txBody>
                    <a:bodyPr/>
                    <a:lstStyle/>
                    <a:p>
                      <a:pPr algn="l" fontAlgn="t"/>
                      <a:r>
                        <a:rPr lang="en-US" sz="1200" b="0" i="0" u="none" strike="noStrike" dirty="0">
                          <a:solidFill>
                            <a:srgbClr val="000000"/>
                          </a:solidFill>
                          <a:latin typeface="Arial"/>
                        </a:rPr>
                        <a:t>a. If weight is in effect, see classification table for the total number of cases.</a:t>
                      </a:r>
                    </a:p>
                  </a:txBody>
                  <a:tcPr marL="12700" marR="12700" marT="1270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9" name="TextBox 8"/>
          <p:cNvSpPr txBox="1"/>
          <p:nvPr/>
        </p:nvSpPr>
        <p:spPr>
          <a:xfrm>
            <a:off x="457201" y="1608667"/>
            <a:ext cx="8229600"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In total there are 14 tables/plots to interpret based on the options that we requested and some are more important than others</a:t>
            </a:r>
            <a:endParaRPr lang="en-US" dirty="0"/>
          </a:p>
        </p:txBody>
      </p:sp>
      <p:sp>
        <p:nvSpPr>
          <p:cNvPr id="10" name="TextBox 9"/>
          <p:cNvSpPr txBox="1"/>
          <p:nvPr/>
        </p:nvSpPr>
        <p:spPr>
          <a:xfrm>
            <a:off x="6654801" y="3006494"/>
            <a:ext cx="2032000" cy="175432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This is the first table and simply tells us how many cases in the dataset were included in the model</a:t>
            </a:r>
            <a:endParaRPr lang="en-US" dirty="0"/>
          </a:p>
        </p:txBody>
      </p:sp>
      <p:sp>
        <p:nvSpPr>
          <p:cNvPr id="11" name="Rectangle 10"/>
          <p:cNvSpPr/>
          <p:nvPr/>
        </p:nvSpPr>
        <p:spPr>
          <a:xfrm>
            <a:off x="558800" y="2888825"/>
            <a:ext cx="5604933" cy="198966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726267" y="5259493"/>
            <a:ext cx="4978400"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Notice the high number of missing cases due to the assumption that all independent variables must be populated for each cases (missing values leads to the exclusion of the whole case)</a:t>
            </a:r>
            <a:endParaRPr lang="en-US" dirty="0"/>
          </a:p>
        </p:txBody>
      </p:sp>
      <p:sp>
        <p:nvSpPr>
          <p:cNvPr id="13" name="Rectangle 12"/>
          <p:cNvSpPr/>
          <p:nvPr/>
        </p:nvSpPr>
        <p:spPr>
          <a:xfrm>
            <a:off x="2404532" y="3608494"/>
            <a:ext cx="3678767" cy="211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Elbow Connector 14"/>
          <p:cNvCxnSpPr>
            <a:stCxn id="10" idx="1"/>
            <a:endCxn id="11" idx="3"/>
          </p:cNvCxnSpPr>
          <p:nvPr/>
        </p:nvCxnSpPr>
        <p:spPr>
          <a:xfrm rot="10800000" flipV="1">
            <a:off x="6163733" y="3883657"/>
            <a:ext cx="491068" cy="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2" idx="0"/>
            <a:endCxn id="13" idx="2"/>
          </p:cNvCxnSpPr>
          <p:nvPr/>
        </p:nvCxnSpPr>
        <p:spPr>
          <a:xfrm rot="16200000" flipV="1">
            <a:off x="4010026" y="4054051"/>
            <a:ext cx="1439333" cy="971551"/>
          </a:xfrm>
          <a:prstGeom prst="bentConnector3">
            <a:avLst>
              <a:gd name="adj1" fmla="val 18235"/>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par>
                                <p:cTn id="8" presetID="9"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dissolve">
                                      <p:cBhvr>
                                        <p:cTn id="10" dur="500"/>
                                        <p:tgtEl>
                                          <p:spTgt spid="1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dissolv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dissolve">
                                      <p:cBhvr>
                                        <p:cTn id="21" dur="500"/>
                                        <p:tgtEl>
                                          <p:spTgt spid="13"/>
                                        </p:tgtEl>
                                      </p:cBhvr>
                                    </p:animEffect>
                                  </p:childTnLst>
                                </p:cTn>
                              </p:par>
                              <p:par>
                                <p:cTn id="22" presetID="9" presetClass="entr" presetSubtype="0"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dissolve">
                                      <p:cBhvr>
                                        <p:cTn id="2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II</a:t>
            </a:r>
            <a:endParaRPr lang="en-US" dirty="0"/>
          </a:p>
        </p:txBody>
      </p:sp>
      <p:graphicFrame>
        <p:nvGraphicFramePr>
          <p:cNvPr id="4" name="Table 3"/>
          <p:cNvGraphicFramePr>
            <a:graphicFrameLocks noGrp="1"/>
          </p:cNvGraphicFramePr>
          <p:nvPr/>
        </p:nvGraphicFramePr>
        <p:xfrm>
          <a:off x="584200" y="3062150"/>
          <a:ext cx="2819399" cy="1389379"/>
        </p:xfrm>
        <a:graphic>
          <a:graphicData uri="http://schemas.openxmlformats.org/drawingml/2006/table">
            <a:tbl>
              <a:tblPr/>
              <a:tblGrid>
                <a:gridCol w="782527"/>
                <a:gridCol w="782527"/>
                <a:gridCol w="1254345"/>
              </a:tblGrid>
              <a:tr h="508000">
                <a:tc gridSpan="3">
                  <a:txBody>
                    <a:bodyPr/>
                    <a:lstStyle/>
                    <a:p>
                      <a:pPr algn="ctr" fontAlgn="ctr"/>
                      <a:r>
                        <a:rPr lang="en-US" sz="1200" b="1" i="0" u="none" strike="noStrike" dirty="0">
                          <a:solidFill>
                            <a:srgbClr val="000000"/>
                          </a:solidFill>
                          <a:latin typeface="Arial Bold"/>
                        </a:rPr>
                        <a:t>Dependent Variable Encoding</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431800">
                <a:tc gridSpan="2">
                  <a:txBody>
                    <a:bodyPr/>
                    <a:lstStyle/>
                    <a:p>
                      <a:pPr algn="l" fontAlgn="t"/>
                      <a:r>
                        <a:rPr lang="en-US" sz="1200" b="0" i="0" u="none" strike="noStrike" dirty="0">
                          <a:solidFill>
                            <a:srgbClr val="000000"/>
                          </a:solidFill>
                          <a:latin typeface="Arial"/>
                        </a:rPr>
                        <a:t>Original Value</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200" b="0" i="0" u="none" strike="noStrike">
                          <a:solidFill>
                            <a:srgbClr val="000000"/>
                          </a:solidFill>
                          <a:latin typeface="Arial"/>
                        </a:rPr>
                        <a:t>Internal Value</a:t>
                      </a:r>
                    </a:p>
                  </a:txBody>
                  <a:tcPr marL="12700" marR="12700" marT="1270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rowSpan="2">
                  <a:txBody>
                    <a:bodyPr/>
                    <a:lstStyle/>
                    <a:p>
                      <a:pPr algn="r" fontAlgn="ctr"/>
                      <a:r>
                        <a:rPr lang="en-US" sz="1000" b="0" i="0" u="none" strike="noStrike">
                          <a:latin typeface="Arial"/>
                        </a:rPr>
                        <a:t> </a:t>
                      </a:r>
                    </a:p>
                  </a:txBody>
                  <a:tcPr marL="12700" marR="12700" marT="1270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Male</a:t>
                      </a:r>
                    </a:p>
                  </a:txBody>
                  <a:tcPr marL="12700" marR="12700" marT="1270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0</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54000">
                <a:tc vMerge="1">
                  <a:txBody>
                    <a:bodyPr/>
                    <a:lstStyle/>
                    <a:p>
                      <a:endParaRPr lang="en-US"/>
                    </a:p>
                  </a:txBody>
                  <a:tcPr/>
                </a:tc>
                <a:tc>
                  <a:txBody>
                    <a:bodyPr/>
                    <a:lstStyle/>
                    <a:p>
                      <a:pPr algn="l" fontAlgn="t"/>
                      <a:r>
                        <a:rPr lang="en-US" sz="1200" b="0" i="0" u="none" strike="noStrike">
                          <a:solidFill>
                            <a:srgbClr val="000000"/>
                          </a:solidFill>
                          <a:latin typeface="Arial"/>
                        </a:rPr>
                        <a:t>Female</a:t>
                      </a:r>
                    </a:p>
                  </a:txBody>
                  <a:tcPr marL="12700" marR="12700" marT="1270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1</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3903134" y="1698563"/>
            <a:ext cx="4783666"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tables tells us the coded values for the categories of the dependent variable. Notice that because we did not manually recode ‘Sex’ as a true binary (i.e. 0/1), SPSS has done it for us.</a:t>
            </a:r>
            <a:endParaRPr lang="en-US" dirty="0"/>
          </a:p>
        </p:txBody>
      </p:sp>
      <p:sp>
        <p:nvSpPr>
          <p:cNvPr id="6" name="TextBox 5"/>
          <p:cNvSpPr txBox="1"/>
          <p:nvPr/>
        </p:nvSpPr>
        <p:spPr>
          <a:xfrm>
            <a:off x="3903134" y="3273335"/>
            <a:ext cx="4783666"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The values of ‘Male’ and ‘Female’ really matter! The category coded as ‘0’ is the </a:t>
            </a:r>
            <a:r>
              <a:rPr lang="en-US" i="1" dirty="0" smtClean="0"/>
              <a:t>reference category</a:t>
            </a:r>
            <a:r>
              <a:rPr lang="en-US" dirty="0" smtClean="0"/>
              <a:t> and the category coded as ‘1’ is the </a:t>
            </a:r>
            <a:r>
              <a:rPr lang="en-US" i="1" dirty="0" smtClean="0"/>
              <a:t>outcome</a:t>
            </a:r>
            <a:r>
              <a:rPr lang="en-US" dirty="0" smtClean="0"/>
              <a:t> we are trying to predict.</a:t>
            </a:r>
            <a:endParaRPr lang="en-US" dirty="0"/>
          </a:p>
        </p:txBody>
      </p:sp>
      <p:sp>
        <p:nvSpPr>
          <p:cNvPr id="7" name="TextBox 6"/>
          <p:cNvSpPr txBox="1"/>
          <p:nvPr/>
        </p:nvSpPr>
        <p:spPr>
          <a:xfrm>
            <a:off x="3903929" y="4960673"/>
            <a:ext cx="4783666"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Therefore we are measuring whether certain independent variables increase or decrease the odds of the </a:t>
            </a:r>
            <a:r>
              <a:rPr lang="en-US" i="1" dirty="0" smtClean="0"/>
              <a:t>outcome</a:t>
            </a:r>
            <a:r>
              <a:rPr lang="en-US" dirty="0" smtClean="0"/>
              <a:t> occurring i.e. the respondent being ‘Female’</a:t>
            </a:r>
            <a:endParaRPr lang="en-US" dirty="0"/>
          </a:p>
        </p:txBody>
      </p:sp>
      <p:sp>
        <p:nvSpPr>
          <p:cNvPr id="8" name="Rectangle 7"/>
          <p:cNvSpPr/>
          <p:nvPr/>
        </p:nvSpPr>
        <p:spPr>
          <a:xfrm>
            <a:off x="457200" y="3166533"/>
            <a:ext cx="3064933" cy="14139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hape 9"/>
          <p:cNvCxnSpPr>
            <a:stCxn id="5" idx="1"/>
            <a:endCxn id="8" idx="0"/>
          </p:cNvCxnSpPr>
          <p:nvPr/>
        </p:nvCxnSpPr>
        <p:spPr>
          <a:xfrm rot="10800000" flipV="1">
            <a:off x="1989668" y="2298727"/>
            <a:ext cx="1913467" cy="867805"/>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Elbow Connector 12"/>
          <p:cNvCxnSpPr>
            <a:stCxn id="8" idx="3"/>
            <a:endCxn id="6" idx="1"/>
          </p:cNvCxnSpPr>
          <p:nvPr/>
        </p:nvCxnSpPr>
        <p:spPr>
          <a:xfrm>
            <a:off x="3522133" y="3873500"/>
            <a:ext cx="381001" cy="1588"/>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6" idx="2"/>
            <a:endCxn id="7" idx="0"/>
          </p:cNvCxnSpPr>
          <p:nvPr/>
        </p:nvCxnSpPr>
        <p:spPr>
          <a:xfrm rot="16200000" flipH="1">
            <a:off x="6051860" y="4716770"/>
            <a:ext cx="487009" cy="795"/>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par>
                                <p:cTn id="11" presetID="9"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dissolv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dissolve">
                                      <p:cBhvr>
                                        <p:cTn id="18" dur="500"/>
                                        <p:tgtEl>
                                          <p:spTgt spid="6"/>
                                        </p:tgtEl>
                                      </p:cBhvr>
                                    </p:animEffect>
                                  </p:childTnLst>
                                </p:cTn>
                              </p:par>
                              <p:par>
                                <p:cTn id="19" presetID="9"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dissolve">
                                      <p:cBhvr>
                                        <p:cTn id="21" dur="500"/>
                                        <p:tgtEl>
                                          <p:spTgt spid="13"/>
                                        </p:tgtEl>
                                      </p:cBhvr>
                                    </p:animEffect>
                                  </p:childTnLst>
                                </p:cTn>
                              </p:par>
                            </p:childTnLst>
                          </p:cTn>
                        </p:par>
                        <p:par>
                          <p:cTn id="22" fill="hold">
                            <p:stCondLst>
                              <p:cond delay="500"/>
                            </p:stCondLst>
                            <p:childTnLst>
                              <p:par>
                                <p:cTn id="23" presetID="9" presetClass="entr" presetSubtype="0" fill="hold" grpId="0" nodeType="afterEffect">
                                  <p:stCondLst>
                                    <p:cond delay="2000"/>
                                  </p:stCondLst>
                                  <p:childTnLst>
                                    <p:set>
                                      <p:cBhvr>
                                        <p:cTn id="24" dur="1" fill="hold">
                                          <p:stCondLst>
                                            <p:cond delay="0"/>
                                          </p:stCondLst>
                                        </p:cTn>
                                        <p:tgtEl>
                                          <p:spTgt spid="7"/>
                                        </p:tgtEl>
                                        <p:attrNameLst>
                                          <p:attrName>style.visibility</p:attrName>
                                        </p:attrNameLst>
                                      </p:cBhvr>
                                      <p:to>
                                        <p:strVal val="visible"/>
                                      </p:to>
                                    </p:set>
                                    <p:animEffect transition="in" filter="dissolve">
                                      <p:cBhvr>
                                        <p:cTn id="25" dur="500"/>
                                        <p:tgtEl>
                                          <p:spTgt spid="7"/>
                                        </p:tgtEl>
                                      </p:cBhvr>
                                    </p:animEffect>
                                  </p:childTnLst>
                                </p:cTn>
                              </p:par>
                              <p:par>
                                <p:cTn id="26" presetID="9" presetClass="entr" presetSubtype="0" fill="hold" nodeType="withEffect">
                                  <p:stCondLst>
                                    <p:cond delay="2000"/>
                                  </p:stCondLst>
                                  <p:childTnLst>
                                    <p:set>
                                      <p:cBhvr>
                                        <p:cTn id="27" dur="1" fill="hold">
                                          <p:stCondLst>
                                            <p:cond delay="0"/>
                                          </p:stCondLst>
                                        </p:cTn>
                                        <p:tgtEl>
                                          <p:spTgt spid="16"/>
                                        </p:tgtEl>
                                        <p:attrNameLst>
                                          <p:attrName>style.visibility</p:attrName>
                                        </p:attrNameLst>
                                      </p:cBhvr>
                                      <p:to>
                                        <p:strVal val="visible"/>
                                      </p:to>
                                    </p:set>
                                    <p:animEffect transition="in" filter="dissolve">
                                      <p:cBhvr>
                                        <p:cTn id="2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III</a:t>
            </a:r>
            <a:endParaRPr lang="en-US" dirty="0"/>
          </a:p>
        </p:txBody>
      </p:sp>
      <p:graphicFrame>
        <p:nvGraphicFramePr>
          <p:cNvPr id="4" name="Table 3"/>
          <p:cNvGraphicFramePr>
            <a:graphicFrameLocks noGrp="1"/>
          </p:cNvGraphicFramePr>
          <p:nvPr/>
        </p:nvGraphicFramePr>
        <p:xfrm>
          <a:off x="592667" y="2381199"/>
          <a:ext cx="6095999" cy="3808804"/>
        </p:xfrm>
        <a:graphic>
          <a:graphicData uri="http://schemas.openxmlformats.org/drawingml/2006/table">
            <a:tbl>
              <a:tblPr/>
              <a:tblGrid>
                <a:gridCol w="1741714"/>
                <a:gridCol w="1320641"/>
                <a:gridCol w="851717"/>
                <a:gridCol w="727309"/>
                <a:gridCol w="727309"/>
                <a:gridCol w="727309"/>
              </a:tblGrid>
              <a:tr h="229677">
                <a:tc gridSpan="6">
                  <a:txBody>
                    <a:bodyPr/>
                    <a:lstStyle/>
                    <a:p>
                      <a:pPr algn="ctr" fontAlgn="ctr"/>
                      <a:r>
                        <a:rPr lang="en-US" sz="900" b="1" i="0" u="none" strike="noStrike">
                          <a:solidFill>
                            <a:srgbClr val="000000"/>
                          </a:solidFill>
                          <a:latin typeface="Arial Bold"/>
                        </a:rPr>
                        <a:t>Categorical Variables Codings</a:t>
                      </a:r>
                    </a:p>
                  </a:txBody>
                  <a:tcPr marL="9570" marR="9570" marT="957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7376">
                <a:tc rowSpan="2" gridSpan="2">
                  <a:txBody>
                    <a:bodyPr/>
                    <a:lstStyle/>
                    <a:p>
                      <a:pPr algn="ctr" fontAlgn="ctr"/>
                      <a:r>
                        <a:rPr lang="en-US" sz="800" b="0" i="0" u="none" strike="noStrike">
                          <a:latin typeface="Arial"/>
                        </a:rPr>
                        <a:t> </a:t>
                      </a:r>
                    </a:p>
                  </a:txBody>
                  <a:tcPr marL="9570" marR="9570" marT="95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a:txBody>
                    <a:bodyPr/>
                    <a:lstStyle/>
                    <a:p>
                      <a:pPr algn="ctr" fontAlgn="b"/>
                      <a:r>
                        <a:rPr lang="en-US" sz="900" b="0" i="0" u="none" strike="noStrike">
                          <a:solidFill>
                            <a:srgbClr val="000000"/>
                          </a:solidFill>
                          <a:latin typeface="Arial"/>
                        </a:rPr>
                        <a:t>Frequency</a:t>
                      </a:r>
                    </a:p>
                  </a:txBody>
                  <a:tcPr marL="9570" marR="9570" marT="957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900" b="0" i="0" u="none" strike="noStrike">
                          <a:solidFill>
                            <a:srgbClr val="000000"/>
                          </a:solidFill>
                          <a:latin typeface="Arial"/>
                        </a:rPr>
                        <a:t>Parameter coding</a:t>
                      </a:r>
                    </a:p>
                  </a:txBody>
                  <a:tcPr marL="9570" marR="9570" marT="95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91397">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ctr" fontAlgn="b"/>
                      <a:r>
                        <a:rPr lang="en-US" sz="900" b="0" i="0" u="none" strike="noStrike">
                          <a:solidFill>
                            <a:srgbClr val="000000"/>
                          </a:solidFill>
                          <a:latin typeface="Arial"/>
                        </a:rPr>
                        <a:t>(1)</a:t>
                      </a:r>
                    </a:p>
                  </a:txBody>
                  <a:tcPr marL="9570" marR="9570" marT="95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(2)</a:t>
                      </a:r>
                    </a:p>
                  </a:txBody>
                  <a:tcPr marL="9570" marR="9570" marT="95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(3)</a:t>
                      </a:r>
                    </a:p>
                  </a:txBody>
                  <a:tcPr marL="9570" marR="9570" marT="95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376">
                <a:tc rowSpan="4">
                  <a:txBody>
                    <a:bodyPr/>
                    <a:lstStyle/>
                    <a:p>
                      <a:pPr algn="l" fontAlgn="t"/>
                      <a:r>
                        <a:rPr lang="en-US" sz="900" b="0" i="0" u="none" strike="noStrike">
                          <a:solidFill>
                            <a:srgbClr val="000000"/>
                          </a:solidFill>
                          <a:latin typeface="Arial"/>
                        </a:rPr>
                        <a:t>See relatives (RECODE)</a:t>
                      </a:r>
                    </a:p>
                  </a:txBody>
                  <a:tcPr marL="9570" marR="9570" marT="957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900" b="0" i="0" u="none" strike="noStrike">
                          <a:solidFill>
                            <a:srgbClr val="000000"/>
                          </a:solidFill>
                          <a:latin typeface="Arial"/>
                        </a:rPr>
                        <a:t>Weekly</a:t>
                      </a:r>
                    </a:p>
                  </a:txBody>
                  <a:tcPr marL="9570" marR="9570" marT="95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2936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dirty="0">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Monthly</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676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Less than monthly</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651</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Not in last year</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80</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3">
                  <a:txBody>
                    <a:bodyPr/>
                    <a:lstStyle/>
                    <a:p>
                      <a:pPr algn="l" fontAlgn="t"/>
                      <a:r>
                        <a:rPr lang="en-US" sz="900" b="0" i="0" u="none" strike="noStrike">
                          <a:solidFill>
                            <a:srgbClr val="000000"/>
                          </a:solidFill>
                          <a:latin typeface="Arial"/>
                        </a:rPr>
                        <a:t>Ever had a paid job (RECODE)</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1382</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156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Does not apply</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2805</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3">
                  <a:txBody>
                    <a:bodyPr/>
                    <a:lstStyle/>
                    <a:p>
                      <a:pPr algn="l" fontAlgn="t"/>
                      <a:r>
                        <a:rPr lang="en-US" sz="900" b="0" i="0" u="none" strike="noStrike">
                          <a:solidFill>
                            <a:srgbClr val="000000"/>
                          </a:solidFill>
                          <a:latin typeface="Arial"/>
                        </a:rPr>
                        <a:t>Facilities for kids &lt;13 (RECODED)</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Good</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1054</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Average</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1176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Poor</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2113</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How safe do you feel walking alone in area after dark (RECODE)</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Safe</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2893</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75612">
                <a:tc vMerge="1">
                  <a:txBody>
                    <a:bodyPr/>
                    <a:lstStyle/>
                    <a:p>
                      <a:endParaRPr lang="en-US"/>
                    </a:p>
                  </a:txBody>
                  <a:tcPr/>
                </a:tc>
                <a:tc>
                  <a:txBody>
                    <a:bodyPr/>
                    <a:lstStyle/>
                    <a:p>
                      <a:pPr algn="l" fontAlgn="t"/>
                      <a:r>
                        <a:rPr lang="en-US" sz="900" b="0" i="0" u="none" strike="noStrike">
                          <a:solidFill>
                            <a:srgbClr val="000000"/>
                          </a:solidFill>
                          <a:latin typeface="Arial"/>
                        </a:rPr>
                        <a:t>Unsafe</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1450</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whether friend or neighbour helps in illness</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1848</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0537">
                <a:tc vMerge="1">
                  <a:txBody>
                    <a:bodyPr/>
                    <a:lstStyle/>
                    <a:p>
                      <a:endParaRPr lang="en-US"/>
                    </a:p>
                  </a:txBody>
                  <a:tcPr/>
                </a:tc>
                <a:tc>
                  <a:txBody>
                    <a:bodyPr/>
                    <a:lstStyle/>
                    <a:p>
                      <a:pPr algn="l" fontAlgn="t"/>
                      <a:r>
                        <a:rPr lang="en-US" sz="900" b="0" i="0" u="none" strike="noStrike">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2495</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whether partner helps in illness</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2020</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2323</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involved in local oganisation in last 3 yrs</a:t>
                      </a:r>
                    </a:p>
                  </a:txBody>
                  <a:tcPr marL="9570" marR="9570" marT="957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1038</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dirty="0">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dirty="0">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3305</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457200" y="1574800"/>
            <a:ext cx="82296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SPSS also creates dummy variables for every categorical predictor - it is important to use this table when interpreting the coefficients later (keep this in mind)…</a:t>
            </a:r>
            <a:endParaRPr lang="en-US" dirty="0"/>
          </a:p>
        </p:txBody>
      </p:sp>
      <p:sp>
        <p:nvSpPr>
          <p:cNvPr id="6" name="TextBox 5"/>
          <p:cNvSpPr txBox="1"/>
          <p:nvPr/>
        </p:nvSpPr>
        <p:spPr>
          <a:xfrm>
            <a:off x="7095067" y="2496684"/>
            <a:ext cx="1591734" cy="369331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Potential confusion could arise due to inconsistent coding because we did not specify the dummy variables manually (different codes for ‘Yes’ and ‘No’)</a:t>
            </a:r>
            <a:endParaRPr lang="en-US" dirty="0"/>
          </a:p>
        </p:txBody>
      </p:sp>
      <p:sp>
        <p:nvSpPr>
          <p:cNvPr id="7" name="Rectangle 6"/>
          <p:cNvSpPr/>
          <p:nvPr/>
        </p:nvSpPr>
        <p:spPr>
          <a:xfrm>
            <a:off x="457200" y="2381198"/>
            <a:ext cx="6341533" cy="393960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5" idx="2"/>
            <a:endCxn id="7" idx="0"/>
          </p:cNvCxnSpPr>
          <p:nvPr/>
        </p:nvCxnSpPr>
        <p:spPr>
          <a:xfrm rot="5400000">
            <a:off x="4019951" y="1829148"/>
            <a:ext cx="160067" cy="944033"/>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Rectangle 9"/>
          <p:cNvSpPr/>
          <p:nvPr/>
        </p:nvSpPr>
        <p:spPr>
          <a:xfrm>
            <a:off x="2319867" y="3619936"/>
            <a:ext cx="3691466" cy="338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319867" y="5118536"/>
            <a:ext cx="2976033" cy="338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2319867" y="5457202"/>
            <a:ext cx="2976033" cy="338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2319867" y="5795868"/>
            <a:ext cx="2976033" cy="3386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Elbow Connector 14"/>
          <p:cNvCxnSpPr>
            <a:stCxn id="6" idx="1"/>
            <a:endCxn id="10" idx="3"/>
          </p:cNvCxnSpPr>
          <p:nvPr/>
        </p:nvCxnSpPr>
        <p:spPr>
          <a:xfrm rot="10800000">
            <a:off x="6011333" y="3789270"/>
            <a:ext cx="1083734" cy="554075"/>
          </a:xfrm>
          <a:prstGeom prst="bentConnector3">
            <a:avLst>
              <a:gd name="adj1" fmla="val 85156"/>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Elbow Connector 16"/>
          <p:cNvCxnSpPr>
            <a:stCxn id="6" idx="1"/>
            <a:endCxn id="11" idx="3"/>
          </p:cNvCxnSpPr>
          <p:nvPr/>
        </p:nvCxnSpPr>
        <p:spPr>
          <a:xfrm rot="10800000" flipV="1">
            <a:off x="5295901" y="4343343"/>
            <a:ext cx="1799167" cy="944525"/>
          </a:xfrm>
          <a:prstGeom prst="bentConnector3">
            <a:avLst>
              <a:gd name="adj1" fmla="val 39177"/>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Elbow Connector 18"/>
          <p:cNvCxnSpPr>
            <a:stCxn id="6" idx="1"/>
            <a:endCxn id="12" idx="3"/>
          </p:cNvCxnSpPr>
          <p:nvPr/>
        </p:nvCxnSpPr>
        <p:spPr>
          <a:xfrm rot="10800000" flipV="1">
            <a:off x="5295901" y="4343343"/>
            <a:ext cx="1799167" cy="1283191"/>
          </a:xfrm>
          <a:prstGeom prst="bentConnector3">
            <a:avLst>
              <a:gd name="adj1" fmla="val 25529"/>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Elbow Connector 20"/>
          <p:cNvCxnSpPr>
            <a:stCxn id="6" idx="1"/>
            <a:endCxn id="13" idx="3"/>
          </p:cNvCxnSpPr>
          <p:nvPr/>
        </p:nvCxnSpPr>
        <p:spPr>
          <a:xfrm rot="10800000" flipV="1">
            <a:off x="5295901" y="4343343"/>
            <a:ext cx="1799167" cy="1621857"/>
          </a:xfrm>
          <a:prstGeom prst="bentConnector3">
            <a:avLst>
              <a:gd name="adj1" fmla="val 1047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457200" y="6393934"/>
            <a:ext cx="8229601"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‘Reference categories’ are coded ‘zero’ – you will not get a coefficient for these!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dissolve">
                                      <p:cBhvr>
                                        <p:cTn id="18" dur="500"/>
                                        <p:tgtEl>
                                          <p:spTgt spid="19"/>
                                        </p:tgtEl>
                                      </p:cBhvr>
                                    </p:animEffect>
                                  </p:childTnLst>
                                </p:cTn>
                              </p:par>
                              <p:par>
                                <p:cTn id="19" presetID="9"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dissolve">
                                      <p:cBhvr>
                                        <p:cTn id="21" dur="500"/>
                                        <p:tgtEl>
                                          <p:spTgt spid="17"/>
                                        </p:tgtEl>
                                      </p:cBhvr>
                                    </p:animEffect>
                                  </p:childTnLst>
                                </p:cTn>
                              </p:par>
                              <p:par>
                                <p:cTn id="22" presetID="9" presetClass="entr" presetSubtype="0" fill="hold" nodeType="with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dissolve">
                                      <p:cBhvr>
                                        <p:cTn id="24" dur="500"/>
                                        <p:tgtEl>
                                          <p:spTgt spid="21"/>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ssolve">
                                      <p:cBhvr>
                                        <p:cTn id="27" dur="500"/>
                                        <p:tgtEl>
                                          <p:spTgt spid="6"/>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dissolve">
                                      <p:cBhvr>
                                        <p:cTn id="30" dur="500"/>
                                        <p:tgtEl>
                                          <p:spTgt spid="10"/>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dissolve">
                                      <p:cBhvr>
                                        <p:cTn id="33" dur="500"/>
                                        <p:tgtEl>
                                          <p:spTgt spid="11"/>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dissolve">
                                      <p:cBhvr>
                                        <p:cTn id="36" dur="500"/>
                                        <p:tgtEl>
                                          <p:spTgt spid="12"/>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dissolve">
                                      <p:cBhvr>
                                        <p:cTn id="39" dur="500"/>
                                        <p:tgtEl>
                                          <p:spTgt spid="13"/>
                                        </p:tgtEl>
                                      </p:cBhvr>
                                    </p:animEffect>
                                  </p:childTnLst>
                                </p:cTn>
                              </p:par>
                              <p:par>
                                <p:cTn id="40" presetID="9" presetClass="entr" presetSubtype="0" fill="hold"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P spid="11" grpId="0" animBg="1"/>
      <p:bldP spid="12" grpId="0" animBg="1"/>
      <p:bldP spid="13" grpId="0" animBg="1"/>
      <p:bldP spid="16"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Recap – Choosing Variables</a:t>
            </a:r>
          </a:p>
          <a:p>
            <a:endParaRPr lang="en-US" dirty="0" smtClean="0"/>
          </a:p>
          <a:p>
            <a:r>
              <a:rPr lang="en-US" dirty="0" smtClean="0"/>
              <a:t>Workshop Feedback</a:t>
            </a:r>
          </a:p>
          <a:p>
            <a:endParaRPr lang="en-US" dirty="0" smtClean="0"/>
          </a:p>
          <a:p>
            <a:r>
              <a:rPr lang="en-US" dirty="0" smtClean="0"/>
              <a:t>My Variables</a:t>
            </a:r>
          </a:p>
          <a:p>
            <a:endParaRPr lang="en-US" dirty="0" smtClean="0"/>
          </a:p>
          <a:p>
            <a:r>
              <a:rPr lang="en-US" dirty="0" smtClean="0"/>
              <a:t>Binary Logistic Regression in SPSS</a:t>
            </a:r>
          </a:p>
          <a:p>
            <a:endParaRPr lang="en-US" dirty="0" smtClean="0"/>
          </a:p>
          <a:p>
            <a:r>
              <a:rPr lang="en-US" dirty="0" smtClean="0"/>
              <a:t>Model Interpretation</a:t>
            </a:r>
          </a:p>
          <a:p>
            <a:endParaRPr lang="en-US" dirty="0" smtClean="0"/>
          </a:p>
          <a:p>
            <a:r>
              <a:rPr lang="en-US" dirty="0" smtClean="0"/>
              <a:t>Summary</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IV</a:t>
            </a:r>
            <a:endParaRPr lang="en-US" dirty="0"/>
          </a:p>
        </p:txBody>
      </p:sp>
      <p:graphicFrame>
        <p:nvGraphicFramePr>
          <p:cNvPr id="4" name="Table 3"/>
          <p:cNvGraphicFramePr>
            <a:graphicFrameLocks noGrp="1"/>
          </p:cNvGraphicFramePr>
          <p:nvPr/>
        </p:nvGraphicFramePr>
        <p:xfrm>
          <a:off x="1524796" y="2895600"/>
          <a:ext cx="6095999" cy="2305268"/>
        </p:xfrm>
        <a:graphic>
          <a:graphicData uri="http://schemas.openxmlformats.org/drawingml/2006/table">
            <a:tbl>
              <a:tblPr/>
              <a:tblGrid>
                <a:gridCol w="1455761"/>
                <a:gridCol w="545911"/>
                <a:gridCol w="1455761"/>
                <a:gridCol w="768318"/>
                <a:gridCol w="768318"/>
                <a:gridCol w="1101930"/>
              </a:tblGrid>
              <a:tr h="315310">
                <a:tc gridSpan="6">
                  <a:txBody>
                    <a:bodyPr/>
                    <a:lstStyle/>
                    <a:p>
                      <a:pPr algn="ctr" fontAlgn="ctr"/>
                      <a:r>
                        <a:rPr lang="en-US" sz="1100" b="1" i="0" u="none" strike="noStrike">
                          <a:solidFill>
                            <a:srgbClr val="000000"/>
                          </a:solidFill>
                          <a:latin typeface="Arial Bold"/>
                        </a:rPr>
                        <a:t>Classification Table</a:t>
                      </a:r>
                      <a:r>
                        <a:rPr lang="en-US" sz="1100" b="1" i="0" u="none" strike="noStrike" baseline="30000">
                          <a:solidFill>
                            <a:srgbClr val="000000"/>
                          </a:solidFill>
                          <a:latin typeface="Arial Bold"/>
                        </a:rPr>
                        <a:t>a</a:t>
                      </a:r>
                      <a:r>
                        <a:rPr lang="en-US" sz="900" b="0" i="0" u="none" strike="noStrike">
                          <a:latin typeface="Arial"/>
                        </a:rPr>
                        <a:t>,b</a:t>
                      </a:r>
                    </a:p>
                  </a:txBody>
                  <a:tcPr marL="11678" marR="11678" marT="11678"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1885">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rowSpan="3" gridSpan="2">
                  <a:txBody>
                    <a:bodyPr/>
                    <a:lstStyle/>
                    <a:p>
                      <a:pPr algn="l" fontAlgn="t"/>
                      <a:r>
                        <a:rPr lang="en-US" sz="1100" b="0" i="0" u="none" strike="noStrike">
                          <a:solidFill>
                            <a:srgbClr val="000000"/>
                          </a:solidFill>
                          <a:latin typeface="Arial"/>
                        </a:rPr>
                        <a:t>Observed</a:t>
                      </a:r>
                    </a:p>
                  </a:txBody>
                  <a:tcPr marL="11678" marR="11678" marT="11678"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en-US"/>
                    </a:p>
                  </a:txBody>
                  <a:tcPr/>
                </a:tc>
                <a:tc gridSpan="3">
                  <a:txBody>
                    <a:bodyPr/>
                    <a:lstStyle/>
                    <a:p>
                      <a:pPr algn="ctr" fontAlgn="b"/>
                      <a:r>
                        <a:rPr lang="en-US" sz="1100" b="0" i="0" u="none" strike="noStrike">
                          <a:solidFill>
                            <a:srgbClr val="000000"/>
                          </a:solidFill>
                          <a:latin typeface="Arial"/>
                        </a:rPr>
                        <a:t>Predicted</a:t>
                      </a:r>
                    </a:p>
                  </a:txBody>
                  <a:tcPr marL="11678" marR="11678" marT="1167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33563">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a:noFill/>
                    </a:lnR>
                    <a:lnT>
                      <a:noFill/>
                    </a:lnT>
                    <a:lnB>
                      <a:noFill/>
                    </a:lnB>
                  </a:tcPr>
                </a:tc>
                <a:tc gridSpan="2" vMerge="1">
                  <a:txBody>
                    <a:bodyPr/>
                    <a:lstStyle/>
                    <a:p>
                      <a:endParaRPr lang="en-US"/>
                    </a:p>
                  </a:txBody>
                  <a:tcPr/>
                </a:tc>
                <a:tc hMerge="1" vMerge="1">
                  <a:txBody>
                    <a:bodyPr/>
                    <a:lstStyle/>
                    <a:p>
                      <a:endParaRPr lang="en-US"/>
                    </a:p>
                  </a:txBody>
                  <a:tcPr/>
                </a:tc>
                <a:tc gridSpan="2">
                  <a:txBody>
                    <a:bodyPr/>
                    <a:lstStyle/>
                    <a:p>
                      <a:pPr algn="ctr" fontAlgn="b"/>
                      <a:r>
                        <a:rPr lang="en-US" sz="1100" b="0" i="0" u="none" strike="noStrike" dirty="0">
                          <a:solidFill>
                            <a:srgbClr val="000000"/>
                          </a:solidFill>
                          <a:latin typeface="Arial"/>
                        </a:rPr>
                        <a:t>Sex</a:t>
                      </a:r>
                    </a:p>
                  </a:txBody>
                  <a:tcPr marL="11678" marR="11678" marT="116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rowSpan="2">
                  <a:txBody>
                    <a:bodyPr/>
                    <a:lstStyle/>
                    <a:p>
                      <a:pPr algn="ctr" fontAlgn="b"/>
                      <a:r>
                        <a:rPr lang="en-US" sz="1100" b="0" i="0" u="none" strike="noStrike">
                          <a:solidFill>
                            <a:srgbClr val="000000"/>
                          </a:solidFill>
                          <a:latin typeface="Arial"/>
                        </a:rPr>
                        <a:t>Percentage Correct</a:t>
                      </a:r>
                    </a:p>
                  </a:txBody>
                  <a:tcPr marL="11678" marR="11678" marT="116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058">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vMerge="1">
                  <a:txBody>
                    <a:bodyPr/>
                    <a:lstStyle/>
                    <a:p>
                      <a:endParaRPr lang="en-US"/>
                    </a:p>
                  </a:txBody>
                  <a:tcPr/>
                </a:tc>
                <a:tc hMerge="1" vMerge="1">
                  <a:txBody>
                    <a:bodyPr/>
                    <a:lstStyle/>
                    <a:p>
                      <a:endParaRPr lang="en-US"/>
                    </a:p>
                  </a:txBody>
                  <a:tcPr/>
                </a:tc>
                <a:tc>
                  <a:txBody>
                    <a:bodyPr/>
                    <a:lstStyle/>
                    <a:p>
                      <a:pPr algn="ctr" fontAlgn="b"/>
                      <a:r>
                        <a:rPr lang="en-US" sz="1100" b="0" i="0" u="none" strike="noStrike">
                          <a:solidFill>
                            <a:srgbClr val="000000"/>
                          </a:solidFill>
                          <a:latin typeface="Arial"/>
                        </a:rPr>
                        <a:t>Male</a:t>
                      </a:r>
                    </a:p>
                  </a:txBody>
                  <a:tcPr marL="11678" marR="11678" marT="116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Female</a:t>
                      </a:r>
                    </a:p>
                  </a:txBody>
                  <a:tcPr marL="11678" marR="11678" marT="116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179844">
                <a:tc rowSpan="3">
                  <a:txBody>
                    <a:bodyPr/>
                    <a:lstStyle/>
                    <a:p>
                      <a:pPr algn="l" fontAlgn="t"/>
                      <a:r>
                        <a:rPr lang="en-US" sz="1100" b="0" i="0" u="none" strike="noStrike">
                          <a:solidFill>
                            <a:srgbClr val="000000"/>
                          </a:solidFill>
                          <a:latin typeface="Arial"/>
                        </a:rPr>
                        <a:t>Step 0</a:t>
                      </a:r>
                    </a:p>
                  </a:txBody>
                  <a:tcPr marL="11678" marR="11678" marT="11678"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l" fontAlgn="t"/>
                      <a:r>
                        <a:rPr lang="en-US" sz="1100" b="0" i="0" u="none" strike="noStrike">
                          <a:solidFill>
                            <a:srgbClr val="000000"/>
                          </a:solidFill>
                          <a:latin typeface="Arial"/>
                        </a:rPr>
                        <a:t>Sex</a:t>
                      </a:r>
                    </a:p>
                  </a:txBody>
                  <a:tcPr marL="11678" marR="11678" marT="11678"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1100" b="0" i="0" u="none" strike="noStrike">
                          <a:solidFill>
                            <a:srgbClr val="000000"/>
                          </a:solidFill>
                          <a:latin typeface="Arial"/>
                        </a:rPr>
                        <a:t>Male</a:t>
                      </a:r>
                    </a:p>
                  </a:txBody>
                  <a:tcPr marL="11678" marR="11678" marT="11678"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0</a:t>
                      </a:r>
                    </a:p>
                  </a:txBody>
                  <a:tcPr marL="11678" marR="11678" marT="1167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2153</a:t>
                      </a:r>
                    </a:p>
                  </a:txBody>
                  <a:tcPr marL="11678" marR="11678" marT="116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.0</a:t>
                      </a:r>
                    </a:p>
                  </a:txBody>
                  <a:tcPr marL="11678" marR="11678" marT="1167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33563">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Female</a:t>
                      </a:r>
                    </a:p>
                  </a:txBody>
                  <a:tcPr marL="11678" marR="11678" marT="1167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a:t>
                      </a:r>
                    </a:p>
                  </a:txBody>
                  <a:tcPr marL="11678" marR="11678" marT="1167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2190</a:t>
                      </a:r>
                    </a:p>
                  </a:txBody>
                  <a:tcPr marL="11678" marR="11678" marT="116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100.0</a:t>
                      </a:r>
                    </a:p>
                  </a:txBody>
                  <a:tcPr marL="11678" marR="11678" marT="1167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3563">
                <a:tc vMerge="1">
                  <a:txBody>
                    <a:bodyPr/>
                    <a:lstStyle/>
                    <a:p>
                      <a:endParaRPr lang="en-US"/>
                    </a:p>
                  </a:txBody>
                  <a:tcPr/>
                </a:tc>
                <a:tc gridSpan="2">
                  <a:txBody>
                    <a:bodyPr/>
                    <a:lstStyle/>
                    <a:p>
                      <a:pPr algn="l" fontAlgn="t"/>
                      <a:r>
                        <a:rPr lang="en-US" sz="1100" b="0" i="0" u="none" strike="noStrike">
                          <a:solidFill>
                            <a:srgbClr val="000000"/>
                          </a:solidFill>
                          <a:latin typeface="Arial"/>
                        </a:rPr>
                        <a:t>Overall Percentage</a:t>
                      </a:r>
                    </a:p>
                  </a:txBody>
                  <a:tcPr marL="11678" marR="11678" marT="11678"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900" b="0" i="0" u="none" strike="noStrike">
                          <a:latin typeface="Arial"/>
                        </a:rPr>
                        <a:t> </a:t>
                      </a:r>
                    </a:p>
                  </a:txBody>
                  <a:tcPr marL="11678" marR="11678" marT="116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50.4</a:t>
                      </a:r>
                    </a:p>
                  </a:txBody>
                  <a:tcPr marL="11678" marR="11678" marT="1167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45241">
                <a:tc gridSpan="6">
                  <a:txBody>
                    <a:bodyPr/>
                    <a:lstStyle/>
                    <a:p>
                      <a:pPr algn="l" fontAlgn="t"/>
                      <a:r>
                        <a:rPr lang="en-US" sz="1100" b="0" i="0" u="none" strike="noStrike">
                          <a:solidFill>
                            <a:srgbClr val="000000"/>
                          </a:solidFill>
                          <a:latin typeface="Arial"/>
                        </a:rPr>
                        <a:t>a. Constant is included in the model.</a:t>
                      </a:r>
                    </a:p>
                  </a:txBody>
                  <a:tcPr marL="11678" marR="11678" marT="11678"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5241">
                <a:tc gridSpan="6">
                  <a:txBody>
                    <a:bodyPr/>
                    <a:lstStyle/>
                    <a:p>
                      <a:pPr algn="l" fontAlgn="t"/>
                      <a:r>
                        <a:rPr lang="en-US" sz="1100" b="0" i="0" u="none" strike="noStrike" dirty="0" err="1">
                          <a:solidFill>
                            <a:srgbClr val="000000"/>
                          </a:solidFill>
                          <a:latin typeface="Arial"/>
                        </a:rPr>
                        <a:t>b</a:t>
                      </a:r>
                      <a:r>
                        <a:rPr lang="en-US" sz="1100" b="0" i="0" u="none" strike="noStrike" dirty="0">
                          <a:solidFill>
                            <a:srgbClr val="000000"/>
                          </a:solidFill>
                          <a:latin typeface="Arial"/>
                        </a:rPr>
                        <a:t>. The cut value is .500</a:t>
                      </a:r>
                    </a:p>
                  </a:txBody>
                  <a:tcPr marL="11678" marR="11678" marT="11678"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 name="TextBox 5"/>
          <p:cNvSpPr txBox="1"/>
          <p:nvPr/>
        </p:nvSpPr>
        <p:spPr>
          <a:xfrm>
            <a:off x="457201" y="1676400"/>
            <a:ext cx="82296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shows the predictive power of the ‘null model’ i.e. only the constant and no independent variables – it is important because it give us a comparison with the populated (full) model and tells us whether the predictors work!</a:t>
            </a:r>
            <a:endParaRPr lang="en-US" dirty="0"/>
          </a:p>
        </p:txBody>
      </p:sp>
      <p:sp>
        <p:nvSpPr>
          <p:cNvPr id="7" name="Rectangle 6"/>
          <p:cNvSpPr/>
          <p:nvPr/>
        </p:nvSpPr>
        <p:spPr>
          <a:xfrm>
            <a:off x="1342764" y="2895600"/>
            <a:ext cx="6460067" cy="230526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6" idx="2"/>
            <a:endCxn id="7" idx="0"/>
          </p:cNvCxnSpPr>
          <p:nvPr/>
        </p:nvCxnSpPr>
        <p:spPr>
          <a:xfrm rot="16200000" flipH="1">
            <a:off x="4424464" y="2747266"/>
            <a:ext cx="295870" cy="797"/>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graphicFrame>
        <p:nvGraphicFramePr>
          <p:cNvPr id="12" name="Table 11"/>
          <p:cNvGraphicFramePr>
            <a:graphicFrameLocks noGrp="1"/>
          </p:cNvGraphicFramePr>
          <p:nvPr/>
        </p:nvGraphicFramePr>
        <p:xfrm>
          <a:off x="457201" y="5577960"/>
          <a:ext cx="5308602" cy="653507"/>
        </p:xfrm>
        <a:graphic>
          <a:graphicData uri="http://schemas.openxmlformats.org/drawingml/2006/table">
            <a:tbl>
              <a:tblPr/>
              <a:tblGrid>
                <a:gridCol w="560204"/>
                <a:gridCol w="693586"/>
                <a:gridCol w="675802"/>
                <a:gridCol w="675802"/>
                <a:gridCol w="675802"/>
                <a:gridCol w="675802"/>
                <a:gridCol w="675802"/>
                <a:gridCol w="675802"/>
              </a:tblGrid>
              <a:tr h="245065">
                <a:tc gridSpan="8">
                  <a:txBody>
                    <a:bodyPr/>
                    <a:lstStyle/>
                    <a:p>
                      <a:pPr algn="ctr" fontAlgn="ctr"/>
                      <a:r>
                        <a:rPr lang="en-US" sz="1000" b="1" i="0" u="none" strike="noStrike">
                          <a:solidFill>
                            <a:srgbClr val="000000"/>
                          </a:solidFill>
                          <a:latin typeface="Arial Bold"/>
                        </a:rPr>
                        <a:t>Variables in the Equation</a:t>
                      </a:r>
                    </a:p>
                  </a:txBody>
                  <a:tcPr marL="10211" marR="10211" marT="1021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4221">
                <a:tc gridSpan="2">
                  <a:txBody>
                    <a:bodyPr/>
                    <a:lstStyle/>
                    <a:p>
                      <a:pPr algn="ctr" fontAlgn="ctr"/>
                      <a:r>
                        <a:rPr lang="en-US" sz="800" b="0" i="0" u="none" strike="noStrike">
                          <a:latin typeface="Arial"/>
                        </a:rPr>
                        <a:t> </a:t>
                      </a:r>
                    </a:p>
                  </a:txBody>
                  <a:tcPr marL="10211" marR="10211" marT="1021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000" b="0" i="0" u="none" strike="noStrike">
                          <a:solidFill>
                            <a:srgbClr val="000000"/>
                          </a:solidFill>
                          <a:latin typeface="Arial"/>
                        </a:rPr>
                        <a:t>B</a:t>
                      </a:r>
                    </a:p>
                  </a:txBody>
                  <a:tcPr marL="10211" marR="10211" marT="10211"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S.E.</a:t>
                      </a:r>
                    </a:p>
                  </a:txBody>
                  <a:tcPr marL="10211" marR="10211" marT="102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Wald</a:t>
                      </a:r>
                    </a:p>
                  </a:txBody>
                  <a:tcPr marL="10211" marR="10211" marT="102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err="1">
                          <a:solidFill>
                            <a:srgbClr val="000000"/>
                          </a:solidFill>
                          <a:latin typeface="Arial"/>
                        </a:rPr>
                        <a:t>df</a:t>
                      </a:r>
                      <a:endParaRPr lang="en-US" sz="1000" b="0" i="0" u="none" strike="noStrike" dirty="0">
                        <a:solidFill>
                          <a:srgbClr val="000000"/>
                        </a:solidFill>
                        <a:latin typeface="Arial"/>
                      </a:endParaRPr>
                    </a:p>
                  </a:txBody>
                  <a:tcPr marL="10211" marR="10211" marT="102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Sig.</a:t>
                      </a:r>
                    </a:p>
                  </a:txBody>
                  <a:tcPr marL="10211" marR="10211" marT="102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Exp(B)</a:t>
                      </a:r>
                    </a:p>
                  </a:txBody>
                  <a:tcPr marL="10211" marR="10211" marT="10211"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4221">
                <a:tc>
                  <a:txBody>
                    <a:bodyPr/>
                    <a:lstStyle/>
                    <a:p>
                      <a:pPr algn="l" fontAlgn="t"/>
                      <a:r>
                        <a:rPr lang="en-US" sz="1000" b="0" i="0" u="none" strike="noStrike">
                          <a:solidFill>
                            <a:srgbClr val="000000"/>
                          </a:solidFill>
                          <a:latin typeface="Arial"/>
                        </a:rPr>
                        <a:t>Step 0</a:t>
                      </a:r>
                    </a:p>
                  </a:txBody>
                  <a:tcPr marL="10211" marR="10211" marT="10211"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1000" b="0" i="0" u="none" strike="noStrike">
                          <a:solidFill>
                            <a:srgbClr val="000000"/>
                          </a:solidFill>
                          <a:latin typeface="Arial"/>
                        </a:rPr>
                        <a:t>Constant</a:t>
                      </a:r>
                    </a:p>
                  </a:txBody>
                  <a:tcPr marL="10211" marR="10211" marT="10211"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.017</a:t>
                      </a:r>
                    </a:p>
                  </a:txBody>
                  <a:tcPr marL="10211" marR="10211" marT="10211"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dirty="0">
                          <a:solidFill>
                            <a:srgbClr val="000000"/>
                          </a:solidFill>
                          <a:latin typeface="Arial"/>
                        </a:rPr>
                        <a:t>.030</a:t>
                      </a:r>
                    </a:p>
                  </a:txBody>
                  <a:tcPr marL="10211" marR="10211" marT="102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.315</a:t>
                      </a:r>
                    </a:p>
                  </a:txBody>
                  <a:tcPr marL="10211" marR="10211" marT="102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1</a:t>
                      </a:r>
                    </a:p>
                  </a:txBody>
                  <a:tcPr marL="10211" marR="10211" marT="102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.574</a:t>
                      </a:r>
                    </a:p>
                  </a:txBody>
                  <a:tcPr marL="10211" marR="10211" marT="102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dirty="0">
                          <a:solidFill>
                            <a:srgbClr val="000000"/>
                          </a:solidFill>
                          <a:latin typeface="Arial"/>
                        </a:rPr>
                        <a:t>1.017</a:t>
                      </a:r>
                    </a:p>
                  </a:txBody>
                  <a:tcPr marL="10211" marR="10211" marT="10211"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3" name="TextBox 12"/>
          <p:cNvSpPr txBox="1"/>
          <p:nvPr/>
        </p:nvSpPr>
        <p:spPr>
          <a:xfrm>
            <a:off x="6180668" y="5360614"/>
            <a:ext cx="2506133"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tells us the details of the ‘empty model’ i.e. only the constant, no predictors</a:t>
            </a:r>
            <a:endParaRPr lang="en-US" dirty="0"/>
          </a:p>
        </p:txBody>
      </p:sp>
      <p:sp>
        <p:nvSpPr>
          <p:cNvPr id="17" name="Rectangle 16"/>
          <p:cNvSpPr/>
          <p:nvPr/>
        </p:nvSpPr>
        <p:spPr>
          <a:xfrm>
            <a:off x="318298" y="5577960"/>
            <a:ext cx="5591436" cy="76563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 name="Elbow Connector 18"/>
          <p:cNvCxnSpPr>
            <a:stCxn id="13" idx="1"/>
            <a:endCxn id="17" idx="3"/>
          </p:cNvCxnSpPr>
          <p:nvPr/>
        </p:nvCxnSpPr>
        <p:spPr>
          <a:xfrm rot="10800000">
            <a:off x="5909734" y="5960779"/>
            <a:ext cx="270934"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ssolv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dissolve">
                                      <p:cBhvr>
                                        <p:cTn id="18" dur="500"/>
                                        <p:tgtEl>
                                          <p:spTgt spid="17"/>
                                        </p:tgtEl>
                                      </p:cBhvr>
                                    </p:animEffect>
                                  </p:childTnLst>
                                </p:cTn>
                              </p:par>
                              <p:par>
                                <p:cTn id="19" presetID="9"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dissolve">
                                      <p:cBhvr>
                                        <p:cTn id="21" dur="500"/>
                                        <p:tgtEl>
                                          <p:spTgt spid="19"/>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dissolve">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3" grpId="0" animBg="1"/>
      <p:bldP spid="17" grpId="0" animBg="1"/>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a:t>
            </a:r>
            <a:endParaRPr lang="en-US" dirty="0"/>
          </a:p>
        </p:txBody>
      </p:sp>
      <p:graphicFrame>
        <p:nvGraphicFramePr>
          <p:cNvPr id="3" name="Table 2"/>
          <p:cNvGraphicFramePr>
            <a:graphicFrameLocks noGrp="1"/>
          </p:cNvGraphicFramePr>
          <p:nvPr/>
        </p:nvGraphicFramePr>
        <p:xfrm>
          <a:off x="457200" y="2345267"/>
          <a:ext cx="5721716" cy="4021154"/>
        </p:xfrm>
        <a:graphic>
          <a:graphicData uri="http://schemas.openxmlformats.org/drawingml/2006/table">
            <a:tbl>
              <a:tblPr/>
              <a:tblGrid>
                <a:gridCol w="1274838"/>
                <a:gridCol w="833162"/>
                <a:gridCol w="1274838"/>
                <a:gridCol w="813086"/>
                <a:gridCol w="762896"/>
                <a:gridCol w="762896"/>
              </a:tblGrid>
              <a:tr h="270933">
                <a:tc gridSpan="6">
                  <a:txBody>
                    <a:bodyPr/>
                    <a:lstStyle/>
                    <a:p>
                      <a:pPr algn="ctr" fontAlgn="ctr"/>
                      <a:r>
                        <a:rPr lang="en-US" sz="1100" b="1" i="0" u="none" strike="noStrike" dirty="0">
                          <a:solidFill>
                            <a:srgbClr val="000000"/>
                          </a:solidFill>
                          <a:latin typeface="Arial Bold"/>
                        </a:rPr>
                        <a:t>Variables not in the Equation</a:t>
                      </a:r>
                    </a:p>
                  </a:txBody>
                  <a:tcPr marL="11308" marR="11308" marT="11308"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gridSpan="3">
                  <a:txBody>
                    <a:bodyPr/>
                    <a:lstStyle/>
                    <a:p>
                      <a:pPr algn="ctr" fontAlgn="ctr"/>
                      <a:r>
                        <a:rPr lang="en-US" sz="900" b="0" i="0" u="none" strike="noStrike">
                          <a:latin typeface="Arial"/>
                        </a:rPr>
                        <a:t> </a:t>
                      </a:r>
                    </a:p>
                  </a:txBody>
                  <a:tcPr marL="11308" marR="11308" marT="113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100" b="0" i="0" u="none" strike="noStrike" dirty="0">
                          <a:solidFill>
                            <a:srgbClr val="000000"/>
                          </a:solidFill>
                          <a:latin typeface="Arial"/>
                        </a:rPr>
                        <a:t>Score</a:t>
                      </a:r>
                    </a:p>
                  </a:txBody>
                  <a:tcPr marL="11308" marR="11308" marT="1130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err="1">
                          <a:solidFill>
                            <a:srgbClr val="000000"/>
                          </a:solidFill>
                          <a:latin typeface="Arial"/>
                        </a:rPr>
                        <a:t>df</a:t>
                      </a:r>
                      <a:endParaRPr lang="en-US" sz="1100" b="0" i="0" u="none" strike="noStrike" dirty="0">
                        <a:solidFill>
                          <a:srgbClr val="000000"/>
                        </a:solidFill>
                        <a:latin typeface="Arial"/>
                      </a:endParaRPr>
                    </a:p>
                  </a:txBody>
                  <a:tcPr marL="11308" marR="11308" marT="1130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Sig.</a:t>
                      </a:r>
                    </a:p>
                  </a:txBody>
                  <a:tcPr marL="11308" marR="11308" marT="1130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4139">
                <a:tc rowSpan="16">
                  <a:txBody>
                    <a:bodyPr/>
                    <a:lstStyle/>
                    <a:p>
                      <a:pPr algn="l" fontAlgn="t"/>
                      <a:r>
                        <a:rPr lang="en-US" sz="1100" b="0" i="0" u="none" strike="noStrike">
                          <a:solidFill>
                            <a:srgbClr val="000000"/>
                          </a:solidFill>
                          <a:latin typeface="Arial"/>
                        </a:rPr>
                        <a:t>Step 0</a:t>
                      </a:r>
                    </a:p>
                  </a:txBody>
                  <a:tcPr marL="11308" marR="11308" marT="11308"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5">
                  <a:txBody>
                    <a:bodyPr/>
                    <a:lstStyle/>
                    <a:p>
                      <a:pPr algn="l" fontAlgn="t"/>
                      <a:r>
                        <a:rPr lang="en-US" sz="1100" b="0" i="0" u="none" strike="noStrike">
                          <a:solidFill>
                            <a:srgbClr val="000000"/>
                          </a:solidFill>
                          <a:latin typeface="Arial"/>
                        </a:rPr>
                        <a:t>Variables</a:t>
                      </a:r>
                    </a:p>
                  </a:txBody>
                  <a:tcPr marL="11308" marR="11308" marT="11308"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1100" b="0" i="0" u="none" strike="noStrike">
                          <a:solidFill>
                            <a:srgbClr val="000000"/>
                          </a:solidFill>
                          <a:latin typeface="Arial"/>
                        </a:rPr>
                        <a:t>age</a:t>
                      </a:r>
                    </a:p>
                  </a:txBody>
                  <a:tcPr marL="11308" marR="11308" marT="11308"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22.936</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involved(1)</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7.151</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.007</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illfrne(1)</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44.662</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illpart(1)</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33.693</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leiskids2</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4.007</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dirty="0">
                          <a:solidFill>
                            <a:srgbClr val="000000"/>
                          </a:solidFill>
                          <a:latin typeface="Arial"/>
                        </a:rPr>
                        <a:t>.135</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leiskids2(1)</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.011</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.915</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leiskids2(2)</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3.660</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.056</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walkdark2(1)</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352.700</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seerel2</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27.728</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seerel2(1)</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27.249</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seerel2(2)</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12.886</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seerel2(3)</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7.069</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.008</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everwrk2</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59.540</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everwrk2(1)</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39.219</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everwrk2(2)</a:t>
                      </a:r>
                    </a:p>
                  </a:txBody>
                  <a:tcPr marL="11308" marR="11308" marT="1130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13.269</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26155">
                <a:tc vMerge="1">
                  <a:txBody>
                    <a:bodyPr/>
                    <a:lstStyle/>
                    <a:p>
                      <a:endParaRPr lang="en-US"/>
                    </a:p>
                  </a:txBody>
                  <a:tcPr/>
                </a:tc>
                <a:tc gridSpan="2">
                  <a:txBody>
                    <a:bodyPr/>
                    <a:lstStyle/>
                    <a:p>
                      <a:pPr algn="l" fontAlgn="t"/>
                      <a:r>
                        <a:rPr lang="en-US" sz="1100" b="0" i="0" u="none" strike="noStrike">
                          <a:solidFill>
                            <a:srgbClr val="000000"/>
                          </a:solidFill>
                          <a:latin typeface="Arial"/>
                        </a:rPr>
                        <a:t>Overall Statistics</a:t>
                      </a:r>
                    </a:p>
                  </a:txBody>
                  <a:tcPr marL="11308" marR="11308" marT="11308"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r" fontAlgn="t"/>
                      <a:r>
                        <a:rPr lang="en-US" sz="1100" b="0" i="0" u="none" strike="noStrike">
                          <a:solidFill>
                            <a:srgbClr val="000000"/>
                          </a:solidFill>
                          <a:latin typeface="Arial"/>
                        </a:rPr>
                        <a:t>550.460</a:t>
                      </a:r>
                    </a:p>
                  </a:txBody>
                  <a:tcPr marL="11308" marR="11308" marT="1130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12</a:t>
                      </a:r>
                    </a:p>
                  </a:txBody>
                  <a:tcPr marL="11308" marR="11308" marT="1130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dirty="0">
                          <a:solidFill>
                            <a:srgbClr val="000000"/>
                          </a:solidFill>
                          <a:latin typeface="Arial"/>
                        </a:rPr>
                        <a:t>.000</a:t>
                      </a:r>
                    </a:p>
                  </a:txBody>
                  <a:tcPr marL="11308" marR="11308" marT="1130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457200" y="1583267"/>
            <a:ext cx="82296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Here we can see the predictors that have not been included in the ‘empty model’</a:t>
            </a:r>
            <a:endParaRPr lang="en-US" dirty="0"/>
          </a:p>
        </p:txBody>
      </p:sp>
      <p:sp>
        <p:nvSpPr>
          <p:cNvPr id="7" name="TextBox 6"/>
          <p:cNvSpPr txBox="1"/>
          <p:nvPr/>
        </p:nvSpPr>
        <p:spPr>
          <a:xfrm>
            <a:off x="6536267" y="2113394"/>
            <a:ext cx="2150533"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‘Overall Statistics’ </a:t>
            </a:r>
            <a:r>
              <a:rPr lang="en-US" i="1" dirty="0" err="1" smtClean="0"/>
              <a:t>p</a:t>
            </a:r>
            <a:r>
              <a:rPr lang="en-US" dirty="0" smtClean="0"/>
              <a:t>&lt;0.05 tells us that the predictor coefficients are significantly different to zero – thus will improve predictive power</a:t>
            </a:r>
            <a:endParaRPr lang="en-US" i="1" dirty="0"/>
          </a:p>
        </p:txBody>
      </p:sp>
      <p:sp>
        <p:nvSpPr>
          <p:cNvPr id="8" name="TextBox 7"/>
          <p:cNvSpPr txBox="1"/>
          <p:nvPr/>
        </p:nvSpPr>
        <p:spPr>
          <a:xfrm>
            <a:off x="6536268" y="4639733"/>
            <a:ext cx="2150533"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Sig. of dummy variables is indicative, but multivariate models cause further interactions that may change this</a:t>
            </a:r>
            <a:endParaRPr lang="en-US" dirty="0"/>
          </a:p>
        </p:txBody>
      </p:sp>
      <p:sp>
        <p:nvSpPr>
          <p:cNvPr id="9" name="Rectangle 8"/>
          <p:cNvSpPr/>
          <p:nvPr/>
        </p:nvSpPr>
        <p:spPr>
          <a:xfrm>
            <a:off x="301364" y="2345267"/>
            <a:ext cx="6006303" cy="41740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Elbow Connector 10"/>
          <p:cNvCxnSpPr>
            <a:stCxn id="6" idx="2"/>
            <a:endCxn id="9" idx="0"/>
          </p:cNvCxnSpPr>
          <p:nvPr/>
        </p:nvCxnSpPr>
        <p:spPr>
          <a:xfrm rot="5400000">
            <a:off x="3741924" y="1515191"/>
            <a:ext cx="392668" cy="1267484"/>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Rectangle 11"/>
          <p:cNvSpPr/>
          <p:nvPr/>
        </p:nvSpPr>
        <p:spPr>
          <a:xfrm>
            <a:off x="1605231" y="6074834"/>
            <a:ext cx="4634702" cy="27866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hape 13"/>
          <p:cNvCxnSpPr>
            <a:stCxn id="7" idx="1"/>
            <a:endCxn id="12" idx="0"/>
          </p:cNvCxnSpPr>
          <p:nvPr/>
        </p:nvCxnSpPr>
        <p:spPr>
          <a:xfrm rot="10800000" flipV="1">
            <a:off x="3922583" y="3267556"/>
            <a:ext cx="2613685" cy="2807278"/>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Rectangle 14"/>
          <p:cNvSpPr/>
          <p:nvPr/>
        </p:nvSpPr>
        <p:spPr>
          <a:xfrm>
            <a:off x="5875867" y="2768600"/>
            <a:ext cx="364066" cy="3306234"/>
          </a:xfrm>
          <a:prstGeom prst="rect">
            <a:avLst/>
          </a:prstGeom>
          <a:noFill/>
          <a:ln w="25400" cap="flat" cmpd="sng" algn="ctr">
            <a:solidFill>
              <a:srgbClr val="FF0000"/>
            </a:solidFill>
            <a:prstDash val="sysDash"/>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Elbow Connector 16"/>
          <p:cNvCxnSpPr>
            <a:stCxn id="8" idx="1"/>
            <a:endCxn id="15" idx="3"/>
          </p:cNvCxnSpPr>
          <p:nvPr/>
        </p:nvCxnSpPr>
        <p:spPr>
          <a:xfrm rot="10800000">
            <a:off x="6239934" y="4421718"/>
            <a:ext cx="296335" cy="1233679"/>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dissolve">
                                      <p:cBhvr>
                                        <p:cTn id="21" dur="500"/>
                                        <p:tgtEl>
                                          <p:spTgt spid="7"/>
                                        </p:tgtEl>
                                      </p:cBhvr>
                                    </p:animEffect>
                                  </p:childTnLst>
                                </p:cTn>
                              </p:par>
                              <p:par>
                                <p:cTn id="22" presetID="9" presetClass="entr" presetSubtype="0"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dissolve">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dissolve">
                                      <p:cBhvr>
                                        <p:cTn id="29" dur="500"/>
                                        <p:tgtEl>
                                          <p:spTgt spid="17"/>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dissolve">
                                      <p:cBhvr>
                                        <p:cTn id="32" dur="500"/>
                                        <p:tgtEl>
                                          <p:spTgt spid="15"/>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dissolve">
                                      <p:cBhvr>
                                        <p:cTn id="3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2" grpId="0" animBg="1"/>
      <p:bldP spid="15" grpId="0" animBg="1"/>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VI</a:t>
            </a:r>
            <a:endParaRPr lang="en-US" dirty="0"/>
          </a:p>
        </p:txBody>
      </p:sp>
      <p:graphicFrame>
        <p:nvGraphicFramePr>
          <p:cNvPr id="3" name="Table 2"/>
          <p:cNvGraphicFramePr>
            <a:graphicFrameLocks noGrp="1"/>
          </p:cNvGraphicFramePr>
          <p:nvPr/>
        </p:nvGraphicFramePr>
        <p:xfrm>
          <a:off x="457200" y="2040467"/>
          <a:ext cx="4724400" cy="1262379"/>
        </p:xfrm>
        <a:graphic>
          <a:graphicData uri="http://schemas.openxmlformats.org/drawingml/2006/table">
            <a:tbl>
              <a:tblPr/>
              <a:tblGrid>
                <a:gridCol w="800100"/>
                <a:gridCol w="774700"/>
                <a:gridCol w="1219200"/>
                <a:gridCol w="965200"/>
                <a:gridCol w="965200"/>
              </a:tblGrid>
              <a:tr h="304800">
                <a:tc gridSpan="5">
                  <a:txBody>
                    <a:bodyPr/>
                    <a:lstStyle/>
                    <a:p>
                      <a:pPr algn="ctr" fontAlgn="ctr"/>
                      <a:r>
                        <a:rPr lang="en-US" sz="1200" b="1" i="0" u="none" strike="noStrike" dirty="0">
                          <a:solidFill>
                            <a:srgbClr val="000000"/>
                          </a:solidFill>
                          <a:latin typeface="Arial Bold"/>
                        </a:rPr>
                        <a:t>Omnibus Tests of Model Coefficients</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4000">
                <a:tc gridSpan="2">
                  <a:txBody>
                    <a:bodyPr/>
                    <a:lstStyle/>
                    <a:p>
                      <a:pPr algn="ctr" fontAlgn="ctr"/>
                      <a:r>
                        <a:rPr lang="en-US" sz="1000" b="0" i="0" u="none" strike="noStrike">
                          <a:latin typeface="Arial"/>
                        </a:rPr>
                        <a: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1200" b="0" i="0" u="none" strike="noStrike">
                          <a:solidFill>
                            <a:srgbClr val="000000"/>
                          </a:solidFill>
                          <a:latin typeface="Arial"/>
                        </a:rPr>
                        <a:t>Chi-square</a:t>
                      </a:r>
                    </a:p>
                  </a:txBody>
                  <a:tcPr marL="12700" marR="12700" marT="127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df</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Sig.</a:t>
                      </a:r>
                    </a:p>
                  </a:txBody>
                  <a:tcPr marL="12700" marR="12700" marT="1270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rowSpan="3">
                  <a:txBody>
                    <a:bodyPr/>
                    <a:lstStyle/>
                    <a:p>
                      <a:pPr algn="l" fontAlgn="t"/>
                      <a:r>
                        <a:rPr lang="en-US" sz="1200" b="0" i="0" u="none" strike="noStrike">
                          <a:solidFill>
                            <a:srgbClr val="000000"/>
                          </a:solidFill>
                          <a:latin typeface="Arial"/>
                        </a:rPr>
                        <a:t>Step 1</a:t>
                      </a:r>
                    </a:p>
                  </a:txBody>
                  <a:tcPr marL="12700" marR="12700" marT="1270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1200" b="0" i="0" u="none" strike="noStrike">
                          <a:solidFill>
                            <a:srgbClr val="000000"/>
                          </a:solidFill>
                          <a:latin typeface="Arial"/>
                        </a:rPr>
                        <a:t>Step</a:t>
                      </a:r>
                    </a:p>
                  </a:txBody>
                  <a:tcPr marL="12700" marR="12700" marT="1270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581.273</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12</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54000">
                <a:tc vMerge="1">
                  <a:txBody>
                    <a:bodyPr/>
                    <a:lstStyle/>
                    <a:p>
                      <a:endParaRPr lang="en-US"/>
                    </a:p>
                  </a:txBody>
                  <a:tcPr/>
                </a:tc>
                <a:tc>
                  <a:txBody>
                    <a:bodyPr/>
                    <a:lstStyle/>
                    <a:p>
                      <a:pPr algn="l" fontAlgn="t"/>
                      <a:r>
                        <a:rPr lang="en-US" sz="1200" b="0" i="0" u="none" strike="noStrike">
                          <a:solidFill>
                            <a:srgbClr val="000000"/>
                          </a:solidFill>
                          <a:latin typeface="Arial"/>
                        </a:rPr>
                        <a:t>Block</a:t>
                      </a:r>
                    </a:p>
                  </a:txBody>
                  <a:tcPr marL="12700" marR="12700" marT="1270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581.273</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12</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54000">
                <a:tc vMerge="1">
                  <a:txBody>
                    <a:bodyPr/>
                    <a:lstStyle/>
                    <a:p>
                      <a:endParaRPr lang="en-US"/>
                    </a:p>
                  </a:txBody>
                  <a:tcPr/>
                </a:tc>
                <a:tc>
                  <a:txBody>
                    <a:bodyPr/>
                    <a:lstStyle/>
                    <a:p>
                      <a:pPr algn="l" fontAlgn="t"/>
                      <a:r>
                        <a:rPr lang="en-US" sz="1200" b="0" i="0" u="none" strike="noStrike">
                          <a:solidFill>
                            <a:srgbClr val="000000"/>
                          </a:solidFill>
                          <a:latin typeface="Arial"/>
                        </a:rPr>
                        <a:t>Model</a:t>
                      </a:r>
                    </a:p>
                  </a:txBody>
                  <a:tcPr marL="12700" marR="12700" marT="1270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581.273</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12</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4" name="Table 3"/>
          <p:cNvGraphicFramePr>
            <a:graphicFrameLocks noGrp="1"/>
          </p:cNvGraphicFramePr>
          <p:nvPr/>
        </p:nvGraphicFramePr>
        <p:xfrm>
          <a:off x="393700" y="4673600"/>
          <a:ext cx="4838700" cy="1651000"/>
        </p:xfrm>
        <a:graphic>
          <a:graphicData uri="http://schemas.openxmlformats.org/drawingml/2006/table">
            <a:tbl>
              <a:tblPr/>
              <a:tblGrid>
                <a:gridCol w="685800"/>
                <a:gridCol w="1384300"/>
                <a:gridCol w="1384300"/>
                <a:gridCol w="1384300"/>
              </a:tblGrid>
              <a:tr h="304800">
                <a:tc gridSpan="4">
                  <a:txBody>
                    <a:bodyPr/>
                    <a:lstStyle/>
                    <a:p>
                      <a:pPr algn="ctr" fontAlgn="ctr"/>
                      <a:r>
                        <a:rPr lang="en-US" sz="1200" b="1" i="0" u="none" strike="noStrike">
                          <a:solidFill>
                            <a:srgbClr val="000000"/>
                          </a:solidFill>
                          <a:latin typeface="Arial Bold"/>
                        </a:rPr>
                        <a:t>Model Summary</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431800">
                <a:tc>
                  <a:txBody>
                    <a:bodyPr/>
                    <a:lstStyle/>
                    <a:p>
                      <a:pPr algn="l" fontAlgn="t"/>
                      <a:r>
                        <a:rPr lang="en-US" sz="1200" b="0" i="0" u="none" strike="noStrike">
                          <a:solidFill>
                            <a:srgbClr val="000000"/>
                          </a:solidFill>
                          <a:latin typeface="Arial"/>
                        </a:rPr>
                        <a:t>Step</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Arial"/>
                        </a:rPr>
                        <a:t>-2 Log likelihood</a:t>
                      </a:r>
                    </a:p>
                  </a:txBody>
                  <a:tcPr marL="12700" marR="12700" marT="127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Cox &amp; Snell R Square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Nagelkerke R Square</a:t>
                      </a:r>
                    </a:p>
                  </a:txBody>
                  <a:tcPr marL="12700" marR="12700" marT="1270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lgn="l" fontAlgn="t"/>
                      <a:r>
                        <a:rPr lang="en-US" sz="1200" b="0" i="0" u="none" strike="noStrike">
                          <a:solidFill>
                            <a:srgbClr val="000000"/>
                          </a:solidFill>
                          <a:latin typeface="Arial"/>
                        </a:rPr>
                        <a:t>1</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5439.088</a:t>
                      </a:r>
                      <a:r>
                        <a:rPr lang="en-US" sz="1200" b="0" i="0" u="none" strike="noStrike" baseline="30000">
                          <a:solidFill>
                            <a:srgbClr val="000000"/>
                          </a:solidFill>
                          <a:latin typeface="Arial"/>
                        </a:rPr>
                        <a:t>a</a:t>
                      </a:r>
                      <a:endParaRPr lang="en-US" sz="1000" b="0" i="0" u="none" strike="noStrike">
                        <a:latin typeface="Arial"/>
                      </a:endParaRP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.125</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.167</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0400">
                <a:tc gridSpan="4">
                  <a:txBody>
                    <a:bodyPr/>
                    <a:lstStyle/>
                    <a:p>
                      <a:pPr algn="l" fontAlgn="t"/>
                      <a:r>
                        <a:rPr lang="en-US" sz="1200" b="0" i="0" u="none" strike="noStrike" dirty="0">
                          <a:solidFill>
                            <a:srgbClr val="000000"/>
                          </a:solidFill>
                          <a:latin typeface="Arial"/>
                        </a:rPr>
                        <a:t>a. Estimation terminated at iteration number 4 because parameter estimates changed by less than .001.</a:t>
                      </a:r>
                    </a:p>
                  </a:txBody>
                  <a:tcPr marL="12700" marR="12700" marT="1270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 name="TextBox 5"/>
          <p:cNvSpPr txBox="1"/>
          <p:nvPr/>
        </p:nvSpPr>
        <p:spPr>
          <a:xfrm>
            <a:off x="5486400" y="1718733"/>
            <a:ext cx="3200400"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Most of this table is redundant and refers to </a:t>
            </a:r>
            <a:r>
              <a:rPr lang="en-US" i="1" dirty="0" smtClean="0"/>
              <a:t>stepwise</a:t>
            </a:r>
            <a:r>
              <a:rPr lang="en-US" dirty="0" smtClean="0"/>
              <a:t> entry methods – we are interested in the </a:t>
            </a:r>
            <a:r>
              <a:rPr lang="en-US" i="1" dirty="0" err="1" smtClean="0"/>
              <a:t>p</a:t>
            </a:r>
            <a:r>
              <a:rPr lang="en-US" i="1" dirty="0" smtClean="0"/>
              <a:t>-value</a:t>
            </a:r>
            <a:r>
              <a:rPr lang="en-US" dirty="0" smtClean="0"/>
              <a:t> for ‘Model’ which tells us whether our model is a significant improvement on the ‘empty model’ (like the </a:t>
            </a:r>
            <a:r>
              <a:rPr lang="en-US" i="1" dirty="0" smtClean="0"/>
              <a:t>F-test</a:t>
            </a:r>
            <a:r>
              <a:rPr lang="en-US" dirty="0" smtClean="0"/>
              <a:t> in linear regression)</a:t>
            </a:r>
            <a:endParaRPr lang="en-US" dirty="0"/>
          </a:p>
        </p:txBody>
      </p:sp>
      <p:sp>
        <p:nvSpPr>
          <p:cNvPr id="7" name="Rectangle 6"/>
          <p:cNvSpPr/>
          <p:nvPr/>
        </p:nvSpPr>
        <p:spPr>
          <a:xfrm>
            <a:off x="335231" y="2040467"/>
            <a:ext cx="4960669" cy="13885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279400" y="4673600"/>
            <a:ext cx="5067299" cy="14478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5486400" y="4538133"/>
            <a:ext cx="3200400"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tells us how much of the variance in the dependent variable is explained by the model (pseudo rather than true R square measure  - as used in linear regression) i.e. between 12.5% and 16.7%</a:t>
            </a:r>
            <a:endParaRPr lang="en-US" dirty="0"/>
          </a:p>
        </p:txBody>
      </p:sp>
      <p:cxnSp>
        <p:nvCxnSpPr>
          <p:cNvPr id="12" name="Elbow Connector 11"/>
          <p:cNvCxnSpPr>
            <a:stCxn id="6" idx="0"/>
            <a:endCxn id="7" idx="0"/>
          </p:cNvCxnSpPr>
          <p:nvPr/>
        </p:nvCxnSpPr>
        <p:spPr>
          <a:xfrm rot="16200000" flipH="1" flipV="1">
            <a:off x="4790216" y="-255917"/>
            <a:ext cx="321734" cy="4271034"/>
          </a:xfrm>
          <a:prstGeom prst="bentConnector3">
            <a:avLst>
              <a:gd name="adj1" fmla="val -39473"/>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Elbow Connector 14"/>
          <p:cNvCxnSpPr>
            <a:stCxn id="10" idx="0"/>
            <a:endCxn id="8" idx="0"/>
          </p:cNvCxnSpPr>
          <p:nvPr/>
        </p:nvCxnSpPr>
        <p:spPr>
          <a:xfrm rot="16200000" flipH="1" flipV="1">
            <a:off x="4882091" y="2469091"/>
            <a:ext cx="135467" cy="4273550"/>
          </a:xfrm>
          <a:prstGeom prst="bentConnector3">
            <a:avLst>
              <a:gd name="adj1" fmla="val -16875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dissolv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dissolve">
                                      <p:cBhvr>
                                        <p:cTn id="18" dur="500"/>
                                        <p:tgtEl>
                                          <p:spTgt spid="8"/>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dissolve">
                                      <p:cBhvr>
                                        <p:cTn id="21" dur="500"/>
                                        <p:tgtEl>
                                          <p:spTgt spid="10"/>
                                        </p:tgtEl>
                                      </p:cBhvr>
                                    </p:animEffect>
                                  </p:childTnLst>
                                </p:cTn>
                              </p:par>
                              <p:par>
                                <p:cTn id="22" presetID="9" presetClass="entr" presetSubtype="0"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ssolve">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VII</a:t>
            </a:r>
            <a:endParaRPr lang="en-US" dirty="0"/>
          </a:p>
        </p:txBody>
      </p:sp>
      <p:graphicFrame>
        <p:nvGraphicFramePr>
          <p:cNvPr id="4" name="Table 3"/>
          <p:cNvGraphicFramePr>
            <a:graphicFrameLocks noGrp="1"/>
          </p:cNvGraphicFramePr>
          <p:nvPr/>
        </p:nvGraphicFramePr>
        <p:xfrm>
          <a:off x="343699" y="3666067"/>
          <a:ext cx="6096000" cy="2939625"/>
        </p:xfrm>
        <a:graphic>
          <a:graphicData uri="http://schemas.openxmlformats.org/drawingml/2006/table">
            <a:tbl>
              <a:tblPr/>
              <a:tblGrid>
                <a:gridCol w="936998"/>
                <a:gridCol w="595270"/>
                <a:gridCol w="936998"/>
                <a:gridCol w="936998"/>
                <a:gridCol w="936998"/>
                <a:gridCol w="914951"/>
                <a:gridCol w="837787"/>
              </a:tblGrid>
              <a:tr h="276567">
                <a:tc gridSpan="7">
                  <a:txBody>
                    <a:bodyPr/>
                    <a:lstStyle/>
                    <a:p>
                      <a:pPr algn="ctr" fontAlgn="ctr"/>
                      <a:r>
                        <a:rPr lang="en-US" sz="1100" b="1" i="0" u="none" strike="noStrike" dirty="0">
                          <a:solidFill>
                            <a:srgbClr val="000000"/>
                          </a:solidFill>
                          <a:latin typeface="Arial Bold"/>
                        </a:rPr>
                        <a:t>Contingency Table for </a:t>
                      </a:r>
                      <a:r>
                        <a:rPr lang="en-US" sz="1100" b="1" i="0" u="none" strike="noStrike" dirty="0" err="1">
                          <a:solidFill>
                            <a:srgbClr val="000000"/>
                          </a:solidFill>
                          <a:latin typeface="Arial Bold"/>
                        </a:rPr>
                        <a:t>Hosmer</a:t>
                      </a:r>
                      <a:r>
                        <a:rPr lang="en-US" sz="1100" b="1" i="0" u="none" strike="noStrike" dirty="0">
                          <a:solidFill>
                            <a:srgbClr val="000000"/>
                          </a:solidFill>
                          <a:latin typeface="Arial Bold"/>
                        </a:rPr>
                        <a:t> and </a:t>
                      </a:r>
                      <a:r>
                        <a:rPr lang="en-US" sz="1100" b="1" i="0" u="none" strike="noStrike" dirty="0" err="1">
                          <a:solidFill>
                            <a:srgbClr val="000000"/>
                          </a:solidFill>
                          <a:latin typeface="Arial Bold"/>
                        </a:rPr>
                        <a:t>Lemeshow</a:t>
                      </a:r>
                      <a:r>
                        <a:rPr lang="en-US" sz="1100" b="1" i="0" u="none" strike="noStrike" dirty="0">
                          <a:solidFill>
                            <a:srgbClr val="000000"/>
                          </a:solidFill>
                          <a:latin typeface="Arial Bold"/>
                        </a:rPr>
                        <a:t> Test</a:t>
                      </a:r>
                    </a:p>
                  </a:txBody>
                  <a:tcPr marL="11524" marR="11524" marT="11524"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7464">
                <a:tc rowSpan="2" gridSpan="2">
                  <a:txBody>
                    <a:bodyPr/>
                    <a:lstStyle/>
                    <a:p>
                      <a:pPr algn="ctr" fontAlgn="ctr"/>
                      <a:r>
                        <a:rPr lang="en-US" sz="900" b="0" i="0" u="none" strike="noStrike">
                          <a:latin typeface="Arial"/>
                        </a:rPr>
                        <a:t> </a:t>
                      </a:r>
                    </a:p>
                  </a:txBody>
                  <a:tcPr marL="11524" marR="11524" marT="1152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gridSpan="2">
                  <a:txBody>
                    <a:bodyPr/>
                    <a:lstStyle/>
                    <a:p>
                      <a:pPr algn="ctr" fontAlgn="b"/>
                      <a:r>
                        <a:rPr lang="en-US" sz="1100" b="0" i="0" u="none" strike="noStrike">
                          <a:solidFill>
                            <a:srgbClr val="000000"/>
                          </a:solidFill>
                          <a:latin typeface="Arial"/>
                        </a:rPr>
                        <a:t>Sex = Male</a:t>
                      </a:r>
                    </a:p>
                  </a:txBody>
                  <a:tcPr marL="11524" marR="11524" marT="11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100" b="0" i="0" u="none" strike="noStrike">
                          <a:solidFill>
                            <a:srgbClr val="000000"/>
                          </a:solidFill>
                          <a:latin typeface="Arial"/>
                        </a:rPr>
                        <a:t>Sex = Female</a:t>
                      </a:r>
                    </a:p>
                  </a:txBody>
                  <a:tcPr marL="11524" marR="11524" marT="11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rowSpan="2">
                  <a:txBody>
                    <a:bodyPr/>
                    <a:lstStyle/>
                    <a:p>
                      <a:pPr algn="ctr" fontAlgn="b"/>
                      <a:r>
                        <a:rPr lang="en-US" sz="1100" b="0" i="0" u="none" strike="noStrike">
                          <a:solidFill>
                            <a:srgbClr val="000000"/>
                          </a:solidFill>
                          <a:latin typeface="Arial"/>
                        </a:rPr>
                        <a:t>Total</a:t>
                      </a:r>
                    </a:p>
                  </a:txBody>
                  <a:tcPr marL="11524" marR="11524" marT="11524"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473">
                <a:tc gridSpan="2" vMerge="1">
                  <a:txBody>
                    <a:bodyPr/>
                    <a:lstStyle/>
                    <a:p>
                      <a:endParaRPr lang="en-US"/>
                    </a:p>
                  </a:txBody>
                  <a:tcPr/>
                </a:tc>
                <a:tc hMerge="1" vMerge="1">
                  <a:txBody>
                    <a:bodyPr/>
                    <a:lstStyle/>
                    <a:p>
                      <a:endParaRPr lang="en-US"/>
                    </a:p>
                  </a:txBody>
                  <a:tcPr/>
                </a:tc>
                <a:tc>
                  <a:txBody>
                    <a:bodyPr/>
                    <a:lstStyle/>
                    <a:p>
                      <a:pPr algn="ctr" fontAlgn="b"/>
                      <a:r>
                        <a:rPr lang="en-US" sz="1100" b="0" i="0" u="none" strike="noStrike">
                          <a:solidFill>
                            <a:srgbClr val="000000"/>
                          </a:solidFill>
                          <a:latin typeface="Arial"/>
                        </a:rPr>
                        <a:t>Observed</a:t>
                      </a:r>
                    </a:p>
                  </a:txBody>
                  <a:tcPr marL="11524" marR="11524" marT="11524"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Expected</a:t>
                      </a:r>
                    </a:p>
                  </a:txBody>
                  <a:tcPr marL="11524" marR="11524" marT="11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Observed</a:t>
                      </a:r>
                    </a:p>
                  </a:txBody>
                  <a:tcPr marL="11524" marR="11524" marT="11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Arial"/>
                        </a:rPr>
                        <a:t>Expected</a:t>
                      </a:r>
                    </a:p>
                  </a:txBody>
                  <a:tcPr marL="11524" marR="11524" marT="11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177464">
                <a:tc rowSpan="10">
                  <a:txBody>
                    <a:bodyPr/>
                    <a:lstStyle/>
                    <a:p>
                      <a:pPr algn="l" fontAlgn="t"/>
                      <a:r>
                        <a:rPr lang="en-US" sz="1100" b="0" i="0" u="none" strike="noStrike">
                          <a:solidFill>
                            <a:srgbClr val="000000"/>
                          </a:solidFill>
                          <a:latin typeface="Arial"/>
                        </a:rPr>
                        <a:t>Step 1</a:t>
                      </a:r>
                    </a:p>
                  </a:txBody>
                  <a:tcPr marL="11524" marR="11524" marT="11524"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1100" b="0" i="0" u="none" strike="noStrike">
                          <a:solidFill>
                            <a:srgbClr val="000000"/>
                          </a:solidFill>
                          <a:latin typeface="Arial"/>
                        </a:rPr>
                        <a:t>1</a:t>
                      </a:r>
                    </a:p>
                  </a:txBody>
                  <a:tcPr marL="11524" marR="11524" marT="11524"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329</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328.932</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105</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105.068</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434</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2</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305</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298.770</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130</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136.230</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435</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3</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263</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279.232</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171</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154.768</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434</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4</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258</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258.176</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176</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175.824</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434</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5</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242</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238.766</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192</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195.234</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434</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6</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213</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214.766</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221</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219.234</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434</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7</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192</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185.071</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242</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248.929</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434</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8</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154</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150.457</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280</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283.543</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434</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9</a:t>
                      </a:r>
                    </a:p>
                  </a:txBody>
                  <a:tcPr marL="11524" marR="11524" marT="11524"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126</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117.909</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309</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317.091</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435</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0473">
                <a:tc vMerge="1">
                  <a:txBody>
                    <a:bodyPr/>
                    <a:lstStyle/>
                    <a:p>
                      <a:endParaRPr lang="en-US"/>
                    </a:p>
                  </a:txBody>
                  <a:tcPr/>
                </a:tc>
                <a:tc>
                  <a:txBody>
                    <a:bodyPr/>
                    <a:lstStyle/>
                    <a:p>
                      <a:pPr algn="l" fontAlgn="t"/>
                      <a:r>
                        <a:rPr lang="en-US" sz="1100" b="0" i="0" u="none" strike="noStrike">
                          <a:solidFill>
                            <a:srgbClr val="000000"/>
                          </a:solidFill>
                          <a:latin typeface="Arial"/>
                        </a:rPr>
                        <a:t>10</a:t>
                      </a:r>
                    </a:p>
                  </a:txBody>
                  <a:tcPr marL="11524" marR="11524" marT="11524"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71</a:t>
                      </a:r>
                    </a:p>
                  </a:txBody>
                  <a:tcPr marL="11524" marR="11524" marT="1152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80.920</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364</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a:solidFill>
                            <a:srgbClr val="000000"/>
                          </a:solidFill>
                          <a:latin typeface="Arial"/>
                        </a:rPr>
                        <a:t>354.080</a:t>
                      </a:r>
                    </a:p>
                  </a:txBody>
                  <a:tcPr marL="11524" marR="11524" marT="11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dirty="0">
                          <a:solidFill>
                            <a:srgbClr val="000000"/>
                          </a:solidFill>
                          <a:latin typeface="Arial"/>
                        </a:rPr>
                        <a:t>435</a:t>
                      </a:r>
                    </a:p>
                  </a:txBody>
                  <a:tcPr marL="11524" marR="11524" marT="11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nvGraphicFramePr>
        <p:xfrm>
          <a:off x="457200" y="1964266"/>
          <a:ext cx="3835400" cy="812800"/>
        </p:xfrm>
        <a:graphic>
          <a:graphicData uri="http://schemas.openxmlformats.org/drawingml/2006/table">
            <a:tbl>
              <a:tblPr/>
              <a:tblGrid>
                <a:gridCol w="685800"/>
                <a:gridCol w="1219200"/>
                <a:gridCol w="965200"/>
                <a:gridCol w="965200"/>
              </a:tblGrid>
              <a:tr h="304800">
                <a:tc gridSpan="4">
                  <a:txBody>
                    <a:bodyPr/>
                    <a:lstStyle/>
                    <a:p>
                      <a:pPr algn="ctr" fontAlgn="ctr"/>
                      <a:r>
                        <a:rPr lang="en-US" sz="1200" b="1" i="0" u="none" strike="noStrike" dirty="0" err="1">
                          <a:solidFill>
                            <a:srgbClr val="000000"/>
                          </a:solidFill>
                          <a:latin typeface="Arial Bold"/>
                        </a:rPr>
                        <a:t>Hosmer</a:t>
                      </a:r>
                      <a:r>
                        <a:rPr lang="en-US" sz="1200" b="1" i="0" u="none" strike="noStrike" dirty="0">
                          <a:solidFill>
                            <a:srgbClr val="000000"/>
                          </a:solidFill>
                          <a:latin typeface="Arial Bold"/>
                        </a:rPr>
                        <a:t> and </a:t>
                      </a:r>
                      <a:r>
                        <a:rPr lang="en-US" sz="1200" b="1" i="0" u="none" strike="noStrike" dirty="0" err="1">
                          <a:solidFill>
                            <a:srgbClr val="000000"/>
                          </a:solidFill>
                          <a:latin typeface="Arial Bold"/>
                        </a:rPr>
                        <a:t>Lemeshow</a:t>
                      </a:r>
                      <a:r>
                        <a:rPr lang="en-US" sz="1200" b="1" i="0" u="none" strike="noStrike" dirty="0">
                          <a:solidFill>
                            <a:srgbClr val="000000"/>
                          </a:solidFill>
                          <a:latin typeface="Arial Bold"/>
                        </a:rPr>
                        <a:t> Test</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54000">
                <a:tc>
                  <a:txBody>
                    <a:bodyPr/>
                    <a:lstStyle/>
                    <a:p>
                      <a:pPr algn="l" fontAlgn="t"/>
                      <a:r>
                        <a:rPr lang="en-US" sz="1200" b="0" i="0" u="none" strike="noStrike">
                          <a:solidFill>
                            <a:srgbClr val="000000"/>
                          </a:solidFill>
                          <a:latin typeface="Arial"/>
                        </a:rPr>
                        <a:t>Step</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Arial"/>
                        </a:rPr>
                        <a:t>Chi-square</a:t>
                      </a:r>
                    </a:p>
                  </a:txBody>
                  <a:tcPr marL="12700" marR="12700" marT="127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df</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Sig.</a:t>
                      </a:r>
                    </a:p>
                  </a:txBody>
                  <a:tcPr marL="12700" marR="12700" marT="1270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lgn="l" fontAlgn="t"/>
                      <a:r>
                        <a:rPr lang="en-US" sz="1200" b="0" i="0" u="none" strike="noStrike">
                          <a:solidFill>
                            <a:srgbClr val="000000"/>
                          </a:solidFill>
                          <a:latin typeface="Arial"/>
                        </a:rPr>
                        <a:t>1</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6.023</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8</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.645</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TextBox 6"/>
          <p:cNvSpPr txBox="1"/>
          <p:nvPr/>
        </p:nvSpPr>
        <p:spPr>
          <a:xfrm>
            <a:off x="4800600" y="1524000"/>
            <a:ext cx="3886200"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The ‘</a:t>
            </a:r>
            <a:r>
              <a:rPr lang="en-US" dirty="0" err="1" smtClean="0"/>
              <a:t>Hosmer</a:t>
            </a:r>
            <a:r>
              <a:rPr lang="en-US" dirty="0" smtClean="0"/>
              <a:t> and </a:t>
            </a:r>
            <a:r>
              <a:rPr lang="en-US" dirty="0" err="1" smtClean="0"/>
              <a:t>Lemeshow</a:t>
            </a:r>
            <a:r>
              <a:rPr lang="en-US" dirty="0" smtClean="0"/>
              <a:t> Test’ is the most robust test for </a:t>
            </a:r>
            <a:r>
              <a:rPr lang="en-US" i="1" dirty="0" smtClean="0"/>
              <a:t>model fit</a:t>
            </a:r>
            <a:r>
              <a:rPr lang="en-US" dirty="0" smtClean="0"/>
              <a:t> available in SPSS – but unlike most </a:t>
            </a:r>
            <a:r>
              <a:rPr lang="en-US" i="1" dirty="0" err="1" smtClean="0"/>
              <a:t>p</a:t>
            </a:r>
            <a:r>
              <a:rPr lang="en-US" i="1" dirty="0" smtClean="0"/>
              <a:t>-values</a:t>
            </a:r>
            <a:r>
              <a:rPr lang="en-US" dirty="0" smtClean="0"/>
              <a:t> we want </a:t>
            </a:r>
            <a:r>
              <a:rPr lang="en-US" b="1" i="1" u="sng" dirty="0" err="1" smtClean="0"/>
              <a:t>p</a:t>
            </a:r>
            <a:r>
              <a:rPr lang="en-US" b="1" i="1" u="sng" dirty="0" smtClean="0"/>
              <a:t>=&gt;0.05</a:t>
            </a:r>
            <a:r>
              <a:rPr lang="en-US" b="1" u="sng" dirty="0" smtClean="0"/>
              <a:t> </a:t>
            </a:r>
            <a:r>
              <a:rPr lang="en-US" dirty="0" smtClean="0"/>
              <a:t>to indicate a good fit to the data (H</a:t>
            </a:r>
            <a:r>
              <a:rPr lang="en-US" baseline="-25000" dirty="0" smtClean="0"/>
              <a:t>0</a:t>
            </a:r>
            <a:r>
              <a:rPr lang="en-US" dirty="0" smtClean="0"/>
              <a:t> = there is not difference between the observed and predicted (model) values of the dependent)</a:t>
            </a:r>
            <a:endParaRPr lang="en-US" dirty="0"/>
          </a:p>
        </p:txBody>
      </p:sp>
      <p:sp>
        <p:nvSpPr>
          <p:cNvPr id="9" name="Rectangle 8"/>
          <p:cNvSpPr/>
          <p:nvPr/>
        </p:nvSpPr>
        <p:spPr>
          <a:xfrm>
            <a:off x="343699" y="1964267"/>
            <a:ext cx="4075902" cy="9652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Elbow Connector 10"/>
          <p:cNvCxnSpPr>
            <a:stCxn id="7" idx="1"/>
            <a:endCxn id="9" idx="3"/>
          </p:cNvCxnSpPr>
          <p:nvPr/>
        </p:nvCxnSpPr>
        <p:spPr>
          <a:xfrm rot="10800000">
            <a:off x="4419602" y="2446867"/>
            <a:ext cx="380999" cy="92796"/>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688667" y="4275667"/>
            <a:ext cx="2108200"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offers more information about the </a:t>
            </a:r>
            <a:r>
              <a:rPr lang="en-US" dirty="0" err="1" smtClean="0"/>
              <a:t>Hosmer</a:t>
            </a:r>
            <a:r>
              <a:rPr lang="en-US" dirty="0" smtClean="0"/>
              <a:t> and </a:t>
            </a:r>
            <a:r>
              <a:rPr lang="en-US" dirty="0" err="1" smtClean="0"/>
              <a:t>Lemeshow</a:t>
            </a:r>
            <a:r>
              <a:rPr lang="en-US" dirty="0" smtClean="0"/>
              <a:t> test on how a chi-square statistic is calculated (i.e. 8 </a:t>
            </a:r>
            <a:r>
              <a:rPr lang="en-US" dirty="0" err="1" smtClean="0"/>
              <a:t>df</a:t>
            </a:r>
            <a:r>
              <a:rPr lang="en-US" dirty="0" smtClean="0"/>
              <a:t>)</a:t>
            </a:r>
            <a:endParaRPr lang="en-US" dirty="0"/>
          </a:p>
        </p:txBody>
      </p:sp>
      <p:sp>
        <p:nvSpPr>
          <p:cNvPr id="10" name="Rectangle 9"/>
          <p:cNvSpPr/>
          <p:nvPr/>
        </p:nvSpPr>
        <p:spPr>
          <a:xfrm>
            <a:off x="216698" y="3666066"/>
            <a:ext cx="6361902" cy="305646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Shape 12"/>
          <p:cNvCxnSpPr>
            <a:stCxn id="8" idx="0"/>
          </p:cNvCxnSpPr>
          <p:nvPr/>
        </p:nvCxnSpPr>
        <p:spPr>
          <a:xfrm rot="16200000" flipV="1">
            <a:off x="7029451" y="3562351"/>
            <a:ext cx="262466" cy="1164166"/>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dissolv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dissolve">
                                      <p:cBhvr>
                                        <p:cTn id="18" dur="500"/>
                                        <p:tgtEl>
                                          <p:spTgt spid="8"/>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dissolve">
                                      <p:cBhvr>
                                        <p:cTn id="21" dur="500"/>
                                        <p:tgtEl>
                                          <p:spTgt spid="10"/>
                                        </p:tgtEl>
                                      </p:cBhvr>
                                    </p:animEffect>
                                  </p:childTnLst>
                                </p:cTn>
                              </p:par>
                              <p:par>
                                <p:cTn id="22" presetID="9" presetClass="entr" presetSubtype="0"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dissolve">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8" grpId="0" animBg="1"/>
      <p:bldP spid="10" grpId="0" animBg="1"/>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VIII</a:t>
            </a:r>
            <a:endParaRPr lang="en-US" dirty="0"/>
          </a:p>
        </p:txBody>
      </p:sp>
      <p:graphicFrame>
        <p:nvGraphicFramePr>
          <p:cNvPr id="5" name="Table 4"/>
          <p:cNvGraphicFramePr>
            <a:graphicFrameLocks noGrp="1"/>
          </p:cNvGraphicFramePr>
          <p:nvPr/>
        </p:nvGraphicFramePr>
        <p:xfrm>
          <a:off x="1346201" y="1904999"/>
          <a:ext cx="6095999" cy="2060027"/>
        </p:xfrm>
        <a:graphic>
          <a:graphicData uri="http://schemas.openxmlformats.org/drawingml/2006/table">
            <a:tbl>
              <a:tblPr/>
              <a:tblGrid>
                <a:gridCol w="1455761"/>
                <a:gridCol w="545911"/>
                <a:gridCol w="1455761"/>
                <a:gridCol w="768318"/>
                <a:gridCol w="768318"/>
                <a:gridCol w="1101930"/>
              </a:tblGrid>
              <a:tr h="315310">
                <a:tc gridSpan="6">
                  <a:txBody>
                    <a:bodyPr/>
                    <a:lstStyle/>
                    <a:p>
                      <a:pPr algn="ctr" fontAlgn="ctr"/>
                      <a:r>
                        <a:rPr lang="en-US" sz="1100" b="1" i="0" u="none" strike="noStrike" dirty="0">
                          <a:solidFill>
                            <a:srgbClr val="000000"/>
                          </a:solidFill>
                          <a:latin typeface="Arial Bold"/>
                        </a:rPr>
                        <a:t>Classification </a:t>
                      </a:r>
                      <a:r>
                        <a:rPr lang="en-US" sz="1100" b="1" i="0" u="none" strike="noStrike" dirty="0" err="1">
                          <a:solidFill>
                            <a:srgbClr val="000000"/>
                          </a:solidFill>
                          <a:latin typeface="Arial Bold"/>
                        </a:rPr>
                        <a:t>Table</a:t>
                      </a:r>
                      <a:r>
                        <a:rPr lang="en-US" sz="1100" b="1" i="0" u="none" strike="noStrike" baseline="30000" dirty="0" err="1">
                          <a:solidFill>
                            <a:srgbClr val="000000"/>
                          </a:solidFill>
                          <a:latin typeface="Arial Bold"/>
                        </a:rPr>
                        <a:t>a</a:t>
                      </a:r>
                      <a:endParaRPr lang="en-US" sz="900" b="0" i="0" u="none" strike="noStrike" dirty="0">
                        <a:latin typeface="Arial"/>
                      </a:endParaRPr>
                    </a:p>
                  </a:txBody>
                  <a:tcPr marL="11678" marR="11678" marT="11678"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1885">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rowSpan="3" gridSpan="2">
                  <a:txBody>
                    <a:bodyPr/>
                    <a:lstStyle/>
                    <a:p>
                      <a:pPr algn="l" fontAlgn="t"/>
                      <a:r>
                        <a:rPr lang="en-US" sz="1100" b="0" i="0" u="none" strike="noStrike">
                          <a:solidFill>
                            <a:srgbClr val="000000"/>
                          </a:solidFill>
                          <a:latin typeface="Arial"/>
                        </a:rPr>
                        <a:t>Observed</a:t>
                      </a:r>
                    </a:p>
                  </a:txBody>
                  <a:tcPr marL="11678" marR="11678" marT="11678"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en-US"/>
                    </a:p>
                  </a:txBody>
                  <a:tcPr/>
                </a:tc>
                <a:tc gridSpan="3">
                  <a:txBody>
                    <a:bodyPr/>
                    <a:lstStyle/>
                    <a:p>
                      <a:pPr algn="ctr" fontAlgn="b"/>
                      <a:r>
                        <a:rPr lang="en-US" sz="1100" b="0" i="0" u="none" strike="noStrike">
                          <a:solidFill>
                            <a:srgbClr val="000000"/>
                          </a:solidFill>
                          <a:latin typeface="Arial"/>
                        </a:rPr>
                        <a:t>Predicted</a:t>
                      </a:r>
                    </a:p>
                  </a:txBody>
                  <a:tcPr marL="11678" marR="11678" marT="11678"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33563">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a:noFill/>
                    </a:lnR>
                    <a:lnT>
                      <a:noFill/>
                    </a:lnT>
                    <a:lnB>
                      <a:noFill/>
                    </a:lnB>
                  </a:tcPr>
                </a:tc>
                <a:tc gridSpan="2" vMerge="1">
                  <a:txBody>
                    <a:bodyPr/>
                    <a:lstStyle/>
                    <a:p>
                      <a:endParaRPr lang="en-US"/>
                    </a:p>
                  </a:txBody>
                  <a:tcPr/>
                </a:tc>
                <a:tc hMerge="1" vMerge="1">
                  <a:txBody>
                    <a:bodyPr/>
                    <a:lstStyle/>
                    <a:p>
                      <a:endParaRPr lang="en-US"/>
                    </a:p>
                  </a:txBody>
                  <a:tcPr/>
                </a:tc>
                <a:tc gridSpan="2">
                  <a:txBody>
                    <a:bodyPr/>
                    <a:lstStyle/>
                    <a:p>
                      <a:pPr algn="ctr" fontAlgn="b"/>
                      <a:r>
                        <a:rPr lang="en-US" sz="1100" b="0" i="0" u="none" strike="noStrike">
                          <a:solidFill>
                            <a:srgbClr val="000000"/>
                          </a:solidFill>
                          <a:latin typeface="Arial"/>
                        </a:rPr>
                        <a:t>Sex</a:t>
                      </a:r>
                    </a:p>
                  </a:txBody>
                  <a:tcPr marL="11678" marR="11678" marT="116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rowSpan="2">
                  <a:txBody>
                    <a:bodyPr/>
                    <a:lstStyle/>
                    <a:p>
                      <a:pPr algn="ctr" fontAlgn="b"/>
                      <a:r>
                        <a:rPr lang="en-US" sz="1100" b="0" i="0" u="none" strike="noStrike">
                          <a:solidFill>
                            <a:srgbClr val="000000"/>
                          </a:solidFill>
                          <a:latin typeface="Arial"/>
                        </a:rPr>
                        <a:t>Percentage Correct</a:t>
                      </a:r>
                    </a:p>
                  </a:txBody>
                  <a:tcPr marL="11678" marR="11678" marT="116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7058">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vMerge="1">
                  <a:txBody>
                    <a:bodyPr/>
                    <a:lstStyle/>
                    <a:p>
                      <a:endParaRPr lang="en-US"/>
                    </a:p>
                  </a:txBody>
                  <a:tcPr/>
                </a:tc>
                <a:tc hMerge="1" vMerge="1">
                  <a:txBody>
                    <a:bodyPr/>
                    <a:lstStyle/>
                    <a:p>
                      <a:endParaRPr lang="en-US"/>
                    </a:p>
                  </a:txBody>
                  <a:tcPr/>
                </a:tc>
                <a:tc>
                  <a:txBody>
                    <a:bodyPr/>
                    <a:lstStyle/>
                    <a:p>
                      <a:pPr algn="ctr" fontAlgn="b"/>
                      <a:r>
                        <a:rPr lang="en-US" sz="1100" b="0" i="0" u="none" strike="noStrike">
                          <a:solidFill>
                            <a:srgbClr val="000000"/>
                          </a:solidFill>
                          <a:latin typeface="Arial"/>
                        </a:rPr>
                        <a:t>Male</a:t>
                      </a:r>
                    </a:p>
                  </a:txBody>
                  <a:tcPr marL="11678" marR="11678" marT="116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Arial"/>
                        </a:rPr>
                        <a:t>Female</a:t>
                      </a:r>
                    </a:p>
                  </a:txBody>
                  <a:tcPr marL="11678" marR="11678" marT="1167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179844">
                <a:tc rowSpan="3">
                  <a:txBody>
                    <a:bodyPr/>
                    <a:lstStyle/>
                    <a:p>
                      <a:pPr algn="l" fontAlgn="t"/>
                      <a:r>
                        <a:rPr lang="en-US" sz="1100" b="0" i="0" u="none" strike="noStrike">
                          <a:solidFill>
                            <a:srgbClr val="000000"/>
                          </a:solidFill>
                          <a:latin typeface="Arial"/>
                        </a:rPr>
                        <a:t>Step 1</a:t>
                      </a:r>
                    </a:p>
                  </a:txBody>
                  <a:tcPr marL="11678" marR="11678" marT="11678"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l" fontAlgn="t"/>
                      <a:r>
                        <a:rPr lang="en-US" sz="1100" b="0" i="0" u="none" strike="noStrike">
                          <a:solidFill>
                            <a:srgbClr val="000000"/>
                          </a:solidFill>
                          <a:latin typeface="Arial"/>
                        </a:rPr>
                        <a:t>Sex</a:t>
                      </a:r>
                    </a:p>
                  </a:txBody>
                  <a:tcPr marL="11678" marR="11678" marT="11678"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1100" b="0" i="0" u="none" strike="noStrike">
                          <a:solidFill>
                            <a:srgbClr val="000000"/>
                          </a:solidFill>
                          <a:latin typeface="Arial"/>
                        </a:rPr>
                        <a:t>Male</a:t>
                      </a:r>
                    </a:p>
                  </a:txBody>
                  <a:tcPr marL="11678" marR="11678" marT="11678"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1499</a:t>
                      </a:r>
                    </a:p>
                  </a:txBody>
                  <a:tcPr marL="11678" marR="11678" marT="1167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654</a:t>
                      </a:r>
                    </a:p>
                  </a:txBody>
                  <a:tcPr marL="11678" marR="11678" marT="116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00" b="0" i="0" u="none" strike="noStrike">
                          <a:solidFill>
                            <a:srgbClr val="000000"/>
                          </a:solidFill>
                          <a:latin typeface="Arial"/>
                        </a:rPr>
                        <a:t>69.6</a:t>
                      </a:r>
                    </a:p>
                  </a:txBody>
                  <a:tcPr marL="11678" marR="11678" marT="1167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33563">
                <a:tc vMerge="1">
                  <a:txBody>
                    <a:bodyPr/>
                    <a:lstStyle/>
                    <a:p>
                      <a:endParaRPr lang="en-US"/>
                    </a:p>
                  </a:txBody>
                  <a:tcPr/>
                </a:tc>
                <a:tc vMerge="1">
                  <a:txBody>
                    <a:bodyPr/>
                    <a:lstStyle/>
                    <a:p>
                      <a:endParaRPr lang="en-US"/>
                    </a:p>
                  </a:txBody>
                  <a:tcPr/>
                </a:tc>
                <a:tc>
                  <a:txBody>
                    <a:bodyPr/>
                    <a:lstStyle/>
                    <a:p>
                      <a:pPr algn="l" fontAlgn="t"/>
                      <a:r>
                        <a:rPr lang="en-US" sz="1100" b="0" i="0" u="none" strike="noStrike">
                          <a:solidFill>
                            <a:srgbClr val="000000"/>
                          </a:solidFill>
                          <a:latin typeface="Arial"/>
                        </a:rPr>
                        <a:t>Female</a:t>
                      </a:r>
                    </a:p>
                  </a:txBody>
                  <a:tcPr marL="11678" marR="11678" marT="11678"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862</a:t>
                      </a:r>
                    </a:p>
                  </a:txBody>
                  <a:tcPr marL="11678" marR="11678" marT="11678"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1328</a:t>
                      </a:r>
                    </a:p>
                  </a:txBody>
                  <a:tcPr marL="11678" marR="11678" marT="1167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00" b="0" i="0" u="none" strike="noStrike">
                          <a:solidFill>
                            <a:srgbClr val="000000"/>
                          </a:solidFill>
                          <a:latin typeface="Arial"/>
                        </a:rPr>
                        <a:t>60.6</a:t>
                      </a:r>
                    </a:p>
                  </a:txBody>
                  <a:tcPr marL="11678" marR="11678" marT="1167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33563">
                <a:tc vMerge="1">
                  <a:txBody>
                    <a:bodyPr/>
                    <a:lstStyle/>
                    <a:p>
                      <a:endParaRPr lang="en-US"/>
                    </a:p>
                  </a:txBody>
                  <a:tcPr/>
                </a:tc>
                <a:tc gridSpan="2">
                  <a:txBody>
                    <a:bodyPr/>
                    <a:lstStyle/>
                    <a:p>
                      <a:pPr algn="l" fontAlgn="t"/>
                      <a:r>
                        <a:rPr lang="en-US" sz="1100" b="0" i="0" u="none" strike="noStrike">
                          <a:solidFill>
                            <a:srgbClr val="000000"/>
                          </a:solidFill>
                          <a:latin typeface="Arial"/>
                        </a:rPr>
                        <a:t>Overall Percentage</a:t>
                      </a:r>
                    </a:p>
                  </a:txBody>
                  <a:tcPr marL="11678" marR="11678" marT="11678"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900" b="0" i="0" u="none" strike="noStrike">
                          <a:latin typeface="Arial"/>
                        </a:rPr>
                        <a:t> </a:t>
                      </a:r>
                    </a:p>
                  </a:txBody>
                  <a:tcPr marL="11678" marR="11678" marT="116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900" b="0" i="0" u="none" strike="noStrike">
                          <a:latin typeface="Arial"/>
                        </a:rPr>
                        <a:t> </a:t>
                      </a:r>
                    </a:p>
                  </a:txBody>
                  <a:tcPr marL="11678" marR="11678" marT="1167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00" b="0" i="0" u="none" strike="noStrike" dirty="0">
                          <a:solidFill>
                            <a:srgbClr val="000000"/>
                          </a:solidFill>
                          <a:latin typeface="Arial"/>
                        </a:rPr>
                        <a:t>65.1</a:t>
                      </a:r>
                    </a:p>
                  </a:txBody>
                  <a:tcPr marL="11678" marR="11678" marT="11678"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45241">
                <a:tc gridSpan="6">
                  <a:txBody>
                    <a:bodyPr/>
                    <a:lstStyle/>
                    <a:p>
                      <a:pPr algn="l" fontAlgn="t"/>
                      <a:r>
                        <a:rPr lang="en-US" sz="1100" b="0" i="0" u="none" strike="noStrike" dirty="0">
                          <a:solidFill>
                            <a:srgbClr val="000000"/>
                          </a:solidFill>
                          <a:latin typeface="Arial"/>
                        </a:rPr>
                        <a:t>a. The cut value is .500</a:t>
                      </a:r>
                    </a:p>
                  </a:txBody>
                  <a:tcPr marL="11678" marR="11678" marT="11678"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4" name="Rectangle 3"/>
          <p:cNvSpPr/>
          <p:nvPr/>
        </p:nvSpPr>
        <p:spPr>
          <a:xfrm>
            <a:off x="1215766" y="1904998"/>
            <a:ext cx="6421168" cy="206002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378350" y="4360333"/>
            <a:ext cx="6095999"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is a very important table! It tells you how many cases were predicted correctly by your model – the ‘null model’ predicted 50.4% of cases correctly, this populated model predicts 65.1% of cases correctly.</a:t>
            </a:r>
            <a:endParaRPr lang="en-US" dirty="0"/>
          </a:p>
        </p:txBody>
      </p:sp>
      <p:sp>
        <p:nvSpPr>
          <p:cNvPr id="7" name="TextBox 6"/>
          <p:cNvSpPr txBox="1"/>
          <p:nvPr/>
        </p:nvSpPr>
        <p:spPr>
          <a:xfrm>
            <a:off x="1379144" y="5909734"/>
            <a:ext cx="6095999"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This 14.7% increase in predictive power explains why the ‘Omnibus Test of Model Coefficients’ was significant</a:t>
            </a:r>
            <a:endParaRPr lang="en-US" dirty="0"/>
          </a:p>
        </p:txBody>
      </p:sp>
      <p:cxnSp>
        <p:nvCxnSpPr>
          <p:cNvPr id="9" name="Elbow Connector 8"/>
          <p:cNvCxnSpPr>
            <a:stCxn id="6" idx="0"/>
            <a:endCxn id="4" idx="2"/>
          </p:cNvCxnSpPr>
          <p:nvPr/>
        </p:nvCxnSpPr>
        <p:spPr>
          <a:xfrm rot="5400000" flipH="1" flipV="1">
            <a:off x="4228696" y="4162679"/>
            <a:ext cx="395308"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Elbow Connector 11"/>
          <p:cNvCxnSpPr>
            <a:stCxn id="7" idx="0"/>
            <a:endCxn id="6" idx="2"/>
          </p:cNvCxnSpPr>
          <p:nvPr/>
        </p:nvCxnSpPr>
        <p:spPr>
          <a:xfrm rot="16200000" flipV="1">
            <a:off x="4252211" y="5734801"/>
            <a:ext cx="349072" cy="794"/>
          </a:xfrm>
          <a:prstGeom prst="bentConnector3">
            <a:avLst>
              <a:gd name="adj1" fmla="val 50000"/>
            </a:avLst>
          </a:prstGeom>
          <a:ln w="25400" cap="flat" cmpd="sng" algn="ctr">
            <a:solidFill>
              <a:schemeClr val="accent1"/>
            </a:solidFill>
            <a:prstDash val="sys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par>
                                <p:cTn id="11" presetID="9"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par>
                                <p:cTn id="14" presetID="9" presetClass="entr" presetSubtype="0" fill="hold" grpId="0" nodeType="withEffect">
                                  <p:stCondLst>
                                    <p:cond delay="200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nodeType="withEffect">
                                  <p:stCondLst>
                                    <p:cond delay="2000"/>
                                  </p:stCondLst>
                                  <p:childTnLst>
                                    <p:set>
                                      <p:cBhvr>
                                        <p:cTn id="18" dur="1" fill="hold">
                                          <p:stCondLst>
                                            <p:cond delay="0"/>
                                          </p:stCondLst>
                                        </p:cTn>
                                        <p:tgtEl>
                                          <p:spTgt spid="12"/>
                                        </p:tgtEl>
                                        <p:attrNameLst>
                                          <p:attrName>style.visibility</p:attrName>
                                        </p:attrNameLst>
                                      </p:cBhvr>
                                      <p:to>
                                        <p:strVal val="visible"/>
                                      </p:to>
                                    </p:set>
                                    <p:animEffect transition="in" filter="dissolve">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IX</a:t>
            </a:r>
            <a:endParaRPr lang="en-US" dirty="0"/>
          </a:p>
        </p:txBody>
      </p:sp>
      <p:graphicFrame>
        <p:nvGraphicFramePr>
          <p:cNvPr id="4" name="Table 3"/>
          <p:cNvGraphicFramePr>
            <a:graphicFrameLocks noGrp="1"/>
          </p:cNvGraphicFramePr>
          <p:nvPr/>
        </p:nvGraphicFramePr>
        <p:xfrm>
          <a:off x="1453752" y="2269067"/>
          <a:ext cx="6095999" cy="3862775"/>
        </p:xfrm>
        <a:graphic>
          <a:graphicData uri="http://schemas.openxmlformats.org/drawingml/2006/table">
            <a:tbl>
              <a:tblPr/>
              <a:tblGrid>
                <a:gridCol w="978592"/>
                <a:gridCol w="841740"/>
                <a:gridCol w="819173"/>
                <a:gridCol w="682321"/>
                <a:gridCol w="727210"/>
                <a:gridCol w="682321"/>
                <a:gridCol w="682321"/>
                <a:gridCol w="682321"/>
              </a:tblGrid>
              <a:tr h="228243">
                <a:tc gridSpan="8">
                  <a:txBody>
                    <a:bodyPr/>
                    <a:lstStyle/>
                    <a:p>
                      <a:pPr algn="ctr" fontAlgn="ctr"/>
                      <a:r>
                        <a:rPr lang="en-US" sz="900" b="1" i="0" u="none" strike="noStrike" dirty="0">
                          <a:solidFill>
                            <a:srgbClr val="000000"/>
                          </a:solidFill>
                          <a:latin typeface="Arial Bold"/>
                        </a:rPr>
                        <a:t>Variables in the Equation</a:t>
                      </a:r>
                    </a:p>
                  </a:txBody>
                  <a:tcPr marL="9510" marR="9510" marT="951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0203">
                <a:tc gridSpan="2">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900" b="0" i="0" u="none" strike="noStrike">
                          <a:solidFill>
                            <a:srgbClr val="000000"/>
                          </a:solidFill>
                          <a:latin typeface="Arial"/>
                        </a:rPr>
                        <a:t>B</a:t>
                      </a:r>
                    </a:p>
                  </a:txBody>
                  <a:tcPr marL="9510" marR="9510" marT="951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S.E.</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Wald</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df</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Sig.</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Exp(B)</a:t>
                      </a:r>
                    </a:p>
                  </a:txBody>
                  <a:tcPr marL="9510" marR="9510" marT="951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456">
                <a:tc rowSpan="16">
                  <a:txBody>
                    <a:bodyPr/>
                    <a:lstStyle/>
                    <a:p>
                      <a:pPr algn="l" fontAlgn="t"/>
                      <a:r>
                        <a:rPr lang="en-US" sz="900" b="0" i="0" u="none" strike="noStrike">
                          <a:solidFill>
                            <a:srgbClr val="000000"/>
                          </a:solidFill>
                          <a:latin typeface="Arial"/>
                        </a:rPr>
                        <a:t>Step 1</a:t>
                      </a:r>
                      <a:r>
                        <a:rPr lang="en-US" sz="900" b="0" i="0" u="none" strike="noStrike" baseline="30000">
                          <a:solidFill>
                            <a:srgbClr val="000000"/>
                          </a:solidFill>
                          <a:latin typeface="Arial"/>
                        </a:rPr>
                        <a:t>a</a:t>
                      </a:r>
                      <a:endParaRPr lang="en-US" sz="700" b="0" i="0" u="none" strike="noStrike">
                        <a:latin typeface="Arial"/>
                      </a:endParaRPr>
                    </a:p>
                  </a:txBody>
                  <a:tcPr marL="9510" marR="9510" marT="951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age</a:t>
                      </a:r>
                    </a:p>
                  </a:txBody>
                  <a:tcPr marL="9510" marR="9510" marT="951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-.018</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58.747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.982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involved(1)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24.059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1.465</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illfrne(1)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-.541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65.425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illpart(1)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.223</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10.976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leiskids2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3.273</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leiskids2(1)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.095</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.081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1.347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1.099</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leiskids2(2)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-.069</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.933</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walkdark2(1)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320.096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.277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34.620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.647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7.044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1.910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.255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.789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.374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1.254</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seerel2(3)</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.286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.255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.262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1.330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52.241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.561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.081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47.475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1.752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45496">
                <a:tc vMerge="1">
                  <a:txBody>
                    <a:bodyPr/>
                    <a:lstStyle/>
                    <a:p>
                      <a:endParaRPr lang="en-US"/>
                    </a:p>
                  </a:txBody>
                  <a:tcPr/>
                </a:tc>
                <a:tc>
                  <a:txBody>
                    <a:bodyPr/>
                    <a:lstStyle/>
                    <a:p>
                      <a:pPr algn="l" fontAlgn="t"/>
                      <a:r>
                        <a:rPr lang="en-US" sz="900" b="0" i="0" u="none" strike="noStrike">
                          <a:solidFill>
                            <a:srgbClr val="000000"/>
                          </a:solidFill>
                          <a:latin typeface="Arial"/>
                        </a:rPr>
                        <a:t>everwrk2(2)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.497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7.146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1.644</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0">
                <a:tc vMerge="1">
                  <a:txBody>
                    <a:bodyPr/>
                    <a:lstStyle/>
                    <a:p>
                      <a:endParaRPr lang="en-US"/>
                    </a:p>
                  </a:txBody>
                  <a:tcPr/>
                </a:tc>
                <a:tc>
                  <a:txBody>
                    <a:bodyPr/>
                    <a:lstStyle/>
                    <a:p>
                      <a:pPr algn="l" fontAlgn="t"/>
                      <a:r>
                        <a:rPr lang="en-US" sz="900" b="0" i="0" u="none" strike="noStrike">
                          <a:solidFill>
                            <a:srgbClr val="000000"/>
                          </a:solidFill>
                          <a:latin typeface="Arial"/>
                        </a:rPr>
                        <a:t>Constant</a:t>
                      </a:r>
                    </a:p>
                  </a:txBody>
                  <a:tcPr marL="9510" marR="9510" marT="951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.996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13.221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2.707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332855">
                <a:tc gridSpan="8">
                  <a:txBody>
                    <a:bodyPr/>
                    <a:lstStyle/>
                    <a:p>
                      <a:pPr algn="l" fontAlgn="t"/>
                      <a:r>
                        <a:rPr lang="en-US" sz="900" b="0" i="0" u="none" strike="noStrike" dirty="0">
                          <a:solidFill>
                            <a:srgbClr val="000000"/>
                          </a:solidFill>
                          <a:latin typeface="Arial"/>
                        </a:rPr>
                        <a:t>a. </a:t>
                      </a:r>
                      <a:r>
                        <a:rPr lang="en-US" sz="900" b="0" i="0" u="none" strike="noStrike" dirty="0" err="1">
                          <a:solidFill>
                            <a:srgbClr val="000000"/>
                          </a:solidFill>
                          <a:latin typeface="Arial"/>
                        </a:rPr>
                        <a:t>Variable(s</a:t>
                      </a:r>
                      <a:r>
                        <a:rPr lang="en-US" sz="900" b="0" i="0" u="none" strike="noStrike" dirty="0">
                          <a:solidFill>
                            <a:srgbClr val="000000"/>
                          </a:solidFill>
                          <a:latin typeface="Arial"/>
                        </a:rPr>
                        <a:t>) entered on step 1: age, involved, </a:t>
                      </a:r>
                      <a:r>
                        <a:rPr lang="en-US" sz="900" b="0" i="0" u="none" strike="noStrike" dirty="0" err="1">
                          <a:solidFill>
                            <a:srgbClr val="000000"/>
                          </a:solidFill>
                          <a:latin typeface="Arial"/>
                        </a:rPr>
                        <a:t>illfrne</a:t>
                      </a:r>
                      <a:r>
                        <a:rPr lang="en-US" sz="900" b="0" i="0" u="none" strike="noStrike" dirty="0">
                          <a:solidFill>
                            <a:srgbClr val="000000"/>
                          </a:solidFill>
                          <a:latin typeface="Arial"/>
                        </a:rPr>
                        <a:t>, </a:t>
                      </a:r>
                      <a:r>
                        <a:rPr lang="en-US" sz="900" b="0" i="0" u="none" strike="noStrike" dirty="0" err="1">
                          <a:solidFill>
                            <a:srgbClr val="000000"/>
                          </a:solidFill>
                          <a:latin typeface="Arial"/>
                        </a:rPr>
                        <a:t>illpart</a:t>
                      </a:r>
                      <a:r>
                        <a:rPr lang="en-US" sz="900" b="0" i="0" u="none" strike="noStrike" dirty="0">
                          <a:solidFill>
                            <a:srgbClr val="000000"/>
                          </a:solidFill>
                          <a:latin typeface="Arial"/>
                        </a:rPr>
                        <a:t>, leiskids2, walkdark2, seerel2, everwrk2.</a:t>
                      </a:r>
                    </a:p>
                  </a:txBody>
                  <a:tcPr marL="9510" marR="9510" marT="951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 name="TextBox 5"/>
          <p:cNvSpPr txBox="1"/>
          <p:nvPr/>
        </p:nvSpPr>
        <p:spPr>
          <a:xfrm>
            <a:off x="922867" y="1640469"/>
            <a:ext cx="7154333"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table tells us the effect that our predictor variables had on the model</a:t>
            </a:r>
            <a:endParaRPr lang="en-US" dirty="0"/>
          </a:p>
        </p:txBody>
      </p:sp>
      <p:sp>
        <p:nvSpPr>
          <p:cNvPr id="7" name="Rectangle 6"/>
          <p:cNvSpPr/>
          <p:nvPr/>
        </p:nvSpPr>
        <p:spPr>
          <a:xfrm>
            <a:off x="1289450" y="2269067"/>
            <a:ext cx="6421168" cy="37422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6" idx="2"/>
            <a:endCxn id="7" idx="0"/>
          </p:cNvCxnSpPr>
          <p:nvPr/>
        </p:nvCxnSpPr>
        <p:spPr>
          <a:xfrm rot="5400000">
            <a:off x="4370401" y="2139434"/>
            <a:ext cx="259266"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922867" y="6131842"/>
            <a:ext cx="7154333"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Interpreting this table is what takes the time in logistic regression…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ssolve">
                                      <p:cBhvr>
                                        <p:cTn id="13" dur="500"/>
                                        <p:tgtEl>
                                          <p:spTgt spid="7"/>
                                        </p:tgtEl>
                                      </p:cBhvr>
                                    </p:animEffect>
                                  </p:childTnLst>
                                </p:cTn>
                              </p:par>
                              <p:par>
                                <p:cTn id="14" presetID="9" presetClass="entr" presetSubtype="0" fill="hold" grpId="0" nodeType="withEffect">
                                  <p:stCondLst>
                                    <p:cond delay="1000"/>
                                  </p:stCondLst>
                                  <p:childTnLst>
                                    <p:set>
                                      <p:cBhvr>
                                        <p:cTn id="15" dur="1" fill="hold">
                                          <p:stCondLst>
                                            <p:cond delay="0"/>
                                          </p:stCondLst>
                                        </p:cTn>
                                        <p:tgtEl>
                                          <p:spTgt spid="14"/>
                                        </p:tgtEl>
                                        <p:attrNameLst>
                                          <p:attrName>style.visibility</p:attrName>
                                        </p:attrNameLst>
                                      </p:cBhvr>
                                      <p:to>
                                        <p:strVal val="visible"/>
                                      </p:to>
                                    </p:set>
                                    <p:animEffect transition="in" filter="dissolv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4" grpId="0" animBg="1"/>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a:t>
            </a:r>
            <a:endParaRPr lang="en-US" dirty="0"/>
          </a:p>
        </p:txBody>
      </p:sp>
      <p:graphicFrame>
        <p:nvGraphicFramePr>
          <p:cNvPr id="4" name="Table 3"/>
          <p:cNvGraphicFramePr>
            <a:graphicFrameLocks noGrp="1"/>
          </p:cNvGraphicFramePr>
          <p:nvPr/>
        </p:nvGraphicFramePr>
        <p:xfrm>
          <a:off x="1453752" y="2149164"/>
          <a:ext cx="6095999" cy="3862775"/>
        </p:xfrm>
        <a:graphic>
          <a:graphicData uri="http://schemas.openxmlformats.org/drawingml/2006/table">
            <a:tbl>
              <a:tblPr/>
              <a:tblGrid>
                <a:gridCol w="978592"/>
                <a:gridCol w="841740"/>
                <a:gridCol w="819173"/>
                <a:gridCol w="682321"/>
                <a:gridCol w="727210"/>
                <a:gridCol w="682321"/>
                <a:gridCol w="682321"/>
                <a:gridCol w="682321"/>
              </a:tblGrid>
              <a:tr h="228243">
                <a:tc gridSpan="8">
                  <a:txBody>
                    <a:bodyPr/>
                    <a:lstStyle/>
                    <a:p>
                      <a:pPr algn="ctr" fontAlgn="ctr"/>
                      <a:r>
                        <a:rPr lang="en-US" sz="900" b="1" i="0" u="none" strike="noStrike" dirty="0">
                          <a:solidFill>
                            <a:srgbClr val="000000"/>
                          </a:solidFill>
                          <a:latin typeface="Arial Bold"/>
                        </a:rPr>
                        <a:t>Variables in the Equation</a:t>
                      </a:r>
                    </a:p>
                  </a:txBody>
                  <a:tcPr marL="9510" marR="9510" marT="951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0203">
                <a:tc gridSpan="2">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900" b="0" i="0" u="none" strike="noStrike">
                          <a:solidFill>
                            <a:srgbClr val="000000"/>
                          </a:solidFill>
                          <a:latin typeface="Arial"/>
                        </a:rPr>
                        <a:t>B</a:t>
                      </a:r>
                    </a:p>
                  </a:txBody>
                  <a:tcPr marL="9510" marR="9510" marT="951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S.E.</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Wald</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df</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Sig.</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Exp(B)</a:t>
                      </a:r>
                    </a:p>
                  </a:txBody>
                  <a:tcPr marL="9510" marR="9510" marT="951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456">
                <a:tc rowSpan="16">
                  <a:txBody>
                    <a:bodyPr/>
                    <a:lstStyle/>
                    <a:p>
                      <a:pPr algn="l" fontAlgn="t"/>
                      <a:r>
                        <a:rPr lang="en-US" sz="900" b="0" i="0" u="none" strike="noStrike">
                          <a:solidFill>
                            <a:srgbClr val="000000"/>
                          </a:solidFill>
                          <a:latin typeface="Arial"/>
                        </a:rPr>
                        <a:t>Step 1</a:t>
                      </a:r>
                      <a:r>
                        <a:rPr lang="en-US" sz="900" b="0" i="0" u="none" strike="noStrike" baseline="30000">
                          <a:solidFill>
                            <a:srgbClr val="000000"/>
                          </a:solidFill>
                          <a:latin typeface="Arial"/>
                        </a:rPr>
                        <a:t>a</a:t>
                      </a:r>
                      <a:endParaRPr lang="en-US" sz="700" b="0" i="0" u="none" strike="noStrike">
                        <a:latin typeface="Arial"/>
                      </a:endParaRPr>
                    </a:p>
                  </a:txBody>
                  <a:tcPr marL="9510" marR="9510" marT="951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age</a:t>
                      </a:r>
                    </a:p>
                  </a:txBody>
                  <a:tcPr marL="9510" marR="9510" marT="951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-.018</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58.747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.982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involved(1)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24.059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1.465</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illfrne(1)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-.541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65.425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illpart(1)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.223</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10.976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leiskids2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3.273</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leiskids2(1)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.095</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.081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1.347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1.099</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leiskids2(2)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-.069</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.933</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walkdark2(1)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320.096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.277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34.620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.647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7.044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1.910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.255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.789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.374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1.254</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seerel2(3)</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.286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.255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.262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1.330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52.241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.561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.081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47.475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1.752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45496">
                <a:tc vMerge="1">
                  <a:txBody>
                    <a:bodyPr/>
                    <a:lstStyle/>
                    <a:p>
                      <a:endParaRPr lang="en-US"/>
                    </a:p>
                  </a:txBody>
                  <a:tcPr/>
                </a:tc>
                <a:tc>
                  <a:txBody>
                    <a:bodyPr/>
                    <a:lstStyle/>
                    <a:p>
                      <a:pPr algn="l" fontAlgn="t"/>
                      <a:r>
                        <a:rPr lang="en-US" sz="900" b="0" i="0" u="none" strike="noStrike">
                          <a:solidFill>
                            <a:srgbClr val="000000"/>
                          </a:solidFill>
                          <a:latin typeface="Arial"/>
                        </a:rPr>
                        <a:t>everwrk2(2)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.497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7.146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1.644</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0">
                <a:tc vMerge="1">
                  <a:txBody>
                    <a:bodyPr/>
                    <a:lstStyle/>
                    <a:p>
                      <a:endParaRPr lang="en-US"/>
                    </a:p>
                  </a:txBody>
                  <a:tcPr/>
                </a:tc>
                <a:tc>
                  <a:txBody>
                    <a:bodyPr/>
                    <a:lstStyle/>
                    <a:p>
                      <a:pPr algn="l" fontAlgn="t"/>
                      <a:r>
                        <a:rPr lang="en-US" sz="900" b="0" i="0" u="none" strike="noStrike">
                          <a:solidFill>
                            <a:srgbClr val="000000"/>
                          </a:solidFill>
                          <a:latin typeface="Arial"/>
                        </a:rPr>
                        <a:t>Constant</a:t>
                      </a:r>
                    </a:p>
                  </a:txBody>
                  <a:tcPr marL="9510" marR="9510" marT="951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.996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13.221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2.707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332855">
                <a:tc gridSpan="8">
                  <a:txBody>
                    <a:bodyPr/>
                    <a:lstStyle/>
                    <a:p>
                      <a:pPr algn="l" fontAlgn="t"/>
                      <a:r>
                        <a:rPr lang="en-US" sz="900" b="0" i="0" u="none" strike="noStrike" dirty="0">
                          <a:solidFill>
                            <a:srgbClr val="000000"/>
                          </a:solidFill>
                          <a:latin typeface="Arial"/>
                        </a:rPr>
                        <a:t>a. </a:t>
                      </a:r>
                      <a:r>
                        <a:rPr lang="en-US" sz="900" b="0" i="0" u="none" strike="noStrike" dirty="0" err="1">
                          <a:solidFill>
                            <a:srgbClr val="000000"/>
                          </a:solidFill>
                          <a:latin typeface="Arial"/>
                        </a:rPr>
                        <a:t>Variable(s</a:t>
                      </a:r>
                      <a:r>
                        <a:rPr lang="en-US" sz="900" b="0" i="0" u="none" strike="noStrike" dirty="0">
                          <a:solidFill>
                            <a:srgbClr val="000000"/>
                          </a:solidFill>
                          <a:latin typeface="Arial"/>
                        </a:rPr>
                        <a:t>) entered on step 1: age, involved, </a:t>
                      </a:r>
                      <a:r>
                        <a:rPr lang="en-US" sz="900" b="0" i="0" u="none" strike="noStrike" dirty="0" err="1">
                          <a:solidFill>
                            <a:srgbClr val="000000"/>
                          </a:solidFill>
                          <a:latin typeface="Arial"/>
                        </a:rPr>
                        <a:t>illfrne</a:t>
                      </a:r>
                      <a:r>
                        <a:rPr lang="en-US" sz="900" b="0" i="0" u="none" strike="noStrike" dirty="0">
                          <a:solidFill>
                            <a:srgbClr val="000000"/>
                          </a:solidFill>
                          <a:latin typeface="Arial"/>
                        </a:rPr>
                        <a:t>, </a:t>
                      </a:r>
                      <a:r>
                        <a:rPr lang="en-US" sz="900" b="0" i="0" u="none" strike="noStrike" dirty="0" err="1">
                          <a:solidFill>
                            <a:srgbClr val="000000"/>
                          </a:solidFill>
                          <a:latin typeface="Arial"/>
                        </a:rPr>
                        <a:t>illpart</a:t>
                      </a:r>
                      <a:r>
                        <a:rPr lang="en-US" sz="900" b="0" i="0" u="none" strike="noStrike" dirty="0">
                          <a:solidFill>
                            <a:srgbClr val="000000"/>
                          </a:solidFill>
                          <a:latin typeface="Arial"/>
                        </a:rPr>
                        <a:t>, leiskids2, walkdark2, seerel2, everwrk2.</a:t>
                      </a:r>
                    </a:p>
                  </a:txBody>
                  <a:tcPr marL="9510" marR="9510" marT="951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 name="TextBox 5"/>
          <p:cNvSpPr txBox="1"/>
          <p:nvPr/>
        </p:nvSpPr>
        <p:spPr>
          <a:xfrm>
            <a:off x="924455" y="1502833"/>
            <a:ext cx="7154333"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First we need to identify insignificant variables (and dummies!) – we use the Wald statistic to do this (like the </a:t>
            </a:r>
            <a:r>
              <a:rPr lang="en-US" dirty="0" err="1" smtClean="0"/>
              <a:t>t</a:t>
            </a:r>
            <a:r>
              <a:rPr lang="en-US" dirty="0" smtClean="0"/>
              <a:t>-statistic in linear regression)…</a:t>
            </a:r>
            <a:endParaRPr lang="en-US" dirty="0"/>
          </a:p>
        </p:txBody>
      </p:sp>
      <p:cxnSp>
        <p:nvCxnSpPr>
          <p:cNvPr id="9" name="Elbow Connector 8"/>
          <p:cNvCxnSpPr>
            <a:stCxn id="6" idx="2"/>
            <a:endCxn id="21" idx="0"/>
          </p:cNvCxnSpPr>
          <p:nvPr/>
        </p:nvCxnSpPr>
        <p:spPr>
          <a:xfrm rot="16200000" flipH="1">
            <a:off x="5112544" y="1538241"/>
            <a:ext cx="186266" cy="140811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457200" y="5816601"/>
            <a:ext cx="8229600" cy="92333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Notice that all dummies for ‘</a:t>
            </a:r>
            <a:r>
              <a:rPr lang="en-US" b="1" dirty="0" smtClean="0"/>
              <a:t>leiskids2</a:t>
            </a:r>
            <a:r>
              <a:rPr lang="en-US" dirty="0" smtClean="0"/>
              <a:t>’ are insignificant [</a:t>
            </a:r>
            <a:r>
              <a:rPr lang="en-US" i="1" dirty="0" err="1" smtClean="0"/>
              <a:t>p</a:t>
            </a:r>
            <a:r>
              <a:rPr lang="en-US" i="1" dirty="0" smtClean="0"/>
              <a:t>&gt;0.05</a:t>
            </a:r>
            <a:r>
              <a:rPr lang="en-US" dirty="0" smtClean="0"/>
              <a:t>] (remember the ‘Variables Not in Equation’ table?) but only </a:t>
            </a:r>
            <a:r>
              <a:rPr lang="en-US" u="sng" dirty="0" smtClean="0"/>
              <a:t>two dummies </a:t>
            </a:r>
            <a:r>
              <a:rPr lang="en-US" dirty="0" smtClean="0"/>
              <a:t>for ‘</a:t>
            </a:r>
            <a:r>
              <a:rPr lang="en-US" b="1" dirty="0" err="1" smtClean="0"/>
              <a:t>seerel</a:t>
            </a:r>
            <a:r>
              <a:rPr lang="en-US" dirty="0" smtClean="0"/>
              <a:t>’ are also insignificant (overall the whole variable is significant though)</a:t>
            </a:r>
            <a:endParaRPr lang="en-US" dirty="0"/>
          </a:p>
        </p:txBody>
      </p:sp>
      <p:sp>
        <p:nvSpPr>
          <p:cNvPr id="15" name="Rectangle 14"/>
          <p:cNvSpPr/>
          <p:nvPr/>
        </p:nvSpPr>
        <p:spPr>
          <a:xfrm>
            <a:off x="1109132" y="3249830"/>
            <a:ext cx="6764867" cy="558799"/>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1118394" y="4392830"/>
            <a:ext cx="6764867" cy="3810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Elbow Connector 11"/>
          <p:cNvCxnSpPr>
            <a:stCxn id="14" idx="1"/>
            <a:endCxn id="15" idx="1"/>
          </p:cNvCxnSpPr>
          <p:nvPr/>
        </p:nvCxnSpPr>
        <p:spPr>
          <a:xfrm rot="10800000" flipH="1">
            <a:off x="457200" y="3529230"/>
            <a:ext cx="651932" cy="2749036"/>
          </a:xfrm>
          <a:prstGeom prst="bentConnector3">
            <a:avLst>
              <a:gd name="adj1" fmla="val -35065"/>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14" idx="3"/>
            <a:endCxn id="10" idx="3"/>
          </p:cNvCxnSpPr>
          <p:nvPr/>
        </p:nvCxnSpPr>
        <p:spPr>
          <a:xfrm flipH="1" flipV="1">
            <a:off x="7883261" y="4583330"/>
            <a:ext cx="803539" cy="1694936"/>
          </a:xfrm>
          <a:prstGeom prst="bentConnector3">
            <a:avLst>
              <a:gd name="adj1" fmla="val -28449"/>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Rectangle 20"/>
          <p:cNvSpPr/>
          <p:nvPr/>
        </p:nvSpPr>
        <p:spPr>
          <a:xfrm>
            <a:off x="4859866" y="2335430"/>
            <a:ext cx="2099733" cy="3014134"/>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dissolve">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dissolve">
                                      <p:cBhvr>
                                        <p:cTn id="18" dur="500"/>
                                        <p:tgtEl>
                                          <p:spTgt spid="14"/>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dissolve">
                                      <p:cBhvr>
                                        <p:cTn id="21" dur="500"/>
                                        <p:tgtEl>
                                          <p:spTgt spid="10"/>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dissolve">
                                      <p:cBhvr>
                                        <p:cTn id="24" dur="500"/>
                                        <p:tgtEl>
                                          <p:spTgt spid="15"/>
                                        </p:tgtEl>
                                      </p:cBhvr>
                                    </p:animEffect>
                                  </p:childTnLst>
                                </p:cTn>
                              </p:par>
                              <p:par>
                                <p:cTn id="25" presetID="9"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500"/>
                                        <p:tgtEl>
                                          <p:spTgt spid="12"/>
                                        </p:tgtEl>
                                      </p:cBhvr>
                                    </p:animEffect>
                                  </p:childTnLst>
                                </p:cTn>
                              </p:par>
                              <p:par>
                                <p:cTn id="28" presetID="9" presetClass="entr" presetSubtype="0" fill="hold"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dissolve">
                                      <p:cBhvr>
                                        <p:cTn id="3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animBg="1"/>
      <p:bldP spid="15" grpId="0" animBg="1"/>
      <p:bldP spid="10" grpId="0" animBg="1"/>
      <p:bldP spid="21" grpId="0" animBg="1"/>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XI</a:t>
            </a:r>
            <a:endParaRPr lang="en-US" dirty="0"/>
          </a:p>
        </p:txBody>
      </p:sp>
      <p:graphicFrame>
        <p:nvGraphicFramePr>
          <p:cNvPr id="4" name="Table 3"/>
          <p:cNvGraphicFramePr>
            <a:graphicFrameLocks noGrp="1"/>
          </p:cNvGraphicFramePr>
          <p:nvPr/>
        </p:nvGraphicFramePr>
        <p:xfrm>
          <a:off x="296332" y="1955800"/>
          <a:ext cx="6095999" cy="3865970"/>
        </p:xfrm>
        <a:graphic>
          <a:graphicData uri="http://schemas.openxmlformats.org/drawingml/2006/table">
            <a:tbl>
              <a:tblPr/>
              <a:tblGrid>
                <a:gridCol w="1741714"/>
                <a:gridCol w="1320641"/>
                <a:gridCol w="851717"/>
                <a:gridCol w="727309"/>
                <a:gridCol w="727309"/>
                <a:gridCol w="727309"/>
              </a:tblGrid>
              <a:tr h="229677">
                <a:tc gridSpan="6">
                  <a:txBody>
                    <a:bodyPr/>
                    <a:lstStyle/>
                    <a:p>
                      <a:pPr algn="ctr" fontAlgn="ctr"/>
                      <a:r>
                        <a:rPr lang="en-US" sz="900" b="1" i="0" u="none" strike="noStrike" dirty="0">
                          <a:solidFill>
                            <a:srgbClr val="000000"/>
                          </a:solidFill>
                          <a:latin typeface="Arial Bold"/>
                        </a:rPr>
                        <a:t>Categorical Variables </a:t>
                      </a:r>
                      <a:r>
                        <a:rPr lang="en-US" sz="900" b="1" i="0" u="none" strike="noStrike" dirty="0" err="1">
                          <a:solidFill>
                            <a:srgbClr val="000000"/>
                          </a:solidFill>
                          <a:latin typeface="Arial Bold"/>
                        </a:rPr>
                        <a:t>Codings</a:t>
                      </a:r>
                      <a:endParaRPr lang="en-US" sz="900" b="1" i="0" u="none" strike="noStrike" dirty="0">
                        <a:solidFill>
                          <a:srgbClr val="000000"/>
                        </a:solidFill>
                        <a:latin typeface="Arial Bold"/>
                      </a:endParaRPr>
                    </a:p>
                  </a:txBody>
                  <a:tcPr marL="9570" marR="9570" marT="957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7376">
                <a:tc rowSpan="2" gridSpan="2">
                  <a:txBody>
                    <a:bodyPr/>
                    <a:lstStyle/>
                    <a:p>
                      <a:pPr algn="ctr" fontAlgn="ctr"/>
                      <a:r>
                        <a:rPr lang="en-US" sz="800" b="0" i="0" u="none" strike="noStrike">
                          <a:latin typeface="Arial"/>
                        </a:rPr>
                        <a:t> </a:t>
                      </a:r>
                    </a:p>
                  </a:txBody>
                  <a:tcPr marL="9570" marR="9570" marT="957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a:txBody>
                    <a:bodyPr/>
                    <a:lstStyle/>
                    <a:p>
                      <a:pPr algn="ctr" fontAlgn="b"/>
                      <a:r>
                        <a:rPr lang="en-US" sz="900" b="0" i="0" u="none" strike="noStrike">
                          <a:solidFill>
                            <a:srgbClr val="000000"/>
                          </a:solidFill>
                          <a:latin typeface="Arial"/>
                        </a:rPr>
                        <a:t>Frequency</a:t>
                      </a:r>
                    </a:p>
                  </a:txBody>
                  <a:tcPr marL="9570" marR="9570" marT="957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900" b="0" i="0" u="none" strike="noStrike">
                          <a:solidFill>
                            <a:srgbClr val="000000"/>
                          </a:solidFill>
                          <a:latin typeface="Arial"/>
                        </a:rPr>
                        <a:t>Parameter coding</a:t>
                      </a:r>
                    </a:p>
                  </a:txBody>
                  <a:tcPr marL="9570" marR="9570" marT="95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91397">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ctr" fontAlgn="b"/>
                      <a:r>
                        <a:rPr lang="en-US" sz="900" b="0" i="0" u="none" strike="noStrike">
                          <a:solidFill>
                            <a:srgbClr val="000000"/>
                          </a:solidFill>
                          <a:latin typeface="Arial"/>
                        </a:rPr>
                        <a:t>(1)</a:t>
                      </a:r>
                    </a:p>
                  </a:txBody>
                  <a:tcPr marL="9570" marR="9570" marT="95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(2)</a:t>
                      </a:r>
                    </a:p>
                  </a:txBody>
                  <a:tcPr marL="9570" marR="9570" marT="95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(3)</a:t>
                      </a:r>
                    </a:p>
                  </a:txBody>
                  <a:tcPr marL="9570" marR="9570" marT="957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325">
                <a:tc rowSpan="4">
                  <a:txBody>
                    <a:bodyPr/>
                    <a:lstStyle/>
                    <a:p>
                      <a:pPr algn="l" fontAlgn="t"/>
                      <a:r>
                        <a:rPr lang="en-US" sz="900" b="0" i="0" u="none" strike="noStrike">
                          <a:solidFill>
                            <a:srgbClr val="000000"/>
                          </a:solidFill>
                          <a:latin typeface="Arial"/>
                        </a:rPr>
                        <a:t>See relatives (RECODE)</a:t>
                      </a:r>
                    </a:p>
                  </a:txBody>
                  <a:tcPr marL="9570" marR="9570" marT="957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t"/>
                      <a:r>
                        <a:rPr lang="en-US" sz="900" b="0" i="0" u="none" strike="noStrike" dirty="0" smtClean="0">
                          <a:solidFill>
                            <a:srgbClr val="000000"/>
                          </a:solidFill>
                          <a:latin typeface="Arial"/>
                        </a:rPr>
                        <a:t>Weekly</a:t>
                      </a:r>
                    </a:p>
                    <a:p>
                      <a:pPr algn="l" fontAlgn="t"/>
                      <a:endParaRPr lang="en-US" sz="300" b="0" i="0" u="none" strike="noStrike" dirty="0">
                        <a:solidFill>
                          <a:srgbClr val="000000"/>
                        </a:solidFill>
                        <a:latin typeface="Arial"/>
                      </a:endParaRPr>
                    </a:p>
                  </a:txBody>
                  <a:tcPr marL="9570" marR="9570" marT="957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2936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dirty="0">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91397">
                <a:tc vMerge="1">
                  <a:txBody>
                    <a:bodyPr/>
                    <a:lstStyle/>
                    <a:p>
                      <a:endParaRPr lang="en-US"/>
                    </a:p>
                  </a:txBody>
                  <a:tcPr/>
                </a:tc>
                <a:tc>
                  <a:txBody>
                    <a:bodyPr/>
                    <a:lstStyle/>
                    <a:p>
                      <a:pPr algn="l" fontAlgn="t"/>
                      <a:r>
                        <a:rPr lang="en-US" sz="900" b="0" i="0" u="none" strike="noStrike" dirty="0" smtClean="0">
                          <a:solidFill>
                            <a:srgbClr val="000000"/>
                          </a:solidFill>
                          <a:latin typeface="Arial"/>
                        </a:rPr>
                        <a:t>Monthly</a:t>
                      </a:r>
                      <a:endParaRPr lang="en-US" sz="900" b="0" i="0" u="none" strike="noStrike" dirty="0">
                        <a:solidFill>
                          <a:srgbClr val="000000"/>
                        </a:solidFill>
                        <a:latin typeface="Arial"/>
                      </a:endParaRP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676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Less than monthly</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651</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Not in last year</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80</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3">
                  <a:txBody>
                    <a:bodyPr/>
                    <a:lstStyle/>
                    <a:p>
                      <a:pPr algn="l" fontAlgn="t"/>
                      <a:r>
                        <a:rPr lang="en-US" sz="900" b="0" i="0" u="none" strike="noStrike">
                          <a:solidFill>
                            <a:srgbClr val="000000"/>
                          </a:solidFill>
                          <a:latin typeface="Arial"/>
                        </a:rPr>
                        <a:t>Ever had a paid job (RECODE)</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dirty="0">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1382</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dirty="0">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156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Does not apply</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2805</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3">
                  <a:txBody>
                    <a:bodyPr/>
                    <a:lstStyle/>
                    <a:p>
                      <a:pPr algn="l" fontAlgn="t"/>
                      <a:r>
                        <a:rPr lang="en-US" sz="900" b="0" i="0" u="none" strike="noStrike">
                          <a:solidFill>
                            <a:srgbClr val="000000"/>
                          </a:solidFill>
                          <a:latin typeface="Arial"/>
                        </a:rPr>
                        <a:t>Facilities for kids &lt;13 (RECODED)</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Good</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1054</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Average</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1176</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dirty="0">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Poor</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2113</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How safe do you feel walking alone in area after dark (RECODE)</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Safe</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2893</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75612">
                <a:tc vMerge="1">
                  <a:txBody>
                    <a:bodyPr/>
                    <a:lstStyle/>
                    <a:p>
                      <a:endParaRPr lang="en-US"/>
                    </a:p>
                  </a:txBody>
                  <a:tcPr/>
                </a:tc>
                <a:tc>
                  <a:txBody>
                    <a:bodyPr/>
                    <a:lstStyle/>
                    <a:p>
                      <a:pPr algn="l" fontAlgn="t"/>
                      <a:r>
                        <a:rPr lang="en-US" sz="900" b="0" i="0" u="none" strike="noStrike">
                          <a:solidFill>
                            <a:srgbClr val="000000"/>
                          </a:solidFill>
                          <a:latin typeface="Arial"/>
                        </a:rPr>
                        <a:t>Unsafe</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1450</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whether friend or neighbour helps in illness</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1848</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10537">
                <a:tc vMerge="1">
                  <a:txBody>
                    <a:bodyPr/>
                    <a:lstStyle/>
                    <a:p>
                      <a:endParaRPr lang="en-US"/>
                    </a:p>
                  </a:txBody>
                  <a:tcPr/>
                </a:tc>
                <a:tc>
                  <a:txBody>
                    <a:bodyPr/>
                    <a:lstStyle/>
                    <a:p>
                      <a:pPr algn="l" fontAlgn="t"/>
                      <a:r>
                        <a:rPr lang="en-US" sz="900" b="0" i="0" u="none" strike="noStrike">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2495</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whether partner helps in illness</a:t>
                      </a:r>
                    </a:p>
                  </a:txBody>
                  <a:tcPr marL="9570" marR="9570" marT="957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l" fontAlgn="t"/>
                      <a:r>
                        <a:rPr lang="en-US" sz="900" b="0" i="0" u="none" strike="noStrike">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2020</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2323</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47376">
                <a:tc rowSpan="2">
                  <a:txBody>
                    <a:bodyPr/>
                    <a:lstStyle/>
                    <a:p>
                      <a:pPr algn="l" fontAlgn="t"/>
                      <a:r>
                        <a:rPr lang="en-US" sz="900" b="0" i="0" u="none" strike="noStrike">
                          <a:solidFill>
                            <a:srgbClr val="000000"/>
                          </a:solidFill>
                          <a:latin typeface="Arial"/>
                        </a:rPr>
                        <a:t>involved in local oganisation in last 3 yrs</a:t>
                      </a:r>
                    </a:p>
                  </a:txBody>
                  <a:tcPr marL="9570" marR="9570" marT="957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yes</a:t>
                      </a:r>
                    </a:p>
                  </a:txBody>
                  <a:tcPr marL="9570" marR="9570" marT="957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1038</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dirty="0">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800" b="0" i="0" u="none" strike="noStrike" dirty="0">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1397">
                <a:tc vMerge="1">
                  <a:txBody>
                    <a:bodyPr/>
                    <a:lstStyle/>
                    <a:p>
                      <a:endParaRPr lang="en-US"/>
                    </a:p>
                  </a:txBody>
                  <a:tcPr/>
                </a:tc>
                <a:tc>
                  <a:txBody>
                    <a:bodyPr/>
                    <a:lstStyle/>
                    <a:p>
                      <a:pPr algn="l" fontAlgn="t"/>
                      <a:r>
                        <a:rPr lang="en-US" sz="900" b="0" i="0" u="none" strike="noStrike">
                          <a:solidFill>
                            <a:srgbClr val="000000"/>
                          </a:solidFill>
                          <a:latin typeface="Arial"/>
                        </a:rPr>
                        <a:t>no</a:t>
                      </a:r>
                    </a:p>
                  </a:txBody>
                  <a:tcPr marL="9570" marR="9570" marT="957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3305</a:t>
                      </a:r>
                    </a:p>
                  </a:txBody>
                  <a:tcPr marL="9570" marR="9570" marT="957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.000</a:t>
                      </a:r>
                    </a:p>
                  </a:txBody>
                  <a:tcPr marL="9570" marR="9570" marT="957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a:latin typeface="Arial"/>
                        </a:rPr>
                        <a:t> </a:t>
                      </a:r>
                    </a:p>
                  </a:txBody>
                  <a:tcPr marL="9570" marR="9570" marT="95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800" b="0" i="0" u="none" strike="noStrike" dirty="0">
                          <a:latin typeface="Arial"/>
                        </a:rPr>
                        <a:t> </a:t>
                      </a:r>
                    </a:p>
                  </a:txBody>
                  <a:tcPr marL="9570" marR="9570" marT="957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160865" y="3809999"/>
            <a:ext cx="6392334" cy="495301"/>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160865" y="2480733"/>
            <a:ext cx="6392334" cy="156634"/>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6807201" y="1850846"/>
            <a:ext cx="2125134"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a:t>
            </a:r>
            <a:r>
              <a:rPr lang="en-US" b="1" dirty="0" smtClean="0"/>
              <a:t>seerel2(1)</a:t>
            </a:r>
            <a:r>
              <a:rPr lang="en-US" dirty="0" smtClean="0"/>
              <a:t>’ is significant and refers to ‘seeing relatives weekly</a:t>
            </a:r>
            <a:endParaRPr lang="en-US" dirty="0"/>
          </a:p>
        </p:txBody>
      </p:sp>
      <p:cxnSp>
        <p:nvCxnSpPr>
          <p:cNvPr id="9" name="Elbow Connector 8"/>
          <p:cNvCxnSpPr>
            <a:stCxn id="7" idx="0"/>
            <a:endCxn id="6" idx="0"/>
          </p:cNvCxnSpPr>
          <p:nvPr/>
        </p:nvCxnSpPr>
        <p:spPr>
          <a:xfrm rot="16200000" flipH="1" flipV="1">
            <a:off x="5298456" y="-90579"/>
            <a:ext cx="629887" cy="4512736"/>
          </a:xfrm>
          <a:prstGeom prst="bentConnector3">
            <a:avLst>
              <a:gd name="adj1" fmla="val -36292"/>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160864" y="2689225"/>
            <a:ext cx="6392334" cy="36195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60864" y="3086279"/>
            <a:ext cx="6392334" cy="139700"/>
          </a:xfrm>
          <a:prstGeom prst="rect">
            <a:avLst/>
          </a:prstGeom>
          <a:noFill/>
          <a:ln w="25400" cap="flat" cmpd="sng" algn="ctr">
            <a:solidFill>
              <a:srgbClr val="B048F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6807201" y="3225979"/>
            <a:ext cx="2125133"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a:t>
            </a:r>
            <a:r>
              <a:rPr lang="en-US" b="1" dirty="0" smtClean="0"/>
              <a:t>seerel2(2)</a:t>
            </a:r>
            <a:r>
              <a:rPr lang="en-US" dirty="0" smtClean="0"/>
              <a:t>’ and ‘</a:t>
            </a:r>
            <a:r>
              <a:rPr lang="en-US" b="1" dirty="0" smtClean="0"/>
              <a:t>seerel2(3)</a:t>
            </a:r>
            <a:r>
              <a:rPr lang="en-US" dirty="0" smtClean="0"/>
              <a:t>’ are not significant (‘monthly’ and ‘less then monthly’)</a:t>
            </a:r>
            <a:endParaRPr lang="en-US" dirty="0"/>
          </a:p>
        </p:txBody>
      </p:sp>
      <p:sp>
        <p:nvSpPr>
          <p:cNvPr id="18" name="TextBox 17"/>
          <p:cNvSpPr txBox="1"/>
          <p:nvPr/>
        </p:nvSpPr>
        <p:spPr>
          <a:xfrm>
            <a:off x="6807202" y="4876800"/>
            <a:ext cx="2125133"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This is the ‘reference category’ and thus does not receive a coefficient</a:t>
            </a:r>
            <a:endParaRPr lang="en-US" dirty="0"/>
          </a:p>
        </p:txBody>
      </p:sp>
      <p:cxnSp>
        <p:nvCxnSpPr>
          <p:cNvPr id="25" name="Shape 24"/>
          <p:cNvCxnSpPr>
            <a:stCxn id="17" idx="1"/>
            <a:endCxn id="13" idx="3"/>
          </p:cNvCxnSpPr>
          <p:nvPr/>
        </p:nvCxnSpPr>
        <p:spPr>
          <a:xfrm rot="10800000">
            <a:off x="6553199" y="2870201"/>
            <a:ext cx="254003" cy="1094443"/>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hape 27"/>
          <p:cNvCxnSpPr>
            <a:stCxn id="18" idx="3"/>
            <a:endCxn id="14" idx="3"/>
          </p:cNvCxnSpPr>
          <p:nvPr/>
        </p:nvCxnSpPr>
        <p:spPr>
          <a:xfrm flipH="1" flipV="1">
            <a:off x="6553198" y="3156129"/>
            <a:ext cx="2379137" cy="2320836"/>
          </a:xfrm>
          <a:prstGeom prst="bentConnector3">
            <a:avLst>
              <a:gd name="adj1" fmla="val -4627"/>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783164" y="6077129"/>
            <a:ext cx="5147733"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a:t>
            </a:r>
            <a:r>
              <a:rPr lang="en-US" b="1" dirty="0" smtClean="0"/>
              <a:t>leiskids2(1)</a:t>
            </a:r>
            <a:r>
              <a:rPr lang="en-US" dirty="0" smtClean="0"/>
              <a:t>’ and ‘</a:t>
            </a:r>
            <a:r>
              <a:rPr lang="en-US" b="1" dirty="0" smtClean="0"/>
              <a:t>leiskids2(2)</a:t>
            </a:r>
            <a:r>
              <a:rPr lang="en-US" dirty="0" smtClean="0"/>
              <a:t>’ are both insignificant – in this case ‘Poor’ is the ‘reference category’</a:t>
            </a:r>
            <a:endParaRPr lang="en-US" dirty="0"/>
          </a:p>
        </p:txBody>
      </p:sp>
      <p:cxnSp>
        <p:nvCxnSpPr>
          <p:cNvPr id="38" name="Elbow Connector 37"/>
          <p:cNvCxnSpPr>
            <a:stCxn id="31" idx="0"/>
            <a:endCxn id="5" idx="2"/>
          </p:cNvCxnSpPr>
          <p:nvPr/>
        </p:nvCxnSpPr>
        <p:spPr>
          <a:xfrm rot="5400000" flipH="1" flipV="1">
            <a:off x="2471117" y="5191215"/>
            <a:ext cx="1771829" cy="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dissolve">
                                      <p:cBhvr>
                                        <p:cTn id="18" dur="500"/>
                                        <p:tgtEl>
                                          <p:spTgt spid="13"/>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dissolve">
                                      <p:cBhvr>
                                        <p:cTn id="21" dur="500"/>
                                        <p:tgtEl>
                                          <p:spTgt spid="17"/>
                                        </p:tgtEl>
                                      </p:cBhvr>
                                    </p:animEffect>
                                  </p:childTnLst>
                                </p:cTn>
                              </p:par>
                              <p:par>
                                <p:cTn id="22" presetID="9" presetClass="entr" presetSubtype="0" fill="hold"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dissolve">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dissolve">
                                      <p:cBhvr>
                                        <p:cTn id="29" dur="500"/>
                                        <p:tgtEl>
                                          <p:spTgt spid="14"/>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dissolve">
                                      <p:cBhvr>
                                        <p:cTn id="32" dur="500"/>
                                        <p:tgtEl>
                                          <p:spTgt spid="18"/>
                                        </p:tgtEl>
                                      </p:cBhvr>
                                    </p:animEffect>
                                  </p:childTnLst>
                                </p:cTn>
                              </p:par>
                              <p:par>
                                <p:cTn id="33" presetID="9" presetClass="entr" presetSubtype="0" fill="hold" nodeType="with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dissolve">
                                      <p:cBhvr>
                                        <p:cTn id="35" dur="500"/>
                                        <p:tgtEl>
                                          <p:spTgt spid="28"/>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dissolve">
                                      <p:cBhvr>
                                        <p:cTn id="40" dur="500"/>
                                        <p:tgtEl>
                                          <p:spTgt spid="5"/>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dissolve">
                                      <p:cBhvr>
                                        <p:cTn id="43" dur="500"/>
                                        <p:tgtEl>
                                          <p:spTgt spid="31"/>
                                        </p:tgtEl>
                                      </p:cBhvr>
                                    </p:animEffect>
                                  </p:childTnLst>
                                </p:cTn>
                              </p:par>
                              <p:par>
                                <p:cTn id="44" presetID="9" presetClass="entr" presetSubtype="0" fill="hold" nodeType="with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dissolve">
                                      <p:cBhvr>
                                        <p:cTn id="46"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3" grpId="0" animBg="1"/>
      <p:bldP spid="14" grpId="0" animBg="1"/>
      <p:bldP spid="17" grpId="0" animBg="1"/>
      <p:bldP spid="18" grpId="0" animBg="1"/>
      <p:bldP spid="31" grpId="0" animBg="1"/>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XII</a:t>
            </a:r>
            <a:endParaRPr lang="en-US" dirty="0"/>
          </a:p>
        </p:txBody>
      </p:sp>
      <p:graphicFrame>
        <p:nvGraphicFramePr>
          <p:cNvPr id="4" name="Table 3"/>
          <p:cNvGraphicFramePr>
            <a:graphicFrameLocks noGrp="1"/>
          </p:cNvGraphicFramePr>
          <p:nvPr/>
        </p:nvGraphicFramePr>
        <p:xfrm>
          <a:off x="1453752" y="2269067"/>
          <a:ext cx="6095999" cy="2911760"/>
        </p:xfrm>
        <a:graphic>
          <a:graphicData uri="http://schemas.openxmlformats.org/drawingml/2006/table">
            <a:tbl>
              <a:tblPr/>
              <a:tblGrid>
                <a:gridCol w="978592"/>
                <a:gridCol w="841740"/>
                <a:gridCol w="819173"/>
                <a:gridCol w="682321"/>
                <a:gridCol w="727210"/>
                <a:gridCol w="682321"/>
                <a:gridCol w="682321"/>
                <a:gridCol w="682321"/>
              </a:tblGrid>
              <a:tr h="228243">
                <a:tc gridSpan="8">
                  <a:txBody>
                    <a:bodyPr/>
                    <a:lstStyle/>
                    <a:p>
                      <a:pPr algn="ctr" fontAlgn="ctr"/>
                      <a:r>
                        <a:rPr lang="en-US" sz="900" b="1" i="0" u="none" strike="noStrike" dirty="0">
                          <a:solidFill>
                            <a:srgbClr val="000000"/>
                          </a:solidFill>
                          <a:latin typeface="Arial Bold"/>
                        </a:rPr>
                        <a:t>Variables in the Equation</a:t>
                      </a:r>
                    </a:p>
                  </a:txBody>
                  <a:tcPr marL="9510" marR="9510" marT="951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0203">
                <a:tc gridSpan="2">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900" b="0" i="0" u="none" strike="noStrike">
                          <a:solidFill>
                            <a:srgbClr val="000000"/>
                          </a:solidFill>
                          <a:latin typeface="Arial"/>
                        </a:rPr>
                        <a:t>B</a:t>
                      </a:r>
                    </a:p>
                  </a:txBody>
                  <a:tcPr marL="9510" marR="9510" marT="951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S.E.</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Wald</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df</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Sig.</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Exp(B)</a:t>
                      </a:r>
                    </a:p>
                  </a:txBody>
                  <a:tcPr marL="9510" marR="9510" marT="951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456">
                <a:tc rowSpan="11">
                  <a:txBody>
                    <a:bodyPr/>
                    <a:lstStyle/>
                    <a:p>
                      <a:pPr algn="l" fontAlgn="t"/>
                      <a:r>
                        <a:rPr lang="en-US" sz="900" b="0" i="0" u="none" strike="noStrike" dirty="0">
                          <a:solidFill>
                            <a:srgbClr val="000000"/>
                          </a:solidFill>
                          <a:latin typeface="Arial"/>
                        </a:rPr>
                        <a:t>Step 1</a:t>
                      </a:r>
                      <a:r>
                        <a:rPr lang="en-US" sz="900" b="0" i="0" u="none" strike="noStrike" baseline="30000" dirty="0">
                          <a:solidFill>
                            <a:srgbClr val="000000"/>
                          </a:solidFill>
                          <a:latin typeface="Arial"/>
                        </a:rPr>
                        <a:t>a</a:t>
                      </a:r>
                      <a:endParaRPr lang="en-US" sz="700" b="0" i="0" u="none" strike="noStrike" dirty="0">
                        <a:latin typeface="Arial"/>
                      </a:endParaRPr>
                    </a:p>
                  </a:txBody>
                  <a:tcPr marL="9510" marR="9510" marT="951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age</a:t>
                      </a:r>
                    </a:p>
                  </a:txBody>
                  <a:tcPr marL="9510" marR="9510" marT="951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-.018</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58.747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.982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involved(1)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24.059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1.465</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illfrne(1)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-.541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65.425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illpart(1)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.223</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10.976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walkdark2(1)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320.096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.277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34.620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.647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7.044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1.910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52.241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.561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.081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47.475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1.752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45496">
                <a:tc vMerge="1">
                  <a:txBody>
                    <a:bodyPr/>
                    <a:lstStyle/>
                    <a:p>
                      <a:endParaRPr lang="en-US"/>
                    </a:p>
                  </a:txBody>
                  <a:tcPr/>
                </a:tc>
                <a:tc>
                  <a:txBody>
                    <a:bodyPr/>
                    <a:lstStyle/>
                    <a:p>
                      <a:pPr algn="l" fontAlgn="t"/>
                      <a:r>
                        <a:rPr lang="en-US" sz="900" b="0" i="0" u="none" strike="noStrike">
                          <a:solidFill>
                            <a:srgbClr val="000000"/>
                          </a:solidFill>
                          <a:latin typeface="Arial"/>
                        </a:rPr>
                        <a:t>everwrk2(2)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.497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7.146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1.644</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0">
                <a:tc vMerge="1">
                  <a:txBody>
                    <a:bodyPr/>
                    <a:lstStyle/>
                    <a:p>
                      <a:endParaRPr lang="en-US"/>
                    </a:p>
                  </a:txBody>
                  <a:tcPr/>
                </a:tc>
                <a:tc>
                  <a:txBody>
                    <a:bodyPr/>
                    <a:lstStyle/>
                    <a:p>
                      <a:pPr algn="l" fontAlgn="t"/>
                      <a:r>
                        <a:rPr lang="en-US" sz="900" b="0" i="0" u="none" strike="noStrike">
                          <a:solidFill>
                            <a:srgbClr val="000000"/>
                          </a:solidFill>
                          <a:latin typeface="Arial"/>
                        </a:rPr>
                        <a:t>Constant</a:t>
                      </a:r>
                    </a:p>
                  </a:txBody>
                  <a:tcPr marL="9510" marR="9510" marT="951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.996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13.221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2.707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332855">
                <a:tc gridSpan="8">
                  <a:txBody>
                    <a:bodyPr/>
                    <a:lstStyle/>
                    <a:p>
                      <a:pPr algn="l" fontAlgn="t"/>
                      <a:r>
                        <a:rPr lang="en-US" sz="900" b="0" i="0" u="none" strike="noStrike" dirty="0">
                          <a:solidFill>
                            <a:srgbClr val="000000"/>
                          </a:solidFill>
                          <a:latin typeface="Arial"/>
                        </a:rPr>
                        <a:t>a. </a:t>
                      </a:r>
                      <a:r>
                        <a:rPr lang="en-US" sz="900" b="0" i="0" u="none" strike="noStrike" dirty="0" err="1">
                          <a:solidFill>
                            <a:srgbClr val="000000"/>
                          </a:solidFill>
                          <a:latin typeface="Arial"/>
                        </a:rPr>
                        <a:t>Variable(s</a:t>
                      </a:r>
                      <a:r>
                        <a:rPr lang="en-US" sz="900" b="0" i="0" u="none" strike="noStrike" dirty="0">
                          <a:solidFill>
                            <a:srgbClr val="000000"/>
                          </a:solidFill>
                          <a:latin typeface="Arial"/>
                        </a:rPr>
                        <a:t>) entered on step 1: age, involved, </a:t>
                      </a:r>
                      <a:r>
                        <a:rPr lang="en-US" sz="900" b="0" i="0" u="none" strike="noStrike" dirty="0" err="1">
                          <a:solidFill>
                            <a:srgbClr val="000000"/>
                          </a:solidFill>
                          <a:latin typeface="Arial"/>
                        </a:rPr>
                        <a:t>illfrne</a:t>
                      </a:r>
                      <a:r>
                        <a:rPr lang="en-US" sz="900" b="0" i="0" u="none" strike="noStrike" dirty="0">
                          <a:solidFill>
                            <a:srgbClr val="000000"/>
                          </a:solidFill>
                          <a:latin typeface="Arial"/>
                        </a:rPr>
                        <a:t>, </a:t>
                      </a:r>
                      <a:r>
                        <a:rPr lang="en-US" sz="900" b="0" i="0" u="none" strike="noStrike" dirty="0" err="1">
                          <a:solidFill>
                            <a:srgbClr val="000000"/>
                          </a:solidFill>
                          <a:latin typeface="Arial"/>
                        </a:rPr>
                        <a:t>illpart</a:t>
                      </a:r>
                      <a:r>
                        <a:rPr lang="en-US" sz="900" b="0" i="0" u="none" strike="noStrike" dirty="0">
                          <a:solidFill>
                            <a:srgbClr val="000000"/>
                          </a:solidFill>
                          <a:latin typeface="Arial"/>
                        </a:rPr>
                        <a:t>, leiskids2, walkdark2, seerel2, everwrk2.</a:t>
                      </a:r>
                    </a:p>
                  </a:txBody>
                  <a:tcPr marL="9510" marR="9510" marT="951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 name="TextBox 5"/>
          <p:cNvSpPr txBox="1"/>
          <p:nvPr/>
        </p:nvSpPr>
        <p:spPr>
          <a:xfrm>
            <a:off x="457200" y="1536700"/>
            <a:ext cx="82296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Remember that we are assessing whether each of the predictor variables (and dummies) increase or decrease the likelihood of the outcome (‘female’ or ‘1’)</a:t>
            </a:r>
            <a:endParaRPr lang="en-US" dirty="0"/>
          </a:p>
        </p:txBody>
      </p:sp>
      <p:sp>
        <p:nvSpPr>
          <p:cNvPr id="7" name="Rectangle 6"/>
          <p:cNvSpPr/>
          <p:nvPr/>
        </p:nvSpPr>
        <p:spPr>
          <a:xfrm>
            <a:off x="3556000" y="2540001"/>
            <a:ext cx="643467" cy="22860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922867" y="5545667"/>
            <a:ext cx="7154333"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A negative beta coefficient results in a </a:t>
            </a:r>
            <a:r>
              <a:rPr lang="en-US" u="sng" dirty="0" smtClean="0"/>
              <a:t>decrease</a:t>
            </a:r>
            <a:r>
              <a:rPr lang="en-US" dirty="0" smtClean="0"/>
              <a:t> in the likelihood of the expected outcome</a:t>
            </a:r>
            <a:endParaRPr lang="en-US" dirty="0"/>
          </a:p>
        </p:txBody>
      </p:sp>
      <p:sp>
        <p:nvSpPr>
          <p:cNvPr id="13" name="TextBox 12"/>
          <p:cNvSpPr txBox="1"/>
          <p:nvPr/>
        </p:nvSpPr>
        <p:spPr>
          <a:xfrm>
            <a:off x="922867" y="6350000"/>
            <a:ext cx="7154333" cy="369332"/>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NOTE: non-significant coefficients have been removed for clarity</a:t>
            </a:r>
            <a:endParaRPr lang="en-US" dirty="0"/>
          </a:p>
        </p:txBody>
      </p:sp>
      <p:cxnSp>
        <p:nvCxnSpPr>
          <p:cNvPr id="9" name="Elbow Connector 8"/>
          <p:cNvCxnSpPr>
            <a:stCxn id="14" idx="0"/>
            <a:endCxn id="7" idx="2"/>
          </p:cNvCxnSpPr>
          <p:nvPr/>
        </p:nvCxnSpPr>
        <p:spPr>
          <a:xfrm rot="16200000" flipV="1">
            <a:off x="3829051" y="4874684"/>
            <a:ext cx="719666" cy="62230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dissolve">
                                      <p:cBhvr>
                                        <p:cTn id="10" dur="500"/>
                                        <p:tgtEl>
                                          <p:spTgt spid="14"/>
                                        </p:tgtEl>
                                      </p:cBhvr>
                                    </p:animEffect>
                                  </p:childTnLst>
                                </p:cTn>
                              </p:par>
                              <p:par>
                                <p:cTn id="11" presetID="9"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dissolve">
                                      <p:cBhvr>
                                        <p:cTn id="1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4" grpId="0" animBg="1"/>
      <p:bldP spid="13" grpId="0" animBg="1"/>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XIII</a:t>
            </a:r>
            <a:endParaRPr lang="en-US" dirty="0"/>
          </a:p>
        </p:txBody>
      </p:sp>
      <p:cxnSp>
        <p:nvCxnSpPr>
          <p:cNvPr id="4" name="Straight Arrow Connector 3"/>
          <p:cNvCxnSpPr/>
          <p:nvPr/>
        </p:nvCxnSpPr>
        <p:spPr>
          <a:xfrm rot="5400000" flipH="1" flipV="1">
            <a:off x="-410892" y="4538939"/>
            <a:ext cx="2421467"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 name="Straight Arrow Connector 4"/>
          <p:cNvCxnSpPr/>
          <p:nvPr/>
        </p:nvCxnSpPr>
        <p:spPr>
          <a:xfrm>
            <a:off x="799841" y="5750467"/>
            <a:ext cx="2819399"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114835" y="2959667"/>
            <a:ext cx="1536166" cy="369332"/>
          </a:xfrm>
          <a:prstGeom prst="rect">
            <a:avLst/>
          </a:prstGeom>
          <a:noFill/>
        </p:spPr>
        <p:txBody>
          <a:bodyPr wrap="square" rtlCol="0">
            <a:spAutoFit/>
          </a:bodyPr>
          <a:lstStyle/>
          <a:p>
            <a:r>
              <a:rPr lang="en-US" dirty="0" err="1" smtClean="0"/>
              <a:t>Prob</a:t>
            </a:r>
            <a:r>
              <a:rPr lang="en-US" dirty="0" smtClean="0"/>
              <a:t> (Female)</a:t>
            </a:r>
            <a:endParaRPr lang="en-US" dirty="0"/>
          </a:p>
        </p:txBody>
      </p:sp>
      <p:sp>
        <p:nvSpPr>
          <p:cNvPr id="7" name="TextBox 6"/>
          <p:cNvSpPr txBox="1"/>
          <p:nvPr/>
        </p:nvSpPr>
        <p:spPr>
          <a:xfrm>
            <a:off x="3619240" y="5554133"/>
            <a:ext cx="872860" cy="381000"/>
          </a:xfrm>
          <a:prstGeom prst="rect">
            <a:avLst/>
          </a:prstGeom>
          <a:noFill/>
        </p:spPr>
        <p:txBody>
          <a:bodyPr wrap="square" rtlCol="0">
            <a:spAutoFit/>
          </a:bodyPr>
          <a:lstStyle/>
          <a:p>
            <a:r>
              <a:rPr lang="en-US" i="1" dirty="0" err="1" smtClean="0"/>
              <a:t>bx</a:t>
            </a:r>
            <a:r>
              <a:rPr lang="en-US" i="1" baseline="-25000" dirty="0" err="1" smtClean="0"/>
              <a:t>n</a:t>
            </a:r>
            <a:endParaRPr lang="en-US" i="1" dirty="0"/>
          </a:p>
        </p:txBody>
      </p:sp>
      <p:sp>
        <p:nvSpPr>
          <p:cNvPr id="8" name="TextBox 7"/>
          <p:cNvSpPr txBox="1"/>
          <p:nvPr/>
        </p:nvSpPr>
        <p:spPr>
          <a:xfrm>
            <a:off x="528113" y="3737001"/>
            <a:ext cx="541868" cy="369332"/>
          </a:xfrm>
          <a:prstGeom prst="rect">
            <a:avLst/>
          </a:prstGeom>
          <a:noFill/>
        </p:spPr>
        <p:txBody>
          <a:bodyPr wrap="square" rtlCol="0">
            <a:spAutoFit/>
          </a:bodyPr>
          <a:lstStyle/>
          <a:p>
            <a:r>
              <a:rPr lang="en-US" dirty="0" smtClean="0"/>
              <a:t>1</a:t>
            </a:r>
            <a:endParaRPr lang="en-US" dirty="0"/>
          </a:p>
        </p:txBody>
      </p:sp>
      <p:sp>
        <p:nvSpPr>
          <p:cNvPr id="9" name="TextBox 8"/>
          <p:cNvSpPr txBox="1"/>
          <p:nvPr/>
        </p:nvSpPr>
        <p:spPr>
          <a:xfrm>
            <a:off x="528113" y="5565801"/>
            <a:ext cx="541868" cy="369332"/>
          </a:xfrm>
          <a:prstGeom prst="rect">
            <a:avLst/>
          </a:prstGeom>
          <a:noFill/>
        </p:spPr>
        <p:txBody>
          <a:bodyPr wrap="square" rtlCol="0">
            <a:spAutoFit/>
          </a:bodyPr>
          <a:lstStyle/>
          <a:p>
            <a:r>
              <a:rPr lang="en-US" dirty="0" smtClean="0"/>
              <a:t>0</a:t>
            </a:r>
            <a:endParaRPr lang="en-US" dirty="0"/>
          </a:p>
        </p:txBody>
      </p:sp>
      <p:sp>
        <p:nvSpPr>
          <p:cNvPr id="10" name="TextBox 9"/>
          <p:cNvSpPr txBox="1"/>
          <p:nvPr/>
        </p:nvSpPr>
        <p:spPr>
          <a:xfrm>
            <a:off x="326501" y="4580465"/>
            <a:ext cx="541868" cy="369332"/>
          </a:xfrm>
          <a:prstGeom prst="rect">
            <a:avLst/>
          </a:prstGeom>
          <a:noFill/>
        </p:spPr>
        <p:txBody>
          <a:bodyPr wrap="square" rtlCol="0">
            <a:spAutoFit/>
          </a:bodyPr>
          <a:lstStyle/>
          <a:p>
            <a:r>
              <a:rPr lang="en-US" dirty="0" smtClean="0"/>
              <a:t>0.5</a:t>
            </a:r>
            <a:endParaRPr lang="en-US" dirty="0"/>
          </a:p>
        </p:txBody>
      </p:sp>
      <p:cxnSp>
        <p:nvCxnSpPr>
          <p:cNvPr id="35" name="Straight Connector 34"/>
          <p:cNvCxnSpPr/>
          <p:nvPr/>
        </p:nvCxnSpPr>
        <p:spPr>
          <a:xfrm>
            <a:off x="799047" y="4746597"/>
            <a:ext cx="2706154" cy="807536"/>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38" name="TextBox 37"/>
          <p:cNvSpPr txBox="1"/>
          <p:nvPr/>
        </p:nvSpPr>
        <p:spPr>
          <a:xfrm>
            <a:off x="4800601" y="2274330"/>
            <a:ext cx="38862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Remember your linear equations! If a coefficient is negative then the line will slope downwards as </a:t>
            </a:r>
            <a:r>
              <a:rPr lang="en-US" i="1" dirty="0" err="1" smtClean="0"/>
              <a:t>bx</a:t>
            </a:r>
            <a:r>
              <a:rPr lang="en-US" i="1" dirty="0" smtClean="0"/>
              <a:t> </a:t>
            </a:r>
            <a:r>
              <a:rPr lang="en-US" dirty="0" smtClean="0"/>
              <a:t>increases (i.e. the probability of a respondent being classified as ‘female’ will decrease).</a:t>
            </a:r>
            <a:endParaRPr lang="en-US" dirty="0"/>
          </a:p>
        </p:txBody>
      </p:sp>
      <p:cxnSp>
        <p:nvCxnSpPr>
          <p:cNvPr id="41" name="Straight Connector 40"/>
          <p:cNvCxnSpPr/>
          <p:nvPr/>
        </p:nvCxnSpPr>
        <p:spPr>
          <a:xfrm flipV="1">
            <a:off x="799047" y="3942263"/>
            <a:ext cx="2706154" cy="804334"/>
          </a:xfrm>
          <a:prstGeom prst="line">
            <a:avLst/>
          </a:pr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cxnSp>
      <p:sp>
        <p:nvSpPr>
          <p:cNvPr id="44" name="TextBox 43"/>
          <p:cNvSpPr txBox="1"/>
          <p:nvPr/>
        </p:nvSpPr>
        <p:spPr>
          <a:xfrm>
            <a:off x="4800601" y="4106333"/>
            <a:ext cx="38862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In contrast, a positive coefficient will result the sloping upwards as </a:t>
            </a:r>
            <a:r>
              <a:rPr lang="en-US" i="1" dirty="0" err="1" smtClean="0"/>
              <a:t>bx</a:t>
            </a:r>
            <a:r>
              <a:rPr lang="en-US" dirty="0" smtClean="0"/>
              <a:t> increases (i.e. the probability of a respondent being classified as ‘female’ will increase).</a:t>
            </a:r>
            <a:endParaRPr lang="en-US" dirty="0"/>
          </a:p>
        </p:txBody>
      </p:sp>
      <p:cxnSp>
        <p:nvCxnSpPr>
          <p:cNvPr id="46" name="Elbow Connector 45"/>
          <p:cNvCxnSpPr>
            <a:stCxn id="38" idx="1"/>
          </p:cNvCxnSpPr>
          <p:nvPr/>
        </p:nvCxnSpPr>
        <p:spPr>
          <a:xfrm rot="10800000" flipV="1">
            <a:off x="2116669" y="3012993"/>
            <a:ext cx="2683933" cy="2123069"/>
          </a:xfrm>
          <a:prstGeom prst="bentConnector3">
            <a:avLst>
              <a:gd name="adj1" fmla="val 99527"/>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Elbow Connector 48"/>
          <p:cNvCxnSpPr>
            <a:stCxn id="44" idx="1"/>
          </p:cNvCxnSpPr>
          <p:nvPr/>
        </p:nvCxnSpPr>
        <p:spPr>
          <a:xfrm rot="10800000">
            <a:off x="2286001" y="4297863"/>
            <a:ext cx="2514600" cy="547134"/>
          </a:xfrm>
          <a:prstGeom prst="bentConnector3">
            <a:avLst>
              <a:gd name="adj1" fmla="val 99832"/>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dissolve">
                                      <p:cBhvr>
                                        <p:cTn id="7" dur="500"/>
                                        <p:tgtEl>
                                          <p:spTgt spid="35"/>
                                        </p:tgtEl>
                                      </p:cBhvr>
                                    </p:animEffect>
                                  </p:childTnLst>
                                </p:cTn>
                              </p:par>
                              <p:par>
                                <p:cTn id="8" presetID="9" presetClass="entr" presetSubtype="0" fill="hold" nodeType="withEffect">
                                  <p:stCondLst>
                                    <p:cond delay="2000"/>
                                  </p:stCondLst>
                                  <p:childTnLst>
                                    <p:set>
                                      <p:cBhvr>
                                        <p:cTn id="9" dur="1" fill="hold">
                                          <p:stCondLst>
                                            <p:cond delay="0"/>
                                          </p:stCondLst>
                                        </p:cTn>
                                        <p:tgtEl>
                                          <p:spTgt spid="46"/>
                                        </p:tgtEl>
                                        <p:attrNameLst>
                                          <p:attrName>style.visibility</p:attrName>
                                        </p:attrNameLst>
                                      </p:cBhvr>
                                      <p:to>
                                        <p:strVal val="visible"/>
                                      </p:to>
                                    </p:set>
                                    <p:animEffect transition="in" filter="dissolve">
                                      <p:cBhvr>
                                        <p:cTn id="10" dur="500"/>
                                        <p:tgtEl>
                                          <p:spTgt spid="46"/>
                                        </p:tgtEl>
                                      </p:cBhvr>
                                    </p:animEffect>
                                  </p:childTnLst>
                                </p:cTn>
                              </p:par>
                              <p:par>
                                <p:cTn id="11" presetID="9" presetClass="entr" presetSubtype="0" fill="hold" grpId="0" nodeType="withEffect">
                                  <p:stCondLst>
                                    <p:cond delay="2000"/>
                                  </p:stCondLst>
                                  <p:childTnLst>
                                    <p:set>
                                      <p:cBhvr>
                                        <p:cTn id="12" dur="1" fill="hold">
                                          <p:stCondLst>
                                            <p:cond delay="0"/>
                                          </p:stCondLst>
                                        </p:cTn>
                                        <p:tgtEl>
                                          <p:spTgt spid="38"/>
                                        </p:tgtEl>
                                        <p:attrNameLst>
                                          <p:attrName>style.visibility</p:attrName>
                                        </p:attrNameLst>
                                      </p:cBhvr>
                                      <p:to>
                                        <p:strVal val="visible"/>
                                      </p:to>
                                    </p:set>
                                    <p:animEffect transition="in" filter="dissolve">
                                      <p:cBhvr>
                                        <p:cTn id="13" dur="500"/>
                                        <p:tgtEl>
                                          <p:spTgt spid="38"/>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41"/>
                                        </p:tgtEl>
                                        <p:attrNameLst>
                                          <p:attrName>style.visibility</p:attrName>
                                        </p:attrNameLst>
                                      </p:cBhvr>
                                      <p:to>
                                        <p:strVal val="visible"/>
                                      </p:to>
                                    </p:set>
                                    <p:animEffect transition="in" filter="dissolve">
                                      <p:cBhvr>
                                        <p:cTn id="18" dur="500"/>
                                        <p:tgtEl>
                                          <p:spTgt spid="41"/>
                                        </p:tgtEl>
                                      </p:cBhvr>
                                    </p:animEffect>
                                  </p:childTnLst>
                                </p:cTn>
                              </p:par>
                              <p:par>
                                <p:cTn id="19" presetID="9" presetClass="entr" presetSubtype="0" fill="hold" nodeType="withEffect">
                                  <p:stCondLst>
                                    <p:cond delay="2000"/>
                                  </p:stCondLst>
                                  <p:childTnLst>
                                    <p:set>
                                      <p:cBhvr>
                                        <p:cTn id="20" dur="1" fill="hold">
                                          <p:stCondLst>
                                            <p:cond delay="0"/>
                                          </p:stCondLst>
                                        </p:cTn>
                                        <p:tgtEl>
                                          <p:spTgt spid="49"/>
                                        </p:tgtEl>
                                        <p:attrNameLst>
                                          <p:attrName>style.visibility</p:attrName>
                                        </p:attrNameLst>
                                      </p:cBhvr>
                                      <p:to>
                                        <p:strVal val="visible"/>
                                      </p:to>
                                    </p:set>
                                    <p:animEffect transition="in" filter="dissolve">
                                      <p:cBhvr>
                                        <p:cTn id="21" dur="500"/>
                                        <p:tgtEl>
                                          <p:spTgt spid="49"/>
                                        </p:tgtEl>
                                      </p:cBhvr>
                                    </p:animEffect>
                                  </p:childTnLst>
                                </p:cTn>
                              </p:par>
                              <p:par>
                                <p:cTn id="22" presetID="9" presetClass="entr" presetSubtype="0" fill="hold" grpId="0" nodeType="withEffect">
                                  <p:stCondLst>
                                    <p:cond delay="2000"/>
                                  </p:stCondLst>
                                  <p:childTnLst>
                                    <p:set>
                                      <p:cBhvr>
                                        <p:cTn id="23" dur="1" fill="hold">
                                          <p:stCondLst>
                                            <p:cond delay="0"/>
                                          </p:stCondLst>
                                        </p:cTn>
                                        <p:tgtEl>
                                          <p:spTgt spid="44"/>
                                        </p:tgtEl>
                                        <p:attrNameLst>
                                          <p:attrName>style.visibility</p:attrName>
                                        </p:attrNameLst>
                                      </p:cBhvr>
                                      <p:to>
                                        <p:strVal val="visible"/>
                                      </p:to>
                                    </p:set>
                                    <p:animEffect transition="in" filter="dissolve">
                                      <p:cBhvr>
                                        <p:cTn id="24"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4"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Recap – Choosing Variables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Hypothesis formation</a:t>
            </a:r>
          </a:p>
          <a:p>
            <a:endParaRPr lang="en-US" dirty="0" smtClean="0"/>
          </a:p>
          <a:p>
            <a:r>
              <a:rPr lang="en-US" dirty="0" smtClean="0"/>
              <a:t>Frequencies and missing data</a:t>
            </a:r>
          </a:p>
          <a:p>
            <a:endParaRPr lang="en-US" dirty="0" smtClean="0"/>
          </a:p>
          <a:p>
            <a:r>
              <a:rPr lang="en-US" dirty="0" smtClean="0"/>
              <a:t>Recode and collapse categories?</a:t>
            </a:r>
          </a:p>
          <a:p>
            <a:endParaRPr lang="en-US" dirty="0" smtClean="0"/>
          </a:p>
          <a:p>
            <a:r>
              <a:rPr lang="en-US" dirty="0" smtClean="0"/>
              <a:t>Relationship with dependent (chi-square, </a:t>
            </a:r>
            <a:r>
              <a:rPr lang="en-US" dirty="0" err="1" smtClean="0"/>
              <a:t>t</a:t>
            </a:r>
            <a:r>
              <a:rPr lang="en-US" dirty="0" smtClean="0"/>
              <a:t>-test)</a:t>
            </a:r>
          </a:p>
          <a:p>
            <a:pPr>
              <a:buNone/>
            </a:pPr>
            <a:endParaRPr lang="en-US" dirty="0" smtClean="0"/>
          </a:p>
          <a:p>
            <a:r>
              <a:rPr lang="en-US" dirty="0" err="1" smtClean="0"/>
              <a:t>Multicolinearity</a:t>
            </a:r>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XIV</a:t>
            </a:r>
            <a:endParaRPr lang="en-US" dirty="0"/>
          </a:p>
        </p:txBody>
      </p:sp>
      <p:graphicFrame>
        <p:nvGraphicFramePr>
          <p:cNvPr id="4" name="Table 3"/>
          <p:cNvGraphicFramePr>
            <a:graphicFrameLocks noGrp="1"/>
          </p:cNvGraphicFramePr>
          <p:nvPr/>
        </p:nvGraphicFramePr>
        <p:xfrm>
          <a:off x="1453752" y="2592167"/>
          <a:ext cx="6095999" cy="2911760"/>
        </p:xfrm>
        <a:graphic>
          <a:graphicData uri="http://schemas.openxmlformats.org/drawingml/2006/table">
            <a:tbl>
              <a:tblPr/>
              <a:tblGrid>
                <a:gridCol w="978592"/>
                <a:gridCol w="841740"/>
                <a:gridCol w="819173"/>
                <a:gridCol w="682321"/>
                <a:gridCol w="727210"/>
                <a:gridCol w="682321"/>
                <a:gridCol w="682321"/>
                <a:gridCol w="682321"/>
              </a:tblGrid>
              <a:tr h="228243">
                <a:tc gridSpan="8">
                  <a:txBody>
                    <a:bodyPr/>
                    <a:lstStyle/>
                    <a:p>
                      <a:pPr algn="ctr" fontAlgn="ctr"/>
                      <a:r>
                        <a:rPr lang="en-US" sz="900" b="1" i="0" u="none" strike="noStrike" dirty="0">
                          <a:solidFill>
                            <a:srgbClr val="000000"/>
                          </a:solidFill>
                          <a:latin typeface="Arial Bold"/>
                        </a:rPr>
                        <a:t>Variables in the Equation</a:t>
                      </a:r>
                    </a:p>
                  </a:txBody>
                  <a:tcPr marL="9510" marR="9510" marT="951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0203">
                <a:tc gridSpan="2">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r>
                        <a:rPr lang="en-US" sz="900" b="0" i="0" u="none" strike="noStrike">
                          <a:solidFill>
                            <a:srgbClr val="000000"/>
                          </a:solidFill>
                          <a:latin typeface="Arial"/>
                        </a:rPr>
                        <a:t>B</a:t>
                      </a:r>
                    </a:p>
                  </a:txBody>
                  <a:tcPr marL="9510" marR="9510" marT="951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S.E.</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Wald</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df</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Sig.</a:t>
                      </a:r>
                    </a:p>
                  </a:txBody>
                  <a:tcPr marL="9510" marR="9510" marT="951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Arial"/>
                        </a:rPr>
                        <a:t>Exp(B)</a:t>
                      </a:r>
                    </a:p>
                  </a:txBody>
                  <a:tcPr marL="9510" marR="9510" marT="951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456">
                <a:tc rowSpan="11">
                  <a:txBody>
                    <a:bodyPr/>
                    <a:lstStyle/>
                    <a:p>
                      <a:pPr algn="l" fontAlgn="t"/>
                      <a:r>
                        <a:rPr lang="en-US" sz="900" b="0" i="0" u="none" strike="noStrike" dirty="0">
                          <a:solidFill>
                            <a:srgbClr val="000000"/>
                          </a:solidFill>
                          <a:latin typeface="Arial"/>
                        </a:rPr>
                        <a:t>Step 1</a:t>
                      </a:r>
                      <a:r>
                        <a:rPr lang="en-US" sz="900" b="0" i="0" u="none" strike="noStrike" baseline="30000" dirty="0">
                          <a:solidFill>
                            <a:srgbClr val="000000"/>
                          </a:solidFill>
                          <a:latin typeface="Arial"/>
                        </a:rPr>
                        <a:t>a</a:t>
                      </a:r>
                      <a:endParaRPr lang="en-US" sz="700" b="0" i="0" u="none" strike="noStrike" dirty="0">
                        <a:latin typeface="Arial"/>
                      </a:endParaRPr>
                    </a:p>
                  </a:txBody>
                  <a:tcPr marL="9510" marR="9510" marT="951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latin typeface="Arial"/>
                        </a:rPr>
                        <a:t>age</a:t>
                      </a:r>
                    </a:p>
                  </a:txBody>
                  <a:tcPr marL="9510" marR="9510" marT="951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-.018</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58.747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900" b="0" i="0" u="none" strike="noStrike">
                          <a:solidFill>
                            <a:srgbClr val="000000"/>
                          </a:solidFill>
                          <a:latin typeface="Arial"/>
                        </a:rPr>
                        <a:t>.982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involved(1)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24.059</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1.465</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illfrne(1)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-.541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65.425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.582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illpart(1)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dirty="0">
                          <a:solidFill>
                            <a:srgbClr val="000000"/>
                          </a:solidFill>
                          <a:latin typeface="Arial"/>
                        </a:rPr>
                        <a:t>.223</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.067</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10.976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1.250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walkdark2(1)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-1.282</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.072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320.096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.277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34.620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3</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seerel2(1)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.647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7.044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1.910</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dirty="0">
                          <a:latin typeface="Arial"/>
                        </a:rPr>
                        <a:t> </a:t>
                      </a:r>
                    </a:p>
                  </a:txBody>
                  <a:tcPr marL="9510" marR="9510" marT="951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52.241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2</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700" b="0" i="0" u="none" strike="noStrike">
                          <a:latin typeface="Arial"/>
                        </a:rPr>
                        <a:t> </a:t>
                      </a:r>
                    </a:p>
                  </a:txBody>
                  <a:tcPr marL="9510" marR="9510" marT="951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190203">
                <a:tc vMerge="1">
                  <a:txBody>
                    <a:bodyPr/>
                    <a:lstStyle/>
                    <a:p>
                      <a:endParaRPr lang="en-US"/>
                    </a:p>
                  </a:txBody>
                  <a:tcPr/>
                </a:tc>
                <a:tc>
                  <a:txBody>
                    <a:bodyPr/>
                    <a:lstStyle/>
                    <a:p>
                      <a:pPr algn="l" fontAlgn="t"/>
                      <a:r>
                        <a:rPr lang="en-US" sz="900" b="0" i="0" u="none" strike="noStrike">
                          <a:solidFill>
                            <a:srgbClr val="000000"/>
                          </a:solidFill>
                          <a:latin typeface="Arial"/>
                        </a:rPr>
                        <a:t>everwrk2(1)</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.561</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.081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47.475</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1.752</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45496">
                <a:tc vMerge="1">
                  <a:txBody>
                    <a:bodyPr/>
                    <a:lstStyle/>
                    <a:p>
                      <a:endParaRPr lang="en-US"/>
                    </a:p>
                  </a:txBody>
                  <a:tcPr/>
                </a:tc>
                <a:tc>
                  <a:txBody>
                    <a:bodyPr/>
                    <a:lstStyle/>
                    <a:p>
                      <a:pPr algn="l" fontAlgn="t"/>
                      <a:r>
                        <a:rPr lang="en-US" sz="900" b="0" i="0" u="none" strike="noStrike">
                          <a:solidFill>
                            <a:srgbClr val="000000"/>
                          </a:solidFill>
                          <a:latin typeface="Arial"/>
                        </a:rPr>
                        <a:t>everwrk2(2)</a:t>
                      </a:r>
                    </a:p>
                  </a:txBody>
                  <a:tcPr marL="9510" marR="9510" marT="951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.497</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.186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7.146</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.008</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900" b="0" i="0" u="none" strike="noStrike">
                          <a:solidFill>
                            <a:srgbClr val="000000"/>
                          </a:solidFill>
                          <a:latin typeface="Arial"/>
                        </a:rPr>
                        <a:t>1.644</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0">
                <a:tc vMerge="1">
                  <a:txBody>
                    <a:bodyPr/>
                    <a:lstStyle/>
                    <a:p>
                      <a:endParaRPr lang="en-US"/>
                    </a:p>
                  </a:txBody>
                  <a:tcPr/>
                </a:tc>
                <a:tc>
                  <a:txBody>
                    <a:bodyPr/>
                    <a:lstStyle/>
                    <a:p>
                      <a:pPr algn="l" fontAlgn="t"/>
                      <a:r>
                        <a:rPr lang="en-US" sz="900" b="0" i="0" u="none" strike="noStrike">
                          <a:solidFill>
                            <a:srgbClr val="000000"/>
                          </a:solidFill>
                          <a:latin typeface="Arial"/>
                        </a:rPr>
                        <a:t>Constant</a:t>
                      </a:r>
                    </a:p>
                  </a:txBody>
                  <a:tcPr marL="9510" marR="9510" marT="951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.996</a:t>
                      </a:r>
                    </a:p>
                  </a:txBody>
                  <a:tcPr marL="9510" marR="9510" marT="951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.274</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13.221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1</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.000</a:t>
                      </a:r>
                    </a:p>
                  </a:txBody>
                  <a:tcPr marL="9510" marR="9510" marT="951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900" b="0" i="0" u="none" strike="noStrike">
                          <a:solidFill>
                            <a:srgbClr val="000000"/>
                          </a:solidFill>
                          <a:latin typeface="Arial"/>
                        </a:rPr>
                        <a:t>2.707</a:t>
                      </a:r>
                    </a:p>
                  </a:txBody>
                  <a:tcPr marL="9510" marR="9510" marT="951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332855">
                <a:tc gridSpan="8">
                  <a:txBody>
                    <a:bodyPr/>
                    <a:lstStyle/>
                    <a:p>
                      <a:pPr algn="l" fontAlgn="t"/>
                      <a:r>
                        <a:rPr lang="en-US" sz="900" b="0" i="0" u="none" strike="noStrike" dirty="0">
                          <a:solidFill>
                            <a:srgbClr val="000000"/>
                          </a:solidFill>
                          <a:latin typeface="Arial"/>
                        </a:rPr>
                        <a:t>a. </a:t>
                      </a:r>
                      <a:r>
                        <a:rPr lang="en-US" sz="900" b="0" i="0" u="none" strike="noStrike" dirty="0" err="1">
                          <a:solidFill>
                            <a:srgbClr val="000000"/>
                          </a:solidFill>
                          <a:latin typeface="Arial"/>
                        </a:rPr>
                        <a:t>Variable(s</a:t>
                      </a:r>
                      <a:r>
                        <a:rPr lang="en-US" sz="900" b="0" i="0" u="none" strike="noStrike" dirty="0">
                          <a:solidFill>
                            <a:srgbClr val="000000"/>
                          </a:solidFill>
                          <a:latin typeface="Arial"/>
                        </a:rPr>
                        <a:t>) entered on step 1: age, involved, </a:t>
                      </a:r>
                      <a:r>
                        <a:rPr lang="en-US" sz="900" b="0" i="0" u="none" strike="noStrike" dirty="0" err="1">
                          <a:solidFill>
                            <a:srgbClr val="000000"/>
                          </a:solidFill>
                          <a:latin typeface="Arial"/>
                        </a:rPr>
                        <a:t>illfrne</a:t>
                      </a:r>
                      <a:r>
                        <a:rPr lang="en-US" sz="900" b="0" i="0" u="none" strike="noStrike" dirty="0">
                          <a:solidFill>
                            <a:srgbClr val="000000"/>
                          </a:solidFill>
                          <a:latin typeface="Arial"/>
                        </a:rPr>
                        <a:t>, </a:t>
                      </a:r>
                      <a:r>
                        <a:rPr lang="en-US" sz="900" b="0" i="0" u="none" strike="noStrike" dirty="0" err="1">
                          <a:solidFill>
                            <a:srgbClr val="000000"/>
                          </a:solidFill>
                          <a:latin typeface="Arial"/>
                        </a:rPr>
                        <a:t>illpart</a:t>
                      </a:r>
                      <a:r>
                        <a:rPr lang="en-US" sz="900" b="0" i="0" u="none" strike="noStrike" dirty="0">
                          <a:solidFill>
                            <a:srgbClr val="000000"/>
                          </a:solidFill>
                          <a:latin typeface="Arial"/>
                        </a:rPr>
                        <a:t>, leiskids2, walkdark2, seerel2, everwrk2.</a:t>
                      </a:r>
                    </a:p>
                  </a:txBody>
                  <a:tcPr marL="9510" marR="9510" marT="951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6" name="TextBox 5"/>
          <p:cNvSpPr txBox="1"/>
          <p:nvPr/>
        </p:nvSpPr>
        <p:spPr>
          <a:xfrm>
            <a:off x="457200" y="1648135"/>
            <a:ext cx="8111067"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Therefore all these predictors </a:t>
            </a:r>
            <a:r>
              <a:rPr lang="en-US" u="sng" dirty="0" smtClean="0"/>
              <a:t>decrease the likelihood</a:t>
            </a:r>
            <a:r>
              <a:rPr lang="en-US" dirty="0" smtClean="0"/>
              <a:t> of a respondent being classified as ‘female’ by the model – they also have </a:t>
            </a:r>
            <a:r>
              <a:rPr lang="en-US" i="1" dirty="0" err="1" smtClean="0"/>
              <a:t>Exp(B</a:t>
            </a:r>
            <a:r>
              <a:rPr lang="en-US" i="1" dirty="0" smtClean="0"/>
              <a:t>)</a:t>
            </a:r>
            <a:r>
              <a:rPr lang="en-US" dirty="0" smtClean="0"/>
              <a:t> values of &gt;1 (odds increase)</a:t>
            </a:r>
            <a:endParaRPr lang="en-US" dirty="0"/>
          </a:p>
        </p:txBody>
      </p:sp>
      <p:sp>
        <p:nvSpPr>
          <p:cNvPr id="7" name="Rectangle 6"/>
          <p:cNvSpPr/>
          <p:nvPr/>
        </p:nvSpPr>
        <p:spPr>
          <a:xfrm>
            <a:off x="1289450" y="2990100"/>
            <a:ext cx="6421168" cy="1354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457199" y="5671234"/>
            <a:ext cx="8229601"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In contrast, all these predictors </a:t>
            </a:r>
            <a:r>
              <a:rPr lang="en-US" u="sng" dirty="0" smtClean="0"/>
              <a:t>increase the likelihood</a:t>
            </a:r>
            <a:r>
              <a:rPr lang="en-US" dirty="0" smtClean="0"/>
              <a:t> of a respondent being classified as ‘female’ by the model – they also have </a:t>
            </a:r>
            <a:r>
              <a:rPr lang="en-US" i="1" dirty="0" err="1" smtClean="0"/>
              <a:t>Exp(B</a:t>
            </a:r>
            <a:r>
              <a:rPr lang="en-US" i="1" dirty="0" smtClean="0"/>
              <a:t>)</a:t>
            </a:r>
            <a:r>
              <a:rPr lang="en-US" dirty="0" smtClean="0"/>
              <a:t> values of &lt;1 (odds decrease)</a:t>
            </a:r>
            <a:endParaRPr lang="en-US" dirty="0"/>
          </a:p>
        </p:txBody>
      </p:sp>
      <p:sp>
        <p:nvSpPr>
          <p:cNvPr id="8" name="Rectangle 7"/>
          <p:cNvSpPr/>
          <p:nvPr/>
        </p:nvSpPr>
        <p:spPr>
          <a:xfrm>
            <a:off x="1289450" y="3718234"/>
            <a:ext cx="6421168" cy="1354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1289450" y="3328767"/>
            <a:ext cx="6421168" cy="135466"/>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Elbow Connector 10"/>
          <p:cNvCxnSpPr>
            <a:stCxn id="6" idx="3"/>
            <a:endCxn id="7" idx="3"/>
          </p:cNvCxnSpPr>
          <p:nvPr/>
        </p:nvCxnSpPr>
        <p:spPr>
          <a:xfrm flipH="1">
            <a:off x="7710618" y="1971301"/>
            <a:ext cx="857649" cy="1086532"/>
          </a:xfrm>
          <a:prstGeom prst="bentConnector3">
            <a:avLst>
              <a:gd name="adj1" fmla="val -21718"/>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Elbow Connector 12"/>
          <p:cNvCxnSpPr>
            <a:stCxn id="6" idx="3"/>
            <a:endCxn id="9" idx="3"/>
          </p:cNvCxnSpPr>
          <p:nvPr/>
        </p:nvCxnSpPr>
        <p:spPr>
          <a:xfrm flipH="1">
            <a:off x="7710618" y="1971301"/>
            <a:ext cx="857649" cy="1425199"/>
          </a:xfrm>
          <a:prstGeom prst="bentConnector3">
            <a:avLst>
              <a:gd name="adj1" fmla="val -37513"/>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6" idx="3"/>
            <a:endCxn id="8" idx="3"/>
          </p:cNvCxnSpPr>
          <p:nvPr/>
        </p:nvCxnSpPr>
        <p:spPr>
          <a:xfrm flipH="1">
            <a:off x="7710618" y="1971301"/>
            <a:ext cx="857649" cy="1814666"/>
          </a:xfrm>
          <a:prstGeom prst="bentConnector3">
            <a:avLst>
              <a:gd name="adj1" fmla="val -52321"/>
            </a:avLst>
          </a:prstGeom>
          <a:ln>
            <a:tailEnd type="arrow"/>
          </a:ln>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1289450" y="4055534"/>
            <a:ext cx="6421168" cy="812799"/>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1289450" y="3530601"/>
            <a:ext cx="6421168" cy="135466"/>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Rectangle 35"/>
          <p:cNvSpPr/>
          <p:nvPr/>
        </p:nvSpPr>
        <p:spPr>
          <a:xfrm>
            <a:off x="1289450" y="3175000"/>
            <a:ext cx="6421168" cy="120649"/>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Elbow Connector 37"/>
          <p:cNvCxnSpPr>
            <a:stCxn id="14" idx="1"/>
            <a:endCxn id="34" idx="1"/>
          </p:cNvCxnSpPr>
          <p:nvPr/>
        </p:nvCxnSpPr>
        <p:spPr>
          <a:xfrm rot="10800000" flipH="1">
            <a:off x="457198" y="4461934"/>
            <a:ext cx="832251" cy="1532466"/>
          </a:xfrm>
          <a:prstGeom prst="bentConnector3">
            <a:avLst>
              <a:gd name="adj1" fmla="val -14243"/>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Elbow Connector 39"/>
          <p:cNvCxnSpPr>
            <a:stCxn id="14" idx="1"/>
            <a:endCxn id="35" idx="1"/>
          </p:cNvCxnSpPr>
          <p:nvPr/>
        </p:nvCxnSpPr>
        <p:spPr>
          <a:xfrm rot="10800000" flipH="1">
            <a:off x="457198" y="3598334"/>
            <a:ext cx="832251" cy="2396066"/>
          </a:xfrm>
          <a:prstGeom prst="bentConnector3">
            <a:avLst>
              <a:gd name="adj1" fmla="val -27468"/>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2" name="Shape 41"/>
          <p:cNvCxnSpPr>
            <a:stCxn id="14" idx="1"/>
            <a:endCxn id="36" idx="1"/>
          </p:cNvCxnSpPr>
          <p:nvPr/>
        </p:nvCxnSpPr>
        <p:spPr>
          <a:xfrm rot="10800000" flipH="1">
            <a:off x="457198" y="3235326"/>
            <a:ext cx="832251" cy="2759075"/>
          </a:xfrm>
          <a:prstGeom prst="bentConnector3">
            <a:avLst>
              <a:gd name="adj1" fmla="val -4171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dissolve">
                                      <p:cBhvr>
                                        <p:cTn id="16" dur="500"/>
                                        <p:tgtEl>
                                          <p:spTgt spid="8"/>
                                        </p:tgtEl>
                                      </p:cBhvr>
                                    </p:animEffect>
                                  </p:childTnLst>
                                </p:cTn>
                              </p:par>
                              <p:par>
                                <p:cTn id="17" presetID="9"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dissolve">
                                      <p:cBhvr>
                                        <p:cTn id="19" dur="500"/>
                                        <p:tgtEl>
                                          <p:spTgt spid="11"/>
                                        </p:tgtEl>
                                      </p:cBhvr>
                                    </p:animEffect>
                                  </p:childTnLst>
                                </p:cTn>
                              </p:par>
                              <p:par>
                                <p:cTn id="20" presetID="9" presetClass="entr" presetSubtype="0" fill="hold"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ssolve">
                                      <p:cBhvr>
                                        <p:cTn id="22" dur="500"/>
                                        <p:tgtEl>
                                          <p:spTgt spid="13"/>
                                        </p:tgtEl>
                                      </p:cBhvr>
                                    </p:animEffect>
                                  </p:childTnLst>
                                </p:cTn>
                              </p:par>
                              <p:par>
                                <p:cTn id="23" presetID="9"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dissolve">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dissolve">
                                      <p:cBhvr>
                                        <p:cTn id="30" dur="500"/>
                                        <p:tgtEl>
                                          <p:spTgt spid="14"/>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35"/>
                                        </p:tgtEl>
                                        <p:attrNameLst>
                                          <p:attrName>style.visibility</p:attrName>
                                        </p:attrNameLst>
                                      </p:cBhvr>
                                      <p:to>
                                        <p:strVal val="visible"/>
                                      </p:to>
                                    </p:set>
                                    <p:animEffect transition="in" filter="dissolve">
                                      <p:cBhvr>
                                        <p:cTn id="33" dur="500"/>
                                        <p:tgtEl>
                                          <p:spTgt spid="35"/>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dissolve">
                                      <p:cBhvr>
                                        <p:cTn id="36" dur="500"/>
                                        <p:tgtEl>
                                          <p:spTgt spid="34"/>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dissolve">
                                      <p:cBhvr>
                                        <p:cTn id="39" dur="500"/>
                                        <p:tgtEl>
                                          <p:spTgt spid="36"/>
                                        </p:tgtEl>
                                      </p:cBhvr>
                                    </p:animEffect>
                                  </p:childTnLst>
                                </p:cTn>
                              </p:par>
                              <p:par>
                                <p:cTn id="40" presetID="9" presetClass="entr" presetSubtype="0" fill="hold" nodeType="withEffect">
                                  <p:stCondLst>
                                    <p:cond delay="0"/>
                                  </p:stCondLst>
                                  <p:childTnLst>
                                    <p:set>
                                      <p:cBhvr>
                                        <p:cTn id="41" dur="1" fill="hold">
                                          <p:stCondLst>
                                            <p:cond delay="0"/>
                                          </p:stCondLst>
                                        </p:cTn>
                                        <p:tgtEl>
                                          <p:spTgt spid="38"/>
                                        </p:tgtEl>
                                        <p:attrNameLst>
                                          <p:attrName>style.visibility</p:attrName>
                                        </p:attrNameLst>
                                      </p:cBhvr>
                                      <p:to>
                                        <p:strVal val="visible"/>
                                      </p:to>
                                    </p:set>
                                    <p:animEffect transition="in" filter="dissolve">
                                      <p:cBhvr>
                                        <p:cTn id="42" dur="500"/>
                                        <p:tgtEl>
                                          <p:spTgt spid="38"/>
                                        </p:tgtEl>
                                      </p:cBhvr>
                                    </p:animEffect>
                                  </p:childTnLst>
                                </p:cTn>
                              </p:par>
                              <p:par>
                                <p:cTn id="43" presetID="9" presetClass="entr" presetSubtype="0" fill="hold" nodeType="withEffect">
                                  <p:stCondLst>
                                    <p:cond delay="0"/>
                                  </p:stCondLst>
                                  <p:childTnLst>
                                    <p:set>
                                      <p:cBhvr>
                                        <p:cTn id="44" dur="1" fill="hold">
                                          <p:stCondLst>
                                            <p:cond delay="0"/>
                                          </p:stCondLst>
                                        </p:cTn>
                                        <p:tgtEl>
                                          <p:spTgt spid="40"/>
                                        </p:tgtEl>
                                        <p:attrNameLst>
                                          <p:attrName>style.visibility</p:attrName>
                                        </p:attrNameLst>
                                      </p:cBhvr>
                                      <p:to>
                                        <p:strVal val="visible"/>
                                      </p:to>
                                    </p:set>
                                    <p:animEffect transition="in" filter="dissolve">
                                      <p:cBhvr>
                                        <p:cTn id="45" dur="500"/>
                                        <p:tgtEl>
                                          <p:spTgt spid="40"/>
                                        </p:tgtEl>
                                      </p:cBhvr>
                                    </p:animEffect>
                                  </p:childTnLst>
                                </p:cTn>
                              </p:par>
                              <p:par>
                                <p:cTn id="46" presetID="9" presetClass="entr" presetSubtype="0" fill="hold" nodeType="withEffect">
                                  <p:stCondLst>
                                    <p:cond delay="0"/>
                                  </p:stCondLst>
                                  <p:childTnLst>
                                    <p:set>
                                      <p:cBhvr>
                                        <p:cTn id="47" dur="1" fill="hold">
                                          <p:stCondLst>
                                            <p:cond delay="0"/>
                                          </p:stCondLst>
                                        </p:cTn>
                                        <p:tgtEl>
                                          <p:spTgt spid="42"/>
                                        </p:tgtEl>
                                        <p:attrNameLst>
                                          <p:attrName>style.visibility</p:attrName>
                                        </p:attrNameLst>
                                      </p:cBhvr>
                                      <p:to>
                                        <p:strVal val="visible"/>
                                      </p:to>
                                    </p:set>
                                    <p:animEffect transition="in" filter="dissolve">
                                      <p:cBhvr>
                                        <p:cTn id="48"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4" grpId="0" animBg="1"/>
      <p:bldP spid="8" grpId="0" animBg="1"/>
      <p:bldP spid="9" grpId="0" animBg="1"/>
      <p:bldP spid="34" grpId="0" animBg="1"/>
      <p:bldP spid="35" grpId="0" animBg="1"/>
      <p:bldP spid="36" grpId="0" animBg="1"/>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XV</a:t>
            </a:r>
            <a:endParaRPr lang="en-US" dirty="0"/>
          </a:p>
        </p:txBody>
      </p:sp>
      <p:sp>
        <p:nvSpPr>
          <p:cNvPr id="5" name="TextBox 4"/>
          <p:cNvSpPr txBox="1"/>
          <p:nvPr/>
        </p:nvSpPr>
        <p:spPr>
          <a:xfrm>
            <a:off x="1278466" y="1600200"/>
            <a:ext cx="6544733"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What does this mean?! I’ll tell you…</a:t>
            </a:r>
            <a:endParaRPr lang="en-US" dirty="0"/>
          </a:p>
        </p:txBody>
      </p:sp>
      <p:graphicFrame>
        <p:nvGraphicFramePr>
          <p:cNvPr id="6" name="Table 5"/>
          <p:cNvGraphicFramePr>
            <a:graphicFrameLocks noGrp="1"/>
          </p:cNvGraphicFramePr>
          <p:nvPr/>
        </p:nvGraphicFramePr>
        <p:xfrm>
          <a:off x="457201" y="2683933"/>
          <a:ext cx="8229601" cy="3937000"/>
        </p:xfrm>
        <a:graphic>
          <a:graphicData uri="http://schemas.openxmlformats.org/drawingml/2006/table">
            <a:tbl>
              <a:tblPr firstRow="1" bandRow="1">
                <a:tableStyleId>{5C22544A-7EE6-4342-B048-85BDC9FD1C3A}</a:tableStyleId>
              </a:tblPr>
              <a:tblGrid>
                <a:gridCol w="1583268"/>
                <a:gridCol w="2260600"/>
                <a:gridCol w="778933"/>
                <a:gridCol w="829733"/>
                <a:gridCol w="2777067"/>
              </a:tblGrid>
              <a:tr h="370840">
                <a:tc>
                  <a:txBody>
                    <a:bodyPr/>
                    <a:lstStyle/>
                    <a:p>
                      <a:r>
                        <a:rPr lang="en-US" dirty="0" err="1" smtClean="0"/>
                        <a:t>Ind</a:t>
                      </a:r>
                      <a:r>
                        <a:rPr lang="en-US" baseline="0" dirty="0" smtClean="0"/>
                        <a:t> </a:t>
                      </a:r>
                      <a:r>
                        <a:rPr lang="en-US" baseline="0" dirty="0" err="1" smtClean="0"/>
                        <a:t>Var</a:t>
                      </a:r>
                      <a:endParaRPr lang="en-US" dirty="0"/>
                    </a:p>
                  </a:txBody>
                  <a:tcPr/>
                </a:tc>
                <a:tc>
                  <a:txBody>
                    <a:bodyPr/>
                    <a:lstStyle/>
                    <a:p>
                      <a:r>
                        <a:rPr lang="en-US" dirty="0" smtClean="0"/>
                        <a:t>Description</a:t>
                      </a:r>
                      <a:endParaRPr lang="en-US" dirty="0"/>
                    </a:p>
                  </a:txBody>
                  <a:tcPr/>
                </a:tc>
                <a:tc>
                  <a:txBody>
                    <a:bodyPr/>
                    <a:lstStyle/>
                    <a:p>
                      <a:r>
                        <a:rPr lang="en-US" dirty="0" smtClean="0"/>
                        <a:t>B</a:t>
                      </a:r>
                      <a:endParaRPr lang="en-US" dirty="0"/>
                    </a:p>
                  </a:txBody>
                  <a:tcPr/>
                </a:tc>
                <a:tc>
                  <a:txBody>
                    <a:bodyPr/>
                    <a:lstStyle/>
                    <a:p>
                      <a:r>
                        <a:rPr lang="en-US" dirty="0" err="1" smtClean="0"/>
                        <a:t>Exp(B</a:t>
                      </a:r>
                      <a:r>
                        <a:rPr lang="en-US" dirty="0" smtClean="0"/>
                        <a:t>)</a:t>
                      </a:r>
                      <a:endParaRPr lang="en-US" dirty="0"/>
                    </a:p>
                  </a:txBody>
                  <a:tcPr/>
                </a:tc>
                <a:tc>
                  <a:txBody>
                    <a:bodyPr/>
                    <a:lstStyle/>
                    <a:p>
                      <a:r>
                        <a:rPr lang="en-US" dirty="0" smtClean="0"/>
                        <a:t>Interpretation</a:t>
                      </a:r>
                      <a:endParaRPr lang="en-US" dirty="0"/>
                    </a:p>
                  </a:txBody>
                  <a:tcPr/>
                </a:tc>
              </a:tr>
              <a:tr h="370840">
                <a:tc>
                  <a:txBody>
                    <a:bodyPr/>
                    <a:lstStyle/>
                    <a:p>
                      <a:r>
                        <a:rPr lang="en-US" dirty="0" smtClean="0"/>
                        <a:t>‘</a:t>
                      </a:r>
                      <a:r>
                        <a:rPr lang="en-US" b="1" dirty="0" smtClean="0"/>
                        <a:t>age</a:t>
                      </a:r>
                      <a:r>
                        <a:rPr lang="en-US" b="0" dirty="0" smtClean="0"/>
                        <a:t>’</a:t>
                      </a:r>
                      <a:endParaRPr lang="en-US" dirty="0"/>
                    </a:p>
                  </a:txBody>
                  <a:tcPr/>
                </a:tc>
                <a:tc>
                  <a:txBody>
                    <a:bodyPr/>
                    <a:lstStyle/>
                    <a:p>
                      <a:r>
                        <a:rPr lang="en-US" dirty="0" smtClean="0"/>
                        <a:t>Age in years</a:t>
                      </a:r>
                      <a:endParaRPr lang="en-US" dirty="0"/>
                    </a:p>
                  </a:txBody>
                  <a:tcPr/>
                </a:tc>
                <a:tc>
                  <a:txBody>
                    <a:bodyPr/>
                    <a:lstStyle/>
                    <a:p>
                      <a:r>
                        <a:rPr lang="en-US" dirty="0" smtClean="0"/>
                        <a:t>-0.018</a:t>
                      </a:r>
                      <a:endParaRPr lang="en-US" dirty="0"/>
                    </a:p>
                  </a:txBody>
                  <a:tcPr/>
                </a:tc>
                <a:tc>
                  <a:txBody>
                    <a:bodyPr/>
                    <a:lstStyle/>
                    <a:p>
                      <a:r>
                        <a:rPr lang="en-US" dirty="0" smtClean="0"/>
                        <a:t>0.982</a:t>
                      </a:r>
                      <a:endParaRPr lang="en-US" dirty="0"/>
                    </a:p>
                  </a:txBody>
                  <a:tcPr/>
                </a:tc>
                <a:tc>
                  <a:txBody>
                    <a:bodyPr/>
                    <a:lstStyle/>
                    <a:p>
                      <a:r>
                        <a:rPr lang="en-US" dirty="0" smtClean="0"/>
                        <a:t>1 unit increase</a:t>
                      </a:r>
                      <a:r>
                        <a:rPr lang="en-US" baseline="0" dirty="0" smtClean="0"/>
                        <a:t> in age decreases odds of being ‘female’  (odds multiplied by 0.98)</a:t>
                      </a:r>
                      <a:endParaRPr lang="en-US" dirty="0"/>
                    </a:p>
                  </a:txBody>
                  <a:tcPr/>
                </a:tc>
              </a:tr>
              <a:tr h="370840">
                <a:tc>
                  <a:txBody>
                    <a:bodyPr/>
                    <a:lstStyle/>
                    <a:p>
                      <a:r>
                        <a:rPr lang="en-US" dirty="0" smtClean="0"/>
                        <a:t>‘</a:t>
                      </a:r>
                      <a:r>
                        <a:rPr lang="en-US" b="1" dirty="0" smtClean="0"/>
                        <a:t>illfrne(1)</a:t>
                      </a:r>
                      <a:r>
                        <a:rPr lang="en-US" b="0" dirty="0" smtClean="0"/>
                        <a:t>’</a:t>
                      </a:r>
                      <a:endParaRPr lang="en-US" dirty="0"/>
                    </a:p>
                  </a:txBody>
                  <a:tcPr/>
                </a:tc>
                <a:tc>
                  <a:txBody>
                    <a:bodyPr/>
                    <a:lstStyle/>
                    <a:p>
                      <a:r>
                        <a:rPr lang="en-US" dirty="0" smtClean="0"/>
                        <a:t>Friends</a:t>
                      </a:r>
                      <a:r>
                        <a:rPr lang="en-US" baseline="0" dirty="0" smtClean="0"/>
                        <a:t> and </a:t>
                      </a:r>
                      <a:r>
                        <a:rPr lang="en-US" baseline="0" dirty="0" err="1" smtClean="0"/>
                        <a:t>neighbours</a:t>
                      </a:r>
                      <a:r>
                        <a:rPr lang="en-US" baseline="0" dirty="0" smtClean="0"/>
                        <a:t> </a:t>
                      </a:r>
                      <a:r>
                        <a:rPr lang="en-US" u="sng" baseline="0" dirty="0" smtClean="0"/>
                        <a:t>do not</a:t>
                      </a:r>
                      <a:r>
                        <a:rPr lang="en-US" u="none" baseline="0" dirty="0" smtClean="0"/>
                        <a:t> help you in illness</a:t>
                      </a:r>
                      <a:endParaRPr lang="en-US" dirty="0"/>
                    </a:p>
                  </a:txBody>
                  <a:tcPr/>
                </a:tc>
                <a:tc>
                  <a:txBody>
                    <a:bodyPr/>
                    <a:lstStyle/>
                    <a:p>
                      <a:r>
                        <a:rPr lang="en-US" dirty="0" smtClean="0"/>
                        <a:t>-0.541</a:t>
                      </a:r>
                      <a:endParaRPr lang="en-US" dirty="0"/>
                    </a:p>
                  </a:txBody>
                  <a:tcPr/>
                </a:tc>
                <a:tc>
                  <a:txBody>
                    <a:bodyPr/>
                    <a:lstStyle/>
                    <a:p>
                      <a:r>
                        <a:rPr lang="en-US" dirty="0" smtClean="0"/>
                        <a:t>0.582</a:t>
                      </a:r>
                      <a:endParaRPr lang="en-US" dirty="0"/>
                    </a:p>
                  </a:txBody>
                  <a:tcPr/>
                </a:tc>
                <a:tc>
                  <a:txBody>
                    <a:bodyPr/>
                    <a:lstStyle/>
                    <a:p>
                      <a:r>
                        <a:rPr lang="en-US" dirty="0" smtClean="0"/>
                        <a:t>Decrease</a:t>
                      </a:r>
                      <a:r>
                        <a:rPr lang="en-US" baseline="0" dirty="0" smtClean="0"/>
                        <a:t> in the odds of being ‘female’ (females are </a:t>
                      </a:r>
                      <a:r>
                        <a:rPr lang="en-US" baseline="0" dirty="0" smtClean="0"/>
                        <a:t>58% </a:t>
                      </a:r>
                      <a:r>
                        <a:rPr lang="en-US" baseline="0" dirty="0" smtClean="0"/>
                        <a:t>as likely to not receive help as males)</a:t>
                      </a:r>
                      <a:endParaRPr lang="en-US" dirty="0"/>
                    </a:p>
                  </a:txBody>
                  <a:tcPr/>
                </a:tc>
              </a:tr>
              <a:tr h="370840">
                <a:tc>
                  <a:txBody>
                    <a:bodyPr/>
                    <a:lstStyle/>
                    <a:p>
                      <a:r>
                        <a:rPr lang="en-US" dirty="0" smtClean="0"/>
                        <a:t>‘</a:t>
                      </a:r>
                      <a:r>
                        <a:rPr lang="en-US" b="1" dirty="0" smtClean="0"/>
                        <a:t>walkdark2(1)</a:t>
                      </a:r>
                      <a:r>
                        <a:rPr lang="en-US" b="0" dirty="0" smtClean="0"/>
                        <a:t>’</a:t>
                      </a:r>
                      <a:endParaRPr lang="en-US" dirty="0"/>
                    </a:p>
                  </a:txBody>
                  <a:tcPr/>
                </a:tc>
                <a:tc>
                  <a:txBody>
                    <a:bodyPr/>
                    <a:lstStyle/>
                    <a:p>
                      <a:r>
                        <a:rPr lang="en-US" dirty="0" smtClean="0"/>
                        <a:t>You </a:t>
                      </a:r>
                      <a:r>
                        <a:rPr lang="en-US" u="sng" dirty="0" smtClean="0"/>
                        <a:t>feel</a:t>
                      </a:r>
                      <a:r>
                        <a:rPr lang="en-US" u="sng" baseline="0" dirty="0" smtClean="0"/>
                        <a:t> safe</a:t>
                      </a:r>
                      <a:r>
                        <a:rPr lang="en-US" u="none" baseline="0" dirty="0" smtClean="0"/>
                        <a:t> </a:t>
                      </a:r>
                      <a:r>
                        <a:rPr lang="en-US" baseline="0" dirty="0" smtClean="0"/>
                        <a:t>when walking alone in the area after dark</a:t>
                      </a:r>
                      <a:endParaRPr lang="en-US" dirty="0"/>
                    </a:p>
                  </a:txBody>
                  <a:tcPr/>
                </a:tc>
                <a:tc>
                  <a:txBody>
                    <a:bodyPr/>
                    <a:lstStyle/>
                    <a:p>
                      <a:r>
                        <a:rPr lang="en-US" dirty="0" smtClean="0"/>
                        <a:t>-1.282</a:t>
                      </a:r>
                      <a:endParaRPr lang="en-US" dirty="0"/>
                    </a:p>
                  </a:txBody>
                  <a:tcPr/>
                </a:tc>
                <a:tc>
                  <a:txBody>
                    <a:bodyPr/>
                    <a:lstStyle/>
                    <a:p>
                      <a:r>
                        <a:rPr lang="en-US" dirty="0" smtClean="0"/>
                        <a:t>0.277</a:t>
                      </a:r>
                      <a:endParaRPr lang="en-US" dirty="0"/>
                    </a:p>
                  </a:txBody>
                  <a:tcPr/>
                </a:tc>
                <a:tc>
                  <a:txBody>
                    <a:bodyPr/>
                    <a:lstStyle/>
                    <a:p>
                      <a:r>
                        <a:rPr lang="en-US" dirty="0" smtClean="0"/>
                        <a:t>Decrease in the odds of being ‘female’ (females</a:t>
                      </a:r>
                      <a:r>
                        <a:rPr lang="en-US" baseline="0" dirty="0" smtClean="0"/>
                        <a:t> are 27% as likely to feel safe as males)</a:t>
                      </a:r>
                      <a:endParaRPr lang="en-US" dirty="0"/>
                    </a:p>
                  </a:txBody>
                  <a:tcPr/>
                </a:tc>
              </a:tr>
            </a:tbl>
          </a:graphicData>
        </a:graphic>
      </p:graphicFrame>
      <p:sp>
        <p:nvSpPr>
          <p:cNvPr id="7" name="TextBox 6"/>
          <p:cNvSpPr txBox="1"/>
          <p:nvPr/>
        </p:nvSpPr>
        <p:spPr>
          <a:xfrm>
            <a:off x="457201" y="2116667"/>
            <a:ext cx="82296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Variables that </a:t>
            </a:r>
            <a:r>
              <a:rPr lang="en-US" u="sng" dirty="0" smtClean="0"/>
              <a:t>decrease</a:t>
            </a:r>
            <a:r>
              <a:rPr lang="en-US" dirty="0" smtClean="0"/>
              <a:t> the likelihood of a respondent being classified as ‘female’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dissolv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XVI</a:t>
            </a:r>
            <a:endParaRPr lang="en-US" dirty="0"/>
          </a:p>
        </p:txBody>
      </p:sp>
      <p:sp>
        <p:nvSpPr>
          <p:cNvPr id="4" name="TextBox 3"/>
          <p:cNvSpPr txBox="1"/>
          <p:nvPr/>
        </p:nvSpPr>
        <p:spPr>
          <a:xfrm>
            <a:off x="457202" y="1507067"/>
            <a:ext cx="82296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Variables that </a:t>
            </a:r>
            <a:r>
              <a:rPr lang="en-US" u="sng" dirty="0" smtClean="0"/>
              <a:t>increase</a:t>
            </a:r>
            <a:r>
              <a:rPr lang="en-US" dirty="0" smtClean="0"/>
              <a:t> the likelihood of a respondent being classified as ‘female’</a:t>
            </a:r>
            <a:endParaRPr lang="en-US" dirty="0"/>
          </a:p>
        </p:txBody>
      </p:sp>
      <p:graphicFrame>
        <p:nvGraphicFramePr>
          <p:cNvPr id="5" name="Table 4"/>
          <p:cNvGraphicFramePr>
            <a:graphicFrameLocks noGrp="1"/>
          </p:cNvGraphicFramePr>
          <p:nvPr/>
        </p:nvGraphicFramePr>
        <p:xfrm>
          <a:off x="457201" y="2057400"/>
          <a:ext cx="8229601" cy="4480559"/>
        </p:xfrm>
        <a:graphic>
          <a:graphicData uri="http://schemas.openxmlformats.org/drawingml/2006/table">
            <a:tbl>
              <a:tblPr firstRow="1" bandRow="1">
                <a:tableStyleId>{5C22544A-7EE6-4342-B048-85BDC9FD1C3A}</a:tableStyleId>
              </a:tblPr>
              <a:tblGrid>
                <a:gridCol w="1464734"/>
                <a:gridCol w="2269065"/>
                <a:gridCol w="804333"/>
                <a:gridCol w="863602"/>
                <a:gridCol w="2827867"/>
              </a:tblGrid>
              <a:tr h="152862">
                <a:tc>
                  <a:txBody>
                    <a:bodyPr/>
                    <a:lstStyle/>
                    <a:p>
                      <a:r>
                        <a:rPr lang="en-US" dirty="0" err="1" smtClean="0"/>
                        <a:t>Ind</a:t>
                      </a:r>
                      <a:r>
                        <a:rPr lang="en-US" baseline="0" dirty="0" smtClean="0"/>
                        <a:t> </a:t>
                      </a:r>
                      <a:r>
                        <a:rPr lang="en-US" baseline="0" dirty="0" err="1" smtClean="0"/>
                        <a:t>Var</a:t>
                      </a:r>
                      <a:endParaRPr lang="en-US" dirty="0"/>
                    </a:p>
                  </a:txBody>
                  <a:tcPr/>
                </a:tc>
                <a:tc>
                  <a:txBody>
                    <a:bodyPr/>
                    <a:lstStyle/>
                    <a:p>
                      <a:r>
                        <a:rPr lang="en-US" dirty="0" smtClean="0"/>
                        <a:t>Description</a:t>
                      </a:r>
                      <a:endParaRPr lang="en-US" dirty="0"/>
                    </a:p>
                  </a:txBody>
                  <a:tcPr/>
                </a:tc>
                <a:tc>
                  <a:txBody>
                    <a:bodyPr/>
                    <a:lstStyle/>
                    <a:p>
                      <a:r>
                        <a:rPr lang="en-US" dirty="0" smtClean="0"/>
                        <a:t>B</a:t>
                      </a:r>
                      <a:endParaRPr lang="en-US" dirty="0"/>
                    </a:p>
                  </a:txBody>
                  <a:tcPr/>
                </a:tc>
                <a:tc>
                  <a:txBody>
                    <a:bodyPr/>
                    <a:lstStyle/>
                    <a:p>
                      <a:r>
                        <a:rPr lang="en-US" dirty="0" err="1" smtClean="0"/>
                        <a:t>Exp(B</a:t>
                      </a:r>
                      <a:r>
                        <a:rPr lang="en-US" dirty="0" smtClean="0"/>
                        <a:t>)</a:t>
                      </a:r>
                      <a:endParaRPr lang="en-US" dirty="0"/>
                    </a:p>
                  </a:txBody>
                  <a:tcPr/>
                </a:tc>
                <a:tc>
                  <a:txBody>
                    <a:bodyPr/>
                    <a:lstStyle/>
                    <a:p>
                      <a:r>
                        <a:rPr lang="en-US" dirty="0" smtClean="0"/>
                        <a:t>Interpretation</a:t>
                      </a:r>
                      <a:endParaRPr lang="en-US" dirty="0"/>
                    </a:p>
                  </a:txBody>
                  <a:tcPr/>
                </a:tc>
              </a:tr>
              <a:tr h="387775">
                <a:tc>
                  <a:txBody>
                    <a:bodyPr/>
                    <a:lstStyle/>
                    <a:p>
                      <a:r>
                        <a:rPr lang="en-US" dirty="0" smtClean="0"/>
                        <a:t>‘</a:t>
                      </a:r>
                      <a:r>
                        <a:rPr lang="en-US" b="1" dirty="0" smtClean="0"/>
                        <a:t>involved(1)</a:t>
                      </a:r>
                      <a:r>
                        <a:rPr lang="en-US" b="0" dirty="0" smtClean="0"/>
                        <a:t>’</a:t>
                      </a:r>
                      <a:endParaRPr lang="en-US" dirty="0"/>
                    </a:p>
                  </a:txBody>
                  <a:tcPr/>
                </a:tc>
                <a:tc>
                  <a:txBody>
                    <a:bodyPr/>
                    <a:lstStyle/>
                    <a:p>
                      <a:r>
                        <a:rPr lang="en-US" u="sng" dirty="0" smtClean="0"/>
                        <a:t>Involved</a:t>
                      </a:r>
                      <a:r>
                        <a:rPr lang="en-US" dirty="0" smtClean="0"/>
                        <a:t> in local org.</a:t>
                      </a:r>
                      <a:endParaRPr lang="en-US" dirty="0"/>
                    </a:p>
                  </a:txBody>
                  <a:tcPr/>
                </a:tc>
                <a:tc>
                  <a:txBody>
                    <a:bodyPr/>
                    <a:lstStyle/>
                    <a:p>
                      <a:r>
                        <a:rPr lang="en-US" dirty="0" smtClean="0"/>
                        <a:t>0.382</a:t>
                      </a:r>
                      <a:endParaRPr lang="en-US" dirty="0"/>
                    </a:p>
                  </a:txBody>
                  <a:tcPr/>
                </a:tc>
                <a:tc>
                  <a:txBody>
                    <a:bodyPr/>
                    <a:lstStyle/>
                    <a:p>
                      <a:r>
                        <a:rPr lang="en-US" dirty="0" smtClean="0"/>
                        <a:t>1.465</a:t>
                      </a:r>
                      <a:endParaRPr lang="en-US" dirty="0"/>
                    </a:p>
                  </a:txBody>
                  <a:tcPr/>
                </a:tc>
                <a:tc>
                  <a:txBody>
                    <a:bodyPr/>
                    <a:lstStyle/>
                    <a:p>
                      <a:r>
                        <a:rPr lang="en-US" dirty="0" smtClean="0"/>
                        <a:t>Being involved in a local org. increases</a:t>
                      </a:r>
                      <a:r>
                        <a:rPr lang="en-US" baseline="0" dirty="0" smtClean="0"/>
                        <a:t> the odds of being female by 1.47 (47% more likely)</a:t>
                      </a:r>
                      <a:endParaRPr lang="en-US" dirty="0"/>
                    </a:p>
                  </a:txBody>
                  <a:tcPr/>
                </a:tc>
              </a:tr>
              <a:tr h="376919">
                <a:tc>
                  <a:txBody>
                    <a:bodyPr/>
                    <a:lstStyle/>
                    <a:p>
                      <a:r>
                        <a:rPr lang="en-US" dirty="0" smtClean="0"/>
                        <a:t>‘</a:t>
                      </a:r>
                      <a:r>
                        <a:rPr lang="en-US" b="1" dirty="0" smtClean="0"/>
                        <a:t>illpart(1)</a:t>
                      </a:r>
                      <a:r>
                        <a:rPr lang="en-US" b="0" dirty="0" smtClean="0"/>
                        <a:t>’</a:t>
                      </a:r>
                      <a:endParaRPr lang="en-US" dirty="0"/>
                    </a:p>
                  </a:txBody>
                  <a:tcPr/>
                </a:tc>
                <a:tc>
                  <a:txBody>
                    <a:bodyPr/>
                    <a:lstStyle/>
                    <a:p>
                      <a:r>
                        <a:rPr lang="en-US" dirty="0" smtClean="0"/>
                        <a:t>Partner </a:t>
                      </a:r>
                      <a:r>
                        <a:rPr lang="en-US" u="sng" dirty="0" smtClean="0"/>
                        <a:t>does</a:t>
                      </a:r>
                      <a:r>
                        <a:rPr lang="en-US" u="sng" baseline="0" dirty="0" smtClean="0"/>
                        <a:t> not</a:t>
                      </a:r>
                      <a:r>
                        <a:rPr lang="en-US" baseline="0" dirty="0" smtClean="0"/>
                        <a:t> help you in illness</a:t>
                      </a:r>
                      <a:endParaRPr lang="en-US" dirty="0"/>
                    </a:p>
                  </a:txBody>
                  <a:tcPr/>
                </a:tc>
                <a:tc>
                  <a:txBody>
                    <a:bodyPr/>
                    <a:lstStyle/>
                    <a:p>
                      <a:r>
                        <a:rPr lang="en-US" dirty="0" smtClean="0"/>
                        <a:t>0.223</a:t>
                      </a:r>
                      <a:endParaRPr lang="en-US" dirty="0"/>
                    </a:p>
                  </a:txBody>
                  <a:tcPr/>
                </a:tc>
                <a:tc>
                  <a:txBody>
                    <a:bodyPr/>
                    <a:lstStyle/>
                    <a:p>
                      <a:r>
                        <a:rPr lang="en-US" dirty="0" smtClean="0"/>
                        <a:t>1.250</a:t>
                      </a:r>
                      <a:endParaRPr lang="en-US" dirty="0"/>
                    </a:p>
                  </a:txBody>
                  <a:tcPr/>
                </a:tc>
                <a:tc>
                  <a:txBody>
                    <a:bodyPr/>
                    <a:lstStyle/>
                    <a:p>
                      <a:r>
                        <a:rPr lang="en-US" dirty="0" smtClean="0"/>
                        <a:t>Having a partner</a:t>
                      </a:r>
                      <a:r>
                        <a:rPr lang="en-US" baseline="0" dirty="0" smtClean="0"/>
                        <a:t> who does not help you in illness increases the odds of being female by 1.25 (25% more likely)</a:t>
                      </a:r>
                      <a:endParaRPr lang="en-US" dirty="0"/>
                    </a:p>
                  </a:txBody>
                  <a:tcPr/>
                </a:tc>
              </a:tr>
              <a:tr h="376919">
                <a:tc>
                  <a:txBody>
                    <a:bodyPr/>
                    <a:lstStyle/>
                    <a:p>
                      <a:r>
                        <a:rPr lang="en-US" dirty="0" smtClean="0"/>
                        <a:t>‘</a:t>
                      </a:r>
                      <a:r>
                        <a:rPr lang="en-US" b="1" dirty="0" smtClean="0"/>
                        <a:t>seerel2(1)</a:t>
                      </a:r>
                      <a:r>
                        <a:rPr lang="en-US" b="0" dirty="0" smtClean="0"/>
                        <a:t>’</a:t>
                      </a:r>
                      <a:endParaRPr lang="en-US" dirty="0"/>
                    </a:p>
                  </a:txBody>
                  <a:tcPr/>
                </a:tc>
                <a:tc>
                  <a:txBody>
                    <a:bodyPr/>
                    <a:lstStyle/>
                    <a:p>
                      <a:r>
                        <a:rPr lang="en-US" dirty="0" smtClean="0"/>
                        <a:t>See</a:t>
                      </a:r>
                      <a:r>
                        <a:rPr lang="en-US" baseline="0" dirty="0" smtClean="0"/>
                        <a:t> relatives weekly</a:t>
                      </a:r>
                      <a:endParaRPr lang="en-US" dirty="0"/>
                    </a:p>
                  </a:txBody>
                  <a:tcPr/>
                </a:tc>
                <a:tc>
                  <a:txBody>
                    <a:bodyPr/>
                    <a:lstStyle/>
                    <a:p>
                      <a:r>
                        <a:rPr lang="en-US" dirty="0" smtClean="0"/>
                        <a:t>0.647</a:t>
                      </a:r>
                      <a:endParaRPr lang="en-US" dirty="0"/>
                    </a:p>
                  </a:txBody>
                  <a:tcPr/>
                </a:tc>
                <a:tc>
                  <a:txBody>
                    <a:bodyPr/>
                    <a:lstStyle/>
                    <a:p>
                      <a:r>
                        <a:rPr lang="en-US" dirty="0" smtClean="0"/>
                        <a:t>1.910</a:t>
                      </a:r>
                      <a:endParaRPr lang="en-US" dirty="0"/>
                    </a:p>
                  </a:txBody>
                  <a:tcPr/>
                </a:tc>
                <a:tc>
                  <a:txBody>
                    <a:bodyPr/>
                    <a:lstStyle/>
                    <a:p>
                      <a:r>
                        <a:rPr lang="en-US" dirty="0" smtClean="0"/>
                        <a:t>Odds of being female are 1.91 greater for those who see relatives weekly than for those who have not seen relative in the last year (ref!)</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XVII</a:t>
            </a:r>
            <a:endParaRPr lang="en-US" dirty="0"/>
          </a:p>
        </p:txBody>
      </p:sp>
      <p:graphicFrame>
        <p:nvGraphicFramePr>
          <p:cNvPr id="4" name="Table 3"/>
          <p:cNvGraphicFramePr>
            <a:graphicFrameLocks noGrp="1"/>
          </p:cNvGraphicFramePr>
          <p:nvPr/>
        </p:nvGraphicFramePr>
        <p:xfrm>
          <a:off x="457200" y="1417638"/>
          <a:ext cx="8229601" cy="3540759"/>
        </p:xfrm>
        <a:graphic>
          <a:graphicData uri="http://schemas.openxmlformats.org/drawingml/2006/table">
            <a:tbl>
              <a:tblPr firstRow="1" bandRow="1">
                <a:tableStyleId>{5C22544A-7EE6-4342-B048-85BDC9FD1C3A}</a:tableStyleId>
              </a:tblPr>
              <a:tblGrid>
                <a:gridCol w="1464734"/>
                <a:gridCol w="2311399"/>
                <a:gridCol w="745067"/>
                <a:gridCol w="880534"/>
                <a:gridCol w="2827867"/>
              </a:tblGrid>
              <a:tr h="614680">
                <a:tc>
                  <a:txBody>
                    <a:bodyPr/>
                    <a:lstStyle/>
                    <a:p>
                      <a:r>
                        <a:rPr lang="en-US" dirty="0" err="1" smtClean="0"/>
                        <a:t>Ind</a:t>
                      </a:r>
                      <a:r>
                        <a:rPr lang="en-US" baseline="0" dirty="0" smtClean="0"/>
                        <a:t> </a:t>
                      </a:r>
                      <a:r>
                        <a:rPr lang="en-US" baseline="0" dirty="0" err="1" smtClean="0"/>
                        <a:t>Var</a:t>
                      </a:r>
                      <a:endParaRPr lang="en-US" dirty="0"/>
                    </a:p>
                  </a:txBody>
                  <a:tcPr/>
                </a:tc>
                <a:tc>
                  <a:txBody>
                    <a:bodyPr/>
                    <a:lstStyle/>
                    <a:p>
                      <a:r>
                        <a:rPr lang="en-US" dirty="0" smtClean="0"/>
                        <a:t>Description</a:t>
                      </a:r>
                      <a:endParaRPr lang="en-US" dirty="0"/>
                    </a:p>
                  </a:txBody>
                  <a:tcPr/>
                </a:tc>
                <a:tc>
                  <a:txBody>
                    <a:bodyPr/>
                    <a:lstStyle/>
                    <a:p>
                      <a:r>
                        <a:rPr lang="en-US" dirty="0" smtClean="0"/>
                        <a:t>B</a:t>
                      </a:r>
                      <a:endParaRPr lang="en-US" dirty="0"/>
                    </a:p>
                  </a:txBody>
                  <a:tcPr/>
                </a:tc>
                <a:tc>
                  <a:txBody>
                    <a:bodyPr/>
                    <a:lstStyle/>
                    <a:p>
                      <a:r>
                        <a:rPr lang="en-US" dirty="0" err="1" smtClean="0"/>
                        <a:t>Exp(B</a:t>
                      </a:r>
                      <a:r>
                        <a:rPr lang="en-US" dirty="0" smtClean="0"/>
                        <a:t>)</a:t>
                      </a:r>
                      <a:endParaRPr lang="en-US" dirty="0"/>
                    </a:p>
                  </a:txBody>
                  <a:tcPr/>
                </a:tc>
                <a:tc>
                  <a:txBody>
                    <a:bodyPr/>
                    <a:lstStyle/>
                    <a:p>
                      <a:r>
                        <a:rPr lang="en-US" dirty="0" smtClean="0"/>
                        <a:t>Interpretation</a:t>
                      </a:r>
                      <a:endParaRPr lang="en-US" dirty="0"/>
                    </a:p>
                  </a:txBody>
                  <a:tcPr/>
                </a:tc>
              </a:tr>
              <a:tr h="376919">
                <a:tc>
                  <a:txBody>
                    <a:bodyPr/>
                    <a:lstStyle/>
                    <a:p>
                      <a:r>
                        <a:rPr lang="en-US" dirty="0" smtClean="0"/>
                        <a:t>‘</a:t>
                      </a:r>
                      <a:r>
                        <a:rPr lang="en-US" b="1" dirty="0" smtClean="0"/>
                        <a:t>everwrk2(1)</a:t>
                      </a:r>
                      <a:r>
                        <a:rPr lang="en-US" b="0" dirty="0" smtClean="0"/>
                        <a:t>’</a:t>
                      </a:r>
                      <a:endParaRPr lang="en-US" dirty="0"/>
                    </a:p>
                  </a:txBody>
                  <a:tcPr/>
                </a:tc>
                <a:tc>
                  <a:txBody>
                    <a:bodyPr/>
                    <a:lstStyle/>
                    <a:p>
                      <a:r>
                        <a:rPr lang="en-US" u="sng" dirty="0" smtClean="0"/>
                        <a:t>Have had</a:t>
                      </a:r>
                      <a:r>
                        <a:rPr lang="en-US" dirty="0" smtClean="0"/>
                        <a:t> a paid job</a:t>
                      </a:r>
                      <a:endParaRPr lang="en-US" dirty="0"/>
                    </a:p>
                  </a:txBody>
                  <a:tcPr/>
                </a:tc>
                <a:tc>
                  <a:txBody>
                    <a:bodyPr/>
                    <a:lstStyle/>
                    <a:p>
                      <a:r>
                        <a:rPr lang="en-US" dirty="0" smtClean="0"/>
                        <a:t>0.561</a:t>
                      </a:r>
                      <a:endParaRPr lang="en-US" dirty="0"/>
                    </a:p>
                  </a:txBody>
                  <a:tcPr/>
                </a:tc>
                <a:tc>
                  <a:txBody>
                    <a:bodyPr/>
                    <a:lstStyle/>
                    <a:p>
                      <a:r>
                        <a:rPr lang="en-US" dirty="0" smtClean="0"/>
                        <a:t>1.752</a:t>
                      </a:r>
                      <a:endParaRPr lang="en-US" dirty="0"/>
                    </a:p>
                  </a:txBody>
                  <a:tcPr/>
                </a:tc>
                <a:tc>
                  <a:txBody>
                    <a:bodyPr/>
                    <a:lstStyle/>
                    <a:p>
                      <a:r>
                        <a:rPr lang="en-US" dirty="0" smtClean="0"/>
                        <a:t>Odds of being</a:t>
                      </a:r>
                      <a:r>
                        <a:rPr lang="en-US" baseline="0" dirty="0" smtClean="0"/>
                        <a:t> female are 1.75 greater for those who have had a paid job than for those to whom this ‘does not apply’ (ref!)</a:t>
                      </a:r>
                      <a:endParaRPr lang="en-US" dirty="0"/>
                    </a:p>
                  </a:txBody>
                  <a:tcPr/>
                </a:tc>
              </a:tr>
              <a:tr h="376919">
                <a:tc>
                  <a:txBody>
                    <a:bodyPr/>
                    <a:lstStyle/>
                    <a:p>
                      <a:r>
                        <a:rPr lang="en-US" dirty="0" smtClean="0"/>
                        <a:t>‘</a:t>
                      </a:r>
                      <a:r>
                        <a:rPr lang="en-US" b="1" dirty="0" smtClean="0"/>
                        <a:t>everwrk2(2)</a:t>
                      </a:r>
                      <a:r>
                        <a:rPr lang="en-US" b="0" dirty="0" smtClean="0"/>
                        <a:t>’</a:t>
                      </a:r>
                      <a:endParaRPr lang="en-US" dirty="0"/>
                    </a:p>
                  </a:txBody>
                  <a:tcPr/>
                </a:tc>
                <a:tc>
                  <a:txBody>
                    <a:bodyPr/>
                    <a:lstStyle/>
                    <a:p>
                      <a:r>
                        <a:rPr lang="en-US" u="sng" dirty="0" smtClean="0"/>
                        <a:t>Have not had</a:t>
                      </a:r>
                      <a:r>
                        <a:rPr lang="en-US" dirty="0" smtClean="0"/>
                        <a:t> a paid job</a:t>
                      </a:r>
                      <a:endParaRPr lang="en-US" dirty="0"/>
                    </a:p>
                  </a:txBody>
                  <a:tcPr/>
                </a:tc>
                <a:tc>
                  <a:txBody>
                    <a:bodyPr/>
                    <a:lstStyle/>
                    <a:p>
                      <a:r>
                        <a:rPr lang="en-US" dirty="0" smtClean="0"/>
                        <a:t>0.497</a:t>
                      </a:r>
                      <a:endParaRPr lang="en-US" dirty="0"/>
                    </a:p>
                  </a:txBody>
                  <a:tcPr/>
                </a:tc>
                <a:tc>
                  <a:txBody>
                    <a:bodyPr/>
                    <a:lstStyle/>
                    <a:p>
                      <a:r>
                        <a:rPr lang="en-US" dirty="0" smtClean="0"/>
                        <a:t>1.644</a:t>
                      </a:r>
                      <a:endParaRPr lang="en-US" dirty="0"/>
                    </a:p>
                  </a:txBody>
                  <a:tcPr/>
                </a:tc>
                <a:tc>
                  <a:txBody>
                    <a:bodyPr/>
                    <a:lstStyle/>
                    <a:p>
                      <a:r>
                        <a:rPr lang="en-US" dirty="0" smtClean="0"/>
                        <a:t>Odds of being female are 1.64 greater for those who have</a:t>
                      </a:r>
                      <a:r>
                        <a:rPr lang="en-US" baseline="0" dirty="0" smtClean="0"/>
                        <a:t> not had a paid job than for those to whom this ‘does not apply’ (ref!)</a:t>
                      </a:r>
                      <a:endParaRPr lang="en-US" dirty="0"/>
                    </a:p>
                  </a:txBody>
                  <a:tcPr/>
                </a:tc>
              </a:tr>
            </a:tbl>
          </a:graphicData>
        </a:graphic>
      </p:graphicFrame>
      <p:sp>
        <p:nvSpPr>
          <p:cNvPr id="5" name="TextBox 4"/>
          <p:cNvSpPr txBox="1"/>
          <p:nvPr/>
        </p:nvSpPr>
        <p:spPr>
          <a:xfrm>
            <a:off x="457201" y="5088003"/>
            <a:ext cx="82296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may seem strange but it is because SPSS specified the ‘reference category’ as ‘does not apply’, thus these observations are formulated based on making </a:t>
            </a:r>
            <a:r>
              <a:rPr lang="en-US" u="sng" dirty="0" smtClean="0"/>
              <a:t>reference</a:t>
            </a:r>
            <a:r>
              <a:rPr lang="en-US" dirty="0" smtClean="0"/>
              <a:t> to the ‘reference category’</a:t>
            </a:r>
            <a:endParaRPr lang="en-US" dirty="0"/>
          </a:p>
        </p:txBody>
      </p:sp>
      <p:sp>
        <p:nvSpPr>
          <p:cNvPr id="6" name="TextBox 5"/>
          <p:cNvSpPr txBox="1"/>
          <p:nvPr/>
        </p:nvSpPr>
        <p:spPr>
          <a:xfrm>
            <a:off x="457201" y="6079067"/>
            <a:ext cx="8229600"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In this case we can infer that the ‘does not apply’ category is probably populated with a disproportionately large number of ‘male’ respondents – bad parameters!</a:t>
            </a:r>
            <a:endParaRPr lang="en-US" dirty="0"/>
          </a:p>
        </p:txBody>
      </p:sp>
      <p:sp>
        <p:nvSpPr>
          <p:cNvPr id="7" name="Rectangle 6"/>
          <p:cNvSpPr/>
          <p:nvPr/>
        </p:nvSpPr>
        <p:spPr>
          <a:xfrm>
            <a:off x="5886850" y="2006599"/>
            <a:ext cx="2799952" cy="295179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Shape 8"/>
          <p:cNvCxnSpPr>
            <a:stCxn id="5" idx="0"/>
            <a:endCxn id="7" idx="1"/>
          </p:cNvCxnSpPr>
          <p:nvPr/>
        </p:nvCxnSpPr>
        <p:spPr>
          <a:xfrm rot="5400000" flipH="1" flipV="1">
            <a:off x="4426673" y="3627827"/>
            <a:ext cx="1605505" cy="1314849"/>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dissolv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a:t>
            </a:r>
            <a:endParaRPr lang="en-US" dirty="0"/>
          </a:p>
        </p:txBody>
      </p:sp>
      <p:pic>
        <p:nvPicPr>
          <p:cNvPr id="5" name="Picture 4" descr="Screen shot 2011-02-24 at 14.22.17.png"/>
          <p:cNvPicPr>
            <a:picLocks noChangeAspect="1"/>
          </p:cNvPicPr>
          <p:nvPr/>
        </p:nvPicPr>
        <p:blipFill>
          <a:blip r:embed="rId2"/>
          <a:stretch>
            <a:fillRect/>
          </a:stretch>
        </p:blipFill>
        <p:spPr>
          <a:xfrm>
            <a:off x="338667" y="1909364"/>
            <a:ext cx="8517467" cy="4212036"/>
          </a:xfrm>
          <a:prstGeom prst="rect">
            <a:avLst/>
          </a:prstGeom>
        </p:spPr>
      </p:pic>
      <p:sp>
        <p:nvSpPr>
          <p:cNvPr id="4" name="TextBox 3"/>
          <p:cNvSpPr txBox="1"/>
          <p:nvPr/>
        </p:nvSpPr>
        <p:spPr>
          <a:xfrm>
            <a:off x="457200" y="1540032"/>
            <a:ext cx="82296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histogram shows the frequency of probabilities of respondents being female</a:t>
            </a:r>
            <a:endParaRPr lang="en-US" dirty="0"/>
          </a:p>
        </p:txBody>
      </p:sp>
      <p:sp>
        <p:nvSpPr>
          <p:cNvPr id="6" name="TextBox 5"/>
          <p:cNvSpPr txBox="1"/>
          <p:nvPr/>
        </p:nvSpPr>
        <p:spPr>
          <a:xfrm>
            <a:off x="457200" y="6239933"/>
            <a:ext cx="82296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Probabilities higher than 0.5 = female classification - this shows us how accurate this is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Model Interpretation XI</a:t>
            </a:r>
            <a:endParaRPr lang="en-US" dirty="0"/>
          </a:p>
        </p:txBody>
      </p:sp>
      <p:graphicFrame>
        <p:nvGraphicFramePr>
          <p:cNvPr id="4" name="Table 3"/>
          <p:cNvGraphicFramePr>
            <a:graphicFrameLocks noGrp="1"/>
          </p:cNvGraphicFramePr>
          <p:nvPr/>
        </p:nvGraphicFramePr>
        <p:xfrm>
          <a:off x="1526976" y="2472267"/>
          <a:ext cx="6096000" cy="2696638"/>
        </p:xfrm>
        <a:graphic>
          <a:graphicData uri="http://schemas.openxmlformats.org/drawingml/2006/table">
            <a:tbl>
              <a:tblPr/>
              <a:tblGrid>
                <a:gridCol w="827732"/>
                <a:gridCol w="1061444"/>
                <a:gridCol w="827732"/>
                <a:gridCol w="817994"/>
                <a:gridCol w="1061444"/>
                <a:gridCol w="749827"/>
                <a:gridCol w="749827"/>
              </a:tblGrid>
              <a:tr h="274778">
                <a:tc gridSpan="7">
                  <a:txBody>
                    <a:bodyPr/>
                    <a:lstStyle/>
                    <a:p>
                      <a:pPr algn="ctr" fontAlgn="ctr"/>
                      <a:r>
                        <a:rPr lang="en-US" sz="1000" b="1" i="0" u="none" strike="noStrike">
                          <a:solidFill>
                            <a:srgbClr val="000000"/>
                          </a:solidFill>
                          <a:latin typeface="Arial Bold"/>
                        </a:rPr>
                        <a:t>Casewise List</a:t>
                      </a:r>
                      <a:r>
                        <a:rPr lang="en-US" sz="1000" b="1" i="0" u="none" strike="noStrike" baseline="30000">
                          <a:solidFill>
                            <a:srgbClr val="000000"/>
                          </a:solidFill>
                          <a:latin typeface="Arial Bold"/>
                        </a:rPr>
                        <a:t>b</a:t>
                      </a:r>
                      <a:endParaRPr lang="en-US" sz="800" b="0" i="0" u="none" strike="noStrike">
                        <a:latin typeface="Arial"/>
                      </a:endParaRPr>
                    </a:p>
                  </a:txBody>
                  <a:tcPr marL="10177" marR="10177" marT="10177"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6725">
                <a:tc rowSpan="2">
                  <a:txBody>
                    <a:bodyPr/>
                    <a:lstStyle/>
                    <a:p>
                      <a:pPr algn="l" fontAlgn="t"/>
                      <a:r>
                        <a:rPr lang="en-US" sz="1000" b="0" i="0" u="none" strike="noStrike">
                          <a:solidFill>
                            <a:srgbClr val="000000"/>
                          </a:solidFill>
                          <a:latin typeface="Arial"/>
                        </a:rPr>
                        <a:t>Case</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b"/>
                      <a:r>
                        <a:rPr lang="en-US" sz="1000" b="0" i="0" u="none" strike="noStrike">
                          <a:solidFill>
                            <a:srgbClr val="000000"/>
                          </a:solidFill>
                          <a:latin typeface="Arial"/>
                        </a:rPr>
                        <a:t>Selected Status</a:t>
                      </a:r>
                      <a:r>
                        <a:rPr lang="en-US" sz="1000" b="0" i="0" u="none" strike="noStrike" baseline="30000">
                          <a:solidFill>
                            <a:srgbClr val="000000"/>
                          </a:solidFill>
                          <a:latin typeface="Arial"/>
                        </a:rPr>
                        <a:t>a</a:t>
                      </a:r>
                      <a:endParaRPr lang="en-US" sz="800" b="0" i="0" u="none" strike="noStrike">
                        <a:latin typeface="Arial"/>
                      </a:endParaRPr>
                    </a:p>
                  </a:txBody>
                  <a:tcPr marL="10177" marR="10177" marT="10177"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Observed</a:t>
                      </a:r>
                    </a:p>
                  </a:txBody>
                  <a:tcPr marL="10177" marR="10177" marT="10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000" b="0" i="0" u="none" strike="noStrike">
                          <a:solidFill>
                            <a:srgbClr val="000000"/>
                          </a:solidFill>
                          <a:latin typeface="Arial"/>
                        </a:rPr>
                        <a:t>Predicted</a:t>
                      </a:r>
                    </a:p>
                  </a:txBody>
                  <a:tcPr marL="10177" marR="10177" marT="10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b"/>
                      <a:r>
                        <a:rPr lang="en-US" sz="1000" b="0" i="0" u="none" strike="noStrike">
                          <a:solidFill>
                            <a:srgbClr val="000000"/>
                          </a:solidFill>
                          <a:latin typeface="Arial"/>
                        </a:rPr>
                        <a:t>Predicted Group</a:t>
                      </a:r>
                    </a:p>
                  </a:txBody>
                  <a:tcPr marL="10177" marR="10177" marT="10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b"/>
                      <a:r>
                        <a:rPr lang="en-US" sz="1000" b="0" i="0" u="none" strike="noStrike">
                          <a:solidFill>
                            <a:srgbClr val="000000"/>
                          </a:solidFill>
                          <a:latin typeface="Arial"/>
                        </a:rPr>
                        <a:t>Temporary Variable</a:t>
                      </a:r>
                    </a:p>
                  </a:txBody>
                  <a:tcPr marL="10177" marR="10177" marT="1017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407078">
                <a:tc vMerge="1">
                  <a:txBody>
                    <a:bodyPr/>
                    <a:lstStyle/>
                    <a:p>
                      <a:endParaRPr lang="en-US"/>
                    </a:p>
                  </a:txBody>
                  <a:tcPr/>
                </a:tc>
                <a:tc vMerge="1">
                  <a:txBody>
                    <a:bodyPr/>
                    <a:lstStyle/>
                    <a:p>
                      <a:endParaRPr lang="en-US"/>
                    </a:p>
                  </a:txBody>
                  <a:tcPr/>
                </a:tc>
                <a:tc>
                  <a:txBody>
                    <a:bodyPr/>
                    <a:lstStyle/>
                    <a:p>
                      <a:pPr algn="ctr" fontAlgn="b"/>
                      <a:r>
                        <a:rPr lang="en-US" sz="1000" b="0" i="0" u="none" strike="noStrike">
                          <a:solidFill>
                            <a:srgbClr val="000000"/>
                          </a:solidFill>
                          <a:latin typeface="Arial"/>
                        </a:rPr>
                        <a:t>Sex</a:t>
                      </a:r>
                    </a:p>
                  </a:txBody>
                  <a:tcPr marL="10177" marR="10177" marT="10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a:txBody>
                    <a:bodyPr/>
                    <a:lstStyle/>
                    <a:p>
                      <a:pPr algn="ctr" fontAlgn="b"/>
                      <a:r>
                        <a:rPr lang="en-US" sz="1000" b="0" i="0" u="none" strike="noStrike">
                          <a:solidFill>
                            <a:srgbClr val="000000"/>
                          </a:solidFill>
                          <a:latin typeface="Arial"/>
                        </a:rPr>
                        <a:t>Resid</a:t>
                      </a:r>
                    </a:p>
                  </a:txBody>
                  <a:tcPr marL="10177" marR="10177" marT="1017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Arial"/>
                        </a:rPr>
                        <a:t>ZResid</a:t>
                      </a:r>
                    </a:p>
                  </a:txBody>
                  <a:tcPr marL="10177" marR="10177" marT="10177"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539">
                <a:tc>
                  <a:txBody>
                    <a:bodyPr/>
                    <a:lstStyle/>
                    <a:p>
                      <a:pPr algn="l" fontAlgn="t"/>
                      <a:r>
                        <a:rPr lang="en-US" sz="1000" b="0" i="0" u="none" strike="noStrike">
                          <a:solidFill>
                            <a:srgbClr val="000000"/>
                          </a:solidFill>
                          <a:latin typeface="Arial"/>
                        </a:rPr>
                        <a:t>438</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t"/>
                      <a:r>
                        <a:rPr lang="en-US" sz="1000" b="0" i="0" u="none" strike="noStrike">
                          <a:solidFill>
                            <a:srgbClr val="000000"/>
                          </a:solidFill>
                          <a:latin typeface="Arial"/>
                        </a:rPr>
                        <a:t>S</a:t>
                      </a:r>
                    </a:p>
                  </a:txBody>
                  <a:tcPr marL="10177" marR="10177" marT="1017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t"/>
                      <a:r>
                        <a:rPr lang="en-US" sz="1000" b="0" i="0" u="none" strike="noStrike">
                          <a:solidFill>
                            <a:srgbClr val="000000"/>
                          </a:solidFill>
                          <a:latin typeface="Arial"/>
                        </a:rPr>
                        <a:t>M**</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.890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t"/>
                      <a:r>
                        <a:rPr lang="en-US" sz="1000" b="0" i="0" u="none" strike="noStrike">
                          <a:solidFill>
                            <a:srgbClr val="000000"/>
                          </a:solidFill>
                          <a:latin typeface="Arial"/>
                        </a:rPr>
                        <a:t>F</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-.890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000" b="0" i="0" u="none" strike="noStrike">
                          <a:solidFill>
                            <a:srgbClr val="000000"/>
                          </a:solidFill>
                          <a:latin typeface="Arial"/>
                        </a:rPr>
                        <a:t>-2.841</a:t>
                      </a:r>
                    </a:p>
                  </a:txBody>
                  <a:tcPr marL="10177" marR="10177" marT="10177"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03539">
                <a:tc>
                  <a:txBody>
                    <a:bodyPr/>
                    <a:lstStyle/>
                    <a:p>
                      <a:pPr algn="l" fontAlgn="t"/>
                      <a:r>
                        <a:rPr lang="en-US" sz="1000" b="0" i="0" u="none" strike="noStrike">
                          <a:solidFill>
                            <a:srgbClr val="000000"/>
                          </a:solidFill>
                          <a:latin typeface="Arial"/>
                        </a:rPr>
                        <a:t>488</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S</a:t>
                      </a:r>
                    </a:p>
                  </a:txBody>
                  <a:tcPr marL="10177" marR="10177" marT="1017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M**</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.889</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F</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-.889</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-2.836</a:t>
                      </a:r>
                    </a:p>
                  </a:txBody>
                  <a:tcPr marL="10177" marR="10177" marT="10177"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3539">
                <a:tc>
                  <a:txBody>
                    <a:bodyPr/>
                    <a:lstStyle/>
                    <a:p>
                      <a:pPr algn="l" fontAlgn="t"/>
                      <a:r>
                        <a:rPr lang="en-US" sz="1000" b="0" i="0" u="none" strike="noStrike">
                          <a:solidFill>
                            <a:srgbClr val="000000"/>
                          </a:solidFill>
                          <a:latin typeface="Arial"/>
                        </a:rPr>
                        <a:t>1258</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S</a:t>
                      </a:r>
                    </a:p>
                  </a:txBody>
                  <a:tcPr marL="10177" marR="10177" marT="1017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M**</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.882</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F</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-.882</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-2.734</a:t>
                      </a:r>
                    </a:p>
                  </a:txBody>
                  <a:tcPr marL="10177" marR="10177" marT="10177"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3539">
                <a:tc>
                  <a:txBody>
                    <a:bodyPr/>
                    <a:lstStyle/>
                    <a:p>
                      <a:pPr algn="l" fontAlgn="t"/>
                      <a:r>
                        <a:rPr lang="en-US" sz="1000" b="0" i="0" u="none" strike="noStrike">
                          <a:solidFill>
                            <a:srgbClr val="000000"/>
                          </a:solidFill>
                          <a:latin typeface="Arial"/>
                        </a:rPr>
                        <a:t>1855</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S</a:t>
                      </a:r>
                    </a:p>
                  </a:txBody>
                  <a:tcPr marL="10177" marR="10177" marT="1017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M**</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F</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-2.703</a:t>
                      </a:r>
                    </a:p>
                  </a:txBody>
                  <a:tcPr marL="10177" marR="10177" marT="10177"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3539">
                <a:tc>
                  <a:txBody>
                    <a:bodyPr/>
                    <a:lstStyle/>
                    <a:p>
                      <a:pPr algn="l" fontAlgn="t"/>
                      <a:r>
                        <a:rPr lang="en-US" sz="1000" b="0" i="0" u="none" strike="noStrike">
                          <a:solidFill>
                            <a:srgbClr val="000000"/>
                          </a:solidFill>
                          <a:latin typeface="Arial"/>
                        </a:rPr>
                        <a:t>4749</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S</a:t>
                      </a:r>
                    </a:p>
                  </a:txBody>
                  <a:tcPr marL="10177" marR="10177" marT="1017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M**</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F</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-.880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-2.706</a:t>
                      </a:r>
                    </a:p>
                  </a:txBody>
                  <a:tcPr marL="10177" marR="10177" marT="10177"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3539">
                <a:tc>
                  <a:txBody>
                    <a:bodyPr/>
                    <a:lstStyle/>
                    <a:p>
                      <a:pPr algn="l" fontAlgn="t"/>
                      <a:r>
                        <a:rPr lang="en-US" sz="1000" b="0" i="0" u="none" strike="noStrike">
                          <a:solidFill>
                            <a:srgbClr val="000000"/>
                          </a:solidFill>
                          <a:latin typeface="Arial"/>
                        </a:rPr>
                        <a:t>6348</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S</a:t>
                      </a:r>
                    </a:p>
                  </a:txBody>
                  <a:tcPr marL="10177" marR="10177" marT="1017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M**</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dirty="0">
                          <a:solidFill>
                            <a:srgbClr val="000000"/>
                          </a:solidFill>
                          <a:latin typeface="Arial"/>
                        </a:rPr>
                        <a:t>.870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1000" b="0" i="0" u="none" strike="noStrike">
                          <a:solidFill>
                            <a:srgbClr val="000000"/>
                          </a:solidFill>
                          <a:latin typeface="Arial"/>
                        </a:rPr>
                        <a:t>F</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-.870</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000" b="0" i="0" u="none" strike="noStrike">
                          <a:solidFill>
                            <a:srgbClr val="000000"/>
                          </a:solidFill>
                          <a:latin typeface="Arial"/>
                        </a:rPr>
                        <a:t>-2.590</a:t>
                      </a:r>
                    </a:p>
                  </a:txBody>
                  <a:tcPr marL="10177" marR="10177" marT="10177"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03539">
                <a:tc>
                  <a:txBody>
                    <a:bodyPr/>
                    <a:lstStyle/>
                    <a:p>
                      <a:pPr algn="l" fontAlgn="t"/>
                      <a:r>
                        <a:rPr lang="en-US" sz="1000" b="0" i="0" u="none" strike="noStrike">
                          <a:solidFill>
                            <a:srgbClr val="000000"/>
                          </a:solidFill>
                          <a:latin typeface="Arial"/>
                        </a:rPr>
                        <a:t>6966</a:t>
                      </a:r>
                    </a:p>
                  </a:txBody>
                  <a:tcPr marL="10177" marR="10177" marT="1017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t"/>
                      <a:r>
                        <a:rPr lang="en-US" sz="1000" b="0" i="0" u="none" strike="noStrike">
                          <a:solidFill>
                            <a:srgbClr val="000000"/>
                          </a:solidFill>
                          <a:latin typeface="Arial"/>
                        </a:rPr>
                        <a:t>S</a:t>
                      </a:r>
                    </a:p>
                  </a:txBody>
                  <a:tcPr marL="10177" marR="10177" marT="10177"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t"/>
                      <a:r>
                        <a:rPr lang="en-US" sz="1000" b="0" i="0" u="none" strike="noStrike">
                          <a:solidFill>
                            <a:srgbClr val="000000"/>
                          </a:solidFill>
                          <a:latin typeface="Arial"/>
                        </a:rPr>
                        <a:t>M**</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.873</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t"/>
                      <a:r>
                        <a:rPr lang="en-US" sz="1000" b="0" i="0" u="none" strike="noStrike">
                          <a:solidFill>
                            <a:srgbClr val="000000"/>
                          </a:solidFill>
                          <a:latin typeface="Arial"/>
                        </a:rPr>
                        <a:t>F</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-.873</a:t>
                      </a:r>
                    </a:p>
                  </a:txBody>
                  <a:tcPr marL="10177" marR="10177" marT="1017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000" b="0" i="0" u="none" strike="noStrike">
                          <a:solidFill>
                            <a:srgbClr val="000000"/>
                          </a:solidFill>
                          <a:latin typeface="Arial"/>
                        </a:rPr>
                        <a:t>-2.623</a:t>
                      </a:r>
                    </a:p>
                  </a:txBody>
                  <a:tcPr marL="10177" marR="10177" marT="10177"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13716">
                <a:tc gridSpan="7">
                  <a:txBody>
                    <a:bodyPr/>
                    <a:lstStyle/>
                    <a:p>
                      <a:pPr algn="l" fontAlgn="t"/>
                      <a:r>
                        <a:rPr lang="en-US" sz="1000" b="0" i="0" u="none" strike="noStrike">
                          <a:solidFill>
                            <a:srgbClr val="000000"/>
                          </a:solidFill>
                          <a:latin typeface="Arial"/>
                        </a:rPr>
                        <a:t>a. S = Selected, U = Unselected cases, and ** = Misclassified cases.</a:t>
                      </a:r>
                    </a:p>
                  </a:txBody>
                  <a:tcPr marL="10177" marR="10177" marT="10177"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13716">
                <a:tc gridSpan="7">
                  <a:txBody>
                    <a:bodyPr/>
                    <a:lstStyle/>
                    <a:p>
                      <a:pPr algn="l" fontAlgn="t"/>
                      <a:r>
                        <a:rPr lang="en-US" sz="1000" b="0" i="0" u="none" strike="noStrike" dirty="0" err="1">
                          <a:solidFill>
                            <a:srgbClr val="000000"/>
                          </a:solidFill>
                          <a:latin typeface="Arial"/>
                        </a:rPr>
                        <a:t>b</a:t>
                      </a:r>
                      <a:r>
                        <a:rPr lang="en-US" sz="1000" b="0" i="0" u="none" strike="noStrike" dirty="0">
                          <a:solidFill>
                            <a:srgbClr val="000000"/>
                          </a:solidFill>
                          <a:latin typeface="Arial"/>
                        </a:rPr>
                        <a:t>. Cases with </a:t>
                      </a:r>
                      <a:r>
                        <a:rPr lang="en-US" sz="1000" b="0" i="0" u="none" strike="noStrike" dirty="0" err="1">
                          <a:solidFill>
                            <a:srgbClr val="000000"/>
                          </a:solidFill>
                          <a:latin typeface="Arial"/>
                        </a:rPr>
                        <a:t>studentized</a:t>
                      </a:r>
                      <a:r>
                        <a:rPr lang="en-US" sz="1000" b="0" i="0" u="none" strike="noStrike" dirty="0">
                          <a:solidFill>
                            <a:srgbClr val="000000"/>
                          </a:solidFill>
                          <a:latin typeface="Arial"/>
                        </a:rPr>
                        <a:t> residuals greater than 2.000 are listed.</a:t>
                      </a:r>
                    </a:p>
                  </a:txBody>
                  <a:tcPr marL="10177" marR="10177" marT="10177" marB="0">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TextBox 4"/>
          <p:cNvSpPr txBox="1"/>
          <p:nvPr/>
        </p:nvSpPr>
        <p:spPr>
          <a:xfrm>
            <a:off x="457200" y="1667933"/>
            <a:ext cx="82296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Finally, this table lists cases with unusually high residual values</a:t>
            </a:r>
            <a:endParaRPr lang="en-US" dirty="0"/>
          </a:p>
        </p:txBody>
      </p:sp>
      <p:sp>
        <p:nvSpPr>
          <p:cNvPr id="6" name="TextBox 5"/>
          <p:cNvSpPr txBox="1"/>
          <p:nvPr/>
        </p:nvSpPr>
        <p:spPr>
          <a:xfrm>
            <a:off x="457200" y="5448532"/>
            <a:ext cx="8229600" cy="92333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smtClean="0"/>
              <a:t>Basically it tells us which cases the model thought were ‘female’ that were actually ‘male’, but it only displays the cases in which the probability of being ‘female’ was exceptionally high (thus have high residual values)</a:t>
            </a:r>
            <a:endParaRPr lang="en-US" dirty="0"/>
          </a:p>
        </p:txBody>
      </p:sp>
      <p:sp>
        <p:nvSpPr>
          <p:cNvPr id="7" name="Rectangle 6"/>
          <p:cNvSpPr/>
          <p:nvPr/>
        </p:nvSpPr>
        <p:spPr>
          <a:xfrm>
            <a:off x="1402493" y="2472267"/>
            <a:ext cx="6339016" cy="269663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Elbow Connector 8"/>
          <p:cNvCxnSpPr>
            <a:stCxn id="5" idx="2"/>
            <a:endCxn id="7" idx="0"/>
          </p:cNvCxnSpPr>
          <p:nvPr/>
        </p:nvCxnSpPr>
        <p:spPr>
          <a:xfrm rot="16200000" flipH="1">
            <a:off x="4354499" y="2254765"/>
            <a:ext cx="435002" cy="1"/>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4140198" y="3124200"/>
            <a:ext cx="2116669" cy="15663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3" name="Elbow Connector 12"/>
          <p:cNvCxnSpPr>
            <a:stCxn id="6" idx="0"/>
            <a:endCxn id="11" idx="2"/>
          </p:cNvCxnSpPr>
          <p:nvPr/>
        </p:nvCxnSpPr>
        <p:spPr>
          <a:xfrm rot="5400000" flipH="1" flipV="1">
            <a:off x="4506267" y="4756267"/>
            <a:ext cx="757999" cy="626533"/>
          </a:xfrm>
          <a:prstGeom prst="bentConnector3">
            <a:avLst>
              <a:gd name="adj1" fmla="val 26544"/>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dissolve">
                                      <p:cBhvr>
                                        <p:cTn id="18" dur="500"/>
                                        <p:tgtEl>
                                          <p:spTgt spid="13"/>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dissolve">
                                      <p:cBhvr>
                                        <p:cTn id="21" dur="500"/>
                                        <p:tgtEl>
                                          <p:spTgt spid="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1" grpId="0" animBg="1"/>
    </p:bld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Summary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Logistic regression is awesome</a:t>
            </a:r>
          </a:p>
          <a:p>
            <a:endParaRPr lang="en-US" dirty="0" smtClean="0"/>
          </a:p>
          <a:p>
            <a:r>
              <a:rPr lang="en-US" dirty="0" smtClean="0"/>
              <a:t>Very important for social sciences where interval data is hard to come by</a:t>
            </a:r>
          </a:p>
          <a:p>
            <a:endParaRPr lang="en-US" dirty="0" smtClean="0"/>
          </a:p>
          <a:p>
            <a:r>
              <a:rPr lang="en-US" dirty="0" smtClean="0"/>
              <a:t>Is a predictive model that assesses the probability of a specific outcome</a:t>
            </a:r>
          </a:p>
          <a:p>
            <a:endParaRPr lang="en-US" dirty="0" smtClean="0"/>
          </a:p>
          <a:p>
            <a:r>
              <a:rPr lang="en-US" dirty="0" smtClean="0"/>
              <a:t>Interpretation on coefficients and odds ratios is more intuitive than in linear regression (I think)</a:t>
            </a:r>
          </a:p>
          <a:p>
            <a:endParaRPr lang="en-US" dirty="0" smtClean="0"/>
          </a:p>
          <a:p>
            <a:r>
              <a:rPr lang="en-US" dirty="0" smtClean="0"/>
              <a:t>The hardest part is getting your head around interpretation, but most of the modeling and reporting up to this stage is simple (few difficult assumptions to avoid violating)</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US" dirty="0" smtClean="0"/>
              <a:t>Workshop Task</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Run a binary logistic regression model with the variables you selected in the workshop last week</a:t>
            </a:r>
          </a:p>
          <a:p>
            <a:endParaRPr lang="en-US" dirty="0" smtClean="0"/>
          </a:p>
          <a:p>
            <a:r>
              <a:rPr lang="en-US" dirty="0" smtClean="0"/>
              <a:t>Use these slides to check that the model works (follow my step-by-step guide to operation and interpretation)</a:t>
            </a:r>
          </a:p>
          <a:p>
            <a:endParaRPr lang="en-US" dirty="0" smtClean="0"/>
          </a:p>
          <a:p>
            <a:r>
              <a:rPr lang="en-US" dirty="0" smtClean="0"/>
              <a:t>Interpret the odds ratios and draw some conclusions about your model</a:t>
            </a:r>
          </a:p>
          <a:p>
            <a:endParaRPr lang="en-US" dirty="0" smtClean="0"/>
          </a:p>
          <a:p>
            <a:r>
              <a:rPr lang="en-US" dirty="0" smtClean="0"/>
              <a:t>If your model doesn’t work then work in pairs</a:t>
            </a:r>
          </a:p>
          <a:p>
            <a:endParaRPr lang="en-US" dirty="0" smtClean="0"/>
          </a:p>
          <a:p>
            <a:r>
              <a:rPr lang="en-US" dirty="0" smtClean="0"/>
              <a:t>This technique is advanced, so ask for help if you are unsure</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Workshop Feedback</a:t>
            </a:r>
            <a:endParaRPr lang="en-US" dirty="0"/>
          </a:p>
        </p:txBody>
      </p:sp>
      <p:sp>
        <p:nvSpPr>
          <p:cNvPr id="4" name="TextBox 3"/>
          <p:cNvSpPr txBox="1"/>
          <p:nvPr/>
        </p:nvSpPr>
        <p:spPr>
          <a:xfrm>
            <a:off x="824713" y="1871957"/>
            <a:ext cx="7554366" cy="1200328"/>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2400" u="sng" dirty="0" smtClean="0"/>
              <a:t>TASK:</a:t>
            </a:r>
          </a:p>
          <a:p>
            <a:pPr algn="ctr"/>
            <a:r>
              <a:rPr lang="en-US" sz="2400" dirty="0" smtClean="0"/>
              <a:t>To select appropriate variables for a binary logistic regression model with ‘Sex’ as the dependent variable</a:t>
            </a:r>
            <a:endParaRPr lang="en-US" sz="2400" dirty="0"/>
          </a:p>
        </p:txBody>
      </p:sp>
      <p:sp>
        <p:nvSpPr>
          <p:cNvPr id="5" name="TextBox 4"/>
          <p:cNvSpPr txBox="1"/>
          <p:nvPr/>
        </p:nvSpPr>
        <p:spPr>
          <a:xfrm>
            <a:off x="824713" y="3367817"/>
            <a:ext cx="7554366"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What variables did you decide would go into the model?</a:t>
            </a:r>
            <a:endParaRPr lang="en-US" dirty="0"/>
          </a:p>
        </p:txBody>
      </p:sp>
      <p:sp>
        <p:nvSpPr>
          <p:cNvPr id="6" name="TextBox 5"/>
          <p:cNvSpPr txBox="1"/>
          <p:nvPr/>
        </p:nvSpPr>
        <p:spPr>
          <a:xfrm>
            <a:off x="824713" y="4110003"/>
            <a:ext cx="755436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Did you have any problems or issues?</a:t>
            </a:r>
            <a:endParaRPr lang="en-US" dirty="0"/>
          </a:p>
        </p:txBody>
      </p:sp>
      <p:sp>
        <p:nvSpPr>
          <p:cNvPr id="7" name="TextBox 6"/>
          <p:cNvSpPr txBox="1"/>
          <p:nvPr/>
        </p:nvSpPr>
        <p:spPr>
          <a:xfrm>
            <a:off x="824713" y="4931410"/>
            <a:ext cx="7554366"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TODAY: I will show you how to run and interpret a binary logistic model in SPSS. I will use the same dependent variable and dataset (‘Sex’).</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dissolve">
                                      <p:cBhvr>
                                        <p:cTn id="11" dur="500"/>
                                        <p:tgtEl>
                                          <p:spTgt spid="5"/>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ssolv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My Variables I</a:t>
            </a:r>
            <a:endParaRPr lang="en-US" dirty="0"/>
          </a:p>
        </p:txBody>
      </p:sp>
      <p:graphicFrame>
        <p:nvGraphicFramePr>
          <p:cNvPr id="6" name="Table 5"/>
          <p:cNvGraphicFramePr>
            <a:graphicFrameLocks noGrp="1"/>
          </p:cNvGraphicFramePr>
          <p:nvPr/>
        </p:nvGraphicFramePr>
        <p:xfrm>
          <a:off x="457201" y="1576019"/>
          <a:ext cx="8229599" cy="5056335"/>
        </p:xfrm>
        <a:graphic>
          <a:graphicData uri="http://schemas.openxmlformats.org/drawingml/2006/table">
            <a:tbl>
              <a:tblPr firstRow="1" bandRow="1">
                <a:tableStyleId>{F5AB1C69-6EDB-4FF4-983F-18BD219EF322}</a:tableStyleId>
              </a:tblPr>
              <a:tblGrid>
                <a:gridCol w="812832"/>
                <a:gridCol w="2289766"/>
                <a:gridCol w="3309499"/>
                <a:gridCol w="945572"/>
                <a:gridCol w="871930"/>
              </a:tblGrid>
              <a:tr h="343269">
                <a:tc>
                  <a:txBody>
                    <a:bodyPr/>
                    <a:lstStyle/>
                    <a:p>
                      <a:pPr algn="ctr"/>
                      <a:r>
                        <a:rPr lang="en-US" sz="1400" dirty="0" smtClean="0"/>
                        <a:t>Variable</a:t>
                      </a:r>
                      <a:endParaRPr lang="en-US" sz="1400" dirty="0"/>
                    </a:p>
                  </a:txBody>
                  <a:tcPr/>
                </a:tc>
                <a:tc>
                  <a:txBody>
                    <a:bodyPr/>
                    <a:lstStyle/>
                    <a:p>
                      <a:pPr algn="ctr"/>
                      <a:r>
                        <a:rPr lang="en-US" sz="1400" dirty="0" smtClean="0"/>
                        <a:t>Label</a:t>
                      </a:r>
                      <a:endParaRPr lang="en-US" sz="1400" dirty="0"/>
                    </a:p>
                  </a:txBody>
                  <a:tcPr/>
                </a:tc>
                <a:tc>
                  <a:txBody>
                    <a:bodyPr/>
                    <a:lstStyle/>
                    <a:p>
                      <a:pPr algn="ctr"/>
                      <a:r>
                        <a:rPr lang="en-US" sz="1400" dirty="0" smtClean="0"/>
                        <a:t>Response</a:t>
                      </a:r>
                      <a:endParaRPr lang="en-US" sz="1400" dirty="0"/>
                    </a:p>
                  </a:txBody>
                  <a:tcPr/>
                </a:tc>
                <a:tc>
                  <a:txBody>
                    <a:bodyPr/>
                    <a:lstStyle/>
                    <a:p>
                      <a:pPr algn="ctr"/>
                      <a:r>
                        <a:rPr lang="en-US" sz="1400" dirty="0" smtClean="0"/>
                        <a:t>Freq.</a:t>
                      </a:r>
                    </a:p>
                    <a:p>
                      <a:pPr algn="ctr"/>
                      <a:r>
                        <a:rPr lang="en-US" sz="1400" dirty="0" smtClean="0"/>
                        <a:t>(Missing)</a:t>
                      </a:r>
                      <a:endParaRPr lang="en-US" sz="1400" dirty="0"/>
                    </a:p>
                  </a:txBody>
                  <a:tcPr/>
                </a:tc>
                <a:tc>
                  <a:txBody>
                    <a:bodyPr/>
                    <a:lstStyle/>
                    <a:p>
                      <a:pPr algn="ctr"/>
                      <a:r>
                        <a:rPr lang="en-US" sz="1400" baseline="0" dirty="0" smtClean="0"/>
                        <a:t>Rel. With</a:t>
                      </a:r>
                    </a:p>
                    <a:p>
                      <a:pPr algn="ctr"/>
                      <a:r>
                        <a:rPr lang="en-US" sz="1400" baseline="0" dirty="0" smtClean="0"/>
                        <a:t>DV (</a:t>
                      </a:r>
                      <a:r>
                        <a:rPr lang="en-US" sz="1400" i="1" baseline="0" dirty="0" err="1" smtClean="0"/>
                        <a:t>p</a:t>
                      </a:r>
                      <a:r>
                        <a:rPr lang="en-US" sz="1400" i="0" baseline="0" dirty="0" smtClean="0"/>
                        <a:t>)</a:t>
                      </a:r>
                      <a:endParaRPr lang="en-US" sz="1400" dirty="0"/>
                    </a:p>
                  </a:txBody>
                  <a:tcPr/>
                </a:tc>
              </a:tr>
              <a:tr h="302362">
                <a:tc>
                  <a:txBody>
                    <a:bodyPr/>
                    <a:lstStyle/>
                    <a:p>
                      <a:r>
                        <a:rPr lang="en-US" sz="1200" b="1" dirty="0" err="1" smtClean="0"/>
                        <a:t>arealive</a:t>
                      </a:r>
                      <a:endParaRPr lang="en-US" sz="1200" b="1" dirty="0"/>
                    </a:p>
                  </a:txBody>
                  <a:tcPr/>
                </a:tc>
                <a:tc>
                  <a:txBody>
                    <a:bodyPr/>
                    <a:lstStyle/>
                    <a:p>
                      <a:r>
                        <a:rPr lang="en-US" sz="1200" dirty="0" smtClean="0"/>
                        <a:t>Years live in area</a:t>
                      </a:r>
                      <a:endParaRPr lang="en-US" sz="1200" dirty="0"/>
                    </a:p>
                  </a:txBody>
                  <a:tcPr/>
                </a:tc>
                <a:tc>
                  <a:txBody>
                    <a:bodyPr/>
                    <a:lstStyle/>
                    <a:p>
                      <a:r>
                        <a:rPr lang="en-US" sz="1200" dirty="0" smtClean="0"/>
                        <a:t>Years</a:t>
                      </a:r>
                      <a:endParaRPr lang="en-US" sz="1200" dirty="0"/>
                    </a:p>
                  </a:txBody>
                  <a:tcPr/>
                </a:tc>
                <a:tc>
                  <a:txBody>
                    <a:bodyPr/>
                    <a:lstStyle/>
                    <a:p>
                      <a:r>
                        <a:rPr lang="en-US" sz="1200" dirty="0" smtClean="0"/>
                        <a:t>7854 (367)</a:t>
                      </a:r>
                      <a:endParaRPr lang="en-US" sz="1200" dirty="0"/>
                    </a:p>
                  </a:txBody>
                  <a:tcPr/>
                </a:tc>
                <a:tc>
                  <a:txBody>
                    <a:bodyPr/>
                    <a:lstStyle/>
                    <a:p>
                      <a:r>
                        <a:rPr lang="en-US" sz="1200" dirty="0" smtClean="0"/>
                        <a:t>0.96</a:t>
                      </a:r>
                      <a:endParaRPr lang="en-US" sz="1200" dirty="0"/>
                    </a:p>
                  </a:txBody>
                  <a:tcPr/>
                </a:tc>
              </a:tr>
              <a:tr h="302362">
                <a:tc>
                  <a:txBody>
                    <a:bodyPr/>
                    <a:lstStyle/>
                    <a:p>
                      <a:r>
                        <a:rPr lang="en-US" sz="1200" b="1" dirty="0" smtClean="0"/>
                        <a:t>age</a:t>
                      </a:r>
                      <a:endParaRPr lang="en-US" sz="1200" b="1" dirty="0"/>
                    </a:p>
                  </a:txBody>
                  <a:tcPr/>
                </a:tc>
                <a:tc>
                  <a:txBody>
                    <a:bodyPr/>
                    <a:lstStyle/>
                    <a:p>
                      <a:r>
                        <a:rPr lang="en-US" sz="1200" dirty="0" smtClean="0"/>
                        <a:t>Age (years)</a:t>
                      </a:r>
                      <a:endParaRPr lang="en-US" sz="1200" dirty="0"/>
                    </a:p>
                  </a:txBody>
                  <a:tcPr/>
                </a:tc>
                <a:tc>
                  <a:txBody>
                    <a:bodyPr/>
                    <a:lstStyle/>
                    <a:p>
                      <a:r>
                        <a:rPr lang="en-US" sz="1200" dirty="0" smtClean="0"/>
                        <a:t>Years</a:t>
                      </a:r>
                      <a:endParaRPr lang="en-US" sz="1200" dirty="0"/>
                    </a:p>
                  </a:txBody>
                  <a:tcPr/>
                </a:tc>
                <a:tc>
                  <a:txBody>
                    <a:bodyPr/>
                    <a:lstStyle/>
                    <a:p>
                      <a:r>
                        <a:rPr lang="en-US" sz="1200" dirty="0" smtClean="0"/>
                        <a:t>8221 (0)</a:t>
                      </a:r>
                      <a:endParaRPr lang="en-US" sz="1200" dirty="0"/>
                    </a:p>
                  </a:txBody>
                  <a:tcPr/>
                </a:tc>
                <a:tc>
                  <a:txBody>
                    <a:bodyPr/>
                    <a:lstStyle/>
                    <a:p>
                      <a:r>
                        <a:rPr lang="en-US" sz="1200" dirty="0" smtClean="0"/>
                        <a:t>0.00</a:t>
                      </a:r>
                      <a:endParaRPr lang="en-US" sz="1200" dirty="0"/>
                    </a:p>
                  </a:txBody>
                  <a:tcPr/>
                </a:tc>
              </a:tr>
              <a:tr h="302362">
                <a:tc>
                  <a:txBody>
                    <a:bodyPr/>
                    <a:lstStyle/>
                    <a:p>
                      <a:r>
                        <a:rPr lang="en-US" sz="1200" b="1" dirty="0" smtClean="0"/>
                        <a:t>edlev7</a:t>
                      </a:r>
                      <a:endParaRPr lang="en-US" sz="1200" b="1" dirty="0"/>
                    </a:p>
                  </a:txBody>
                  <a:tcPr/>
                </a:tc>
                <a:tc>
                  <a:txBody>
                    <a:bodyPr/>
                    <a:lstStyle/>
                    <a:p>
                      <a:r>
                        <a:rPr lang="en-US" sz="1200" dirty="0" smtClean="0"/>
                        <a:t>Education</a:t>
                      </a:r>
                      <a:r>
                        <a:rPr lang="en-US" sz="1200" baseline="0" dirty="0" smtClean="0"/>
                        <a:t> Level</a:t>
                      </a:r>
                      <a:endParaRPr lang="en-US" sz="1200" dirty="0"/>
                    </a:p>
                  </a:txBody>
                  <a:tcPr/>
                </a:tc>
                <a:tc>
                  <a:txBody>
                    <a:bodyPr/>
                    <a:lstStyle/>
                    <a:p>
                      <a:r>
                        <a:rPr lang="en-US" sz="1200" dirty="0" smtClean="0"/>
                        <a:t>HE/Other/None</a:t>
                      </a:r>
                      <a:endParaRPr lang="en-US" sz="1200" dirty="0"/>
                    </a:p>
                  </a:txBody>
                  <a:tcPr/>
                </a:tc>
                <a:tc>
                  <a:txBody>
                    <a:bodyPr/>
                    <a:lstStyle/>
                    <a:p>
                      <a:r>
                        <a:rPr lang="en-US" sz="1200" dirty="0" smtClean="0"/>
                        <a:t>6455 (1766)</a:t>
                      </a:r>
                      <a:endParaRPr lang="en-US" sz="1200" dirty="0"/>
                    </a:p>
                  </a:txBody>
                  <a:tcPr/>
                </a:tc>
                <a:tc>
                  <a:txBody>
                    <a:bodyPr/>
                    <a:lstStyle/>
                    <a:p>
                      <a:r>
                        <a:rPr lang="en-US" sz="1200" dirty="0" smtClean="0"/>
                        <a:t>0.00</a:t>
                      </a:r>
                      <a:endParaRPr lang="en-US" sz="1200" dirty="0"/>
                    </a:p>
                  </a:txBody>
                  <a:tcPr/>
                </a:tc>
              </a:tr>
              <a:tr h="302362">
                <a:tc>
                  <a:txBody>
                    <a:bodyPr/>
                    <a:lstStyle/>
                    <a:p>
                      <a:r>
                        <a:rPr lang="en-US" sz="1200" b="1" dirty="0" smtClean="0"/>
                        <a:t>ftpte2</a:t>
                      </a:r>
                      <a:endParaRPr lang="en-US" sz="1200" b="1" dirty="0"/>
                    </a:p>
                  </a:txBody>
                  <a:tcPr/>
                </a:tc>
                <a:tc>
                  <a:txBody>
                    <a:bodyPr/>
                    <a:lstStyle/>
                    <a:p>
                      <a:r>
                        <a:rPr lang="en-US" sz="1200" dirty="0" smtClean="0"/>
                        <a:t>Full or part-time</a:t>
                      </a:r>
                      <a:r>
                        <a:rPr lang="en-US" sz="1200" baseline="0" dirty="0" smtClean="0"/>
                        <a:t> work</a:t>
                      </a:r>
                      <a:endParaRPr lang="en-US" sz="1200" dirty="0"/>
                    </a:p>
                  </a:txBody>
                  <a:tcPr/>
                </a:tc>
                <a:tc>
                  <a:txBody>
                    <a:bodyPr/>
                    <a:lstStyle/>
                    <a:p>
                      <a:r>
                        <a:rPr lang="en-US" sz="1200" dirty="0" smtClean="0"/>
                        <a:t>Full Time/Part Time</a:t>
                      </a:r>
                      <a:endParaRPr lang="en-US" sz="1200" dirty="0"/>
                    </a:p>
                  </a:txBody>
                  <a:tcPr/>
                </a:tc>
                <a:tc>
                  <a:txBody>
                    <a:bodyPr/>
                    <a:lstStyle/>
                    <a:p>
                      <a:r>
                        <a:rPr lang="en-US" sz="1200" dirty="0" smtClean="0"/>
                        <a:t>4442 (3779</a:t>
                      </a:r>
                      <a:r>
                        <a:rPr lang="en-US" sz="1200" baseline="0" dirty="0" smtClean="0"/>
                        <a:t>)</a:t>
                      </a:r>
                      <a:endParaRPr lang="en-US" sz="1200" dirty="0"/>
                    </a:p>
                  </a:txBody>
                  <a:tcPr/>
                </a:tc>
                <a:tc>
                  <a:txBody>
                    <a:bodyPr/>
                    <a:lstStyle/>
                    <a:p>
                      <a:r>
                        <a:rPr lang="en-US" sz="1200" dirty="0" smtClean="0"/>
                        <a:t>0.00</a:t>
                      </a:r>
                      <a:endParaRPr lang="en-US" sz="1200" dirty="0"/>
                    </a:p>
                  </a:txBody>
                  <a:tcPr/>
                </a:tc>
              </a:tr>
              <a:tr h="302362">
                <a:tc>
                  <a:txBody>
                    <a:bodyPr/>
                    <a:lstStyle/>
                    <a:p>
                      <a:r>
                        <a:rPr lang="en-US" sz="1200" b="1" dirty="0" err="1" smtClean="0"/>
                        <a:t>leiskids</a:t>
                      </a:r>
                      <a:endParaRPr lang="en-US" sz="1200" b="1" dirty="0"/>
                    </a:p>
                  </a:txBody>
                  <a:tcPr/>
                </a:tc>
                <a:tc>
                  <a:txBody>
                    <a:bodyPr/>
                    <a:lstStyle/>
                    <a:p>
                      <a:r>
                        <a:rPr lang="en-US" sz="1200" dirty="0" smtClean="0"/>
                        <a:t>Facilities</a:t>
                      </a:r>
                      <a:r>
                        <a:rPr lang="en-US" sz="1200" baseline="0" dirty="0" smtClean="0"/>
                        <a:t> for kids &lt;13</a:t>
                      </a:r>
                      <a:endParaRPr lang="en-US" sz="1200" dirty="0"/>
                    </a:p>
                  </a:txBody>
                  <a:tcPr/>
                </a:tc>
                <a:tc>
                  <a:txBody>
                    <a:bodyPr/>
                    <a:lstStyle/>
                    <a:p>
                      <a:r>
                        <a:rPr lang="en-US" sz="1200" dirty="0" err="1" smtClean="0"/>
                        <a:t>V.Good</a:t>
                      </a:r>
                      <a:r>
                        <a:rPr lang="en-US" sz="1200" dirty="0" smtClean="0"/>
                        <a:t>/Good/Average/Poor/V.</a:t>
                      </a:r>
                      <a:r>
                        <a:rPr lang="en-US" sz="1200" baseline="0" dirty="0" smtClean="0"/>
                        <a:t> Poor/DK</a:t>
                      </a:r>
                      <a:endParaRPr lang="en-US" sz="1200" dirty="0"/>
                    </a:p>
                  </a:txBody>
                  <a:tcPr/>
                </a:tc>
                <a:tc>
                  <a:txBody>
                    <a:bodyPr/>
                    <a:lstStyle/>
                    <a:p>
                      <a:r>
                        <a:rPr lang="en-US" sz="1200" dirty="0" smtClean="0"/>
                        <a:t>7853 (368</a:t>
                      </a:r>
                      <a:r>
                        <a:rPr lang="en-US" sz="1200" baseline="0" dirty="0" smtClean="0"/>
                        <a:t>)</a:t>
                      </a:r>
                      <a:endParaRPr lang="en-US" sz="1200" dirty="0"/>
                    </a:p>
                  </a:txBody>
                  <a:tcPr/>
                </a:tc>
                <a:tc>
                  <a:txBody>
                    <a:bodyPr/>
                    <a:lstStyle/>
                    <a:p>
                      <a:r>
                        <a:rPr lang="en-US" sz="1200" b="1" dirty="0" smtClean="0">
                          <a:solidFill>
                            <a:srgbClr val="FF0000"/>
                          </a:solidFill>
                        </a:rPr>
                        <a:t>RECODE</a:t>
                      </a:r>
                      <a:endParaRPr lang="en-US" sz="1200" b="1" dirty="0">
                        <a:solidFill>
                          <a:srgbClr val="FF0000"/>
                        </a:solidFill>
                      </a:endParaRPr>
                    </a:p>
                  </a:txBody>
                  <a:tcPr/>
                </a:tc>
              </a:tr>
              <a:tr h="302362">
                <a:tc>
                  <a:txBody>
                    <a:bodyPr/>
                    <a:lstStyle/>
                    <a:p>
                      <a:r>
                        <a:rPr lang="en-US" sz="1200" b="1" dirty="0" err="1" smtClean="0"/>
                        <a:t>walkdark</a:t>
                      </a:r>
                      <a:endParaRPr lang="en-US" sz="1200" b="1" dirty="0"/>
                    </a:p>
                  </a:txBody>
                  <a:tcPr/>
                </a:tc>
                <a:tc>
                  <a:txBody>
                    <a:bodyPr/>
                    <a:lstStyle/>
                    <a:p>
                      <a:r>
                        <a:rPr lang="en-US" sz="1200" dirty="0" smtClean="0"/>
                        <a:t>How safe walking alone after</a:t>
                      </a:r>
                      <a:r>
                        <a:rPr lang="en-US" sz="1200" baseline="0" dirty="0" smtClean="0"/>
                        <a:t> dark</a:t>
                      </a:r>
                      <a:endParaRPr lang="en-US" sz="1200" dirty="0"/>
                    </a:p>
                  </a:txBody>
                  <a:tcPr/>
                </a:tc>
                <a:tc>
                  <a:txBody>
                    <a:bodyPr/>
                    <a:lstStyle/>
                    <a:p>
                      <a:r>
                        <a:rPr lang="en-US" sz="1200" dirty="0" err="1" smtClean="0"/>
                        <a:t>V.Safe</a:t>
                      </a:r>
                      <a:r>
                        <a:rPr lang="en-US" sz="1200" dirty="0" smtClean="0"/>
                        <a:t>/Fairly Safe/A Bit</a:t>
                      </a:r>
                      <a:r>
                        <a:rPr lang="en-US" sz="1200" baseline="0" dirty="0" smtClean="0"/>
                        <a:t> Unsafe/</a:t>
                      </a:r>
                      <a:r>
                        <a:rPr lang="en-US" sz="1200" baseline="0" dirty="0" err="1" smtClean="0"/>
                        <a:t>V.Unsafe</a:t>
                      </a:r>
                      <a:r>
                        <a:rPr lang="en-US" sz="1200" baseline="0" dirty="0" smtClean="0"/>
                        <a:t>/Never Go</a:t>
                      </a:r>
                      <a:endParaRPr lang="en-US" sz="1200" dirty="0"/>
                    </a:p>
                  </a:txBody>
                  <a:tcPr/>
                </a:tc>
                <a:tc>
                  <a:txBody>
                    <a:bodyPr/>
                    <a:lstStyle/>
                    <a:p>
                      <a:r>
                        <a:rPr lang="en-US" sz="1200" dirty="0" smtClean="0"/>
                        <a:t>7851 (370)</a:t>
                      </a:r>
                      <a:endParaRPr lang="en-US" sz="1200" dirty="0"/>
                    </a:p>
                  </a:txBody>
                  <a:tcPr/>
                </a:tc>
                <a:tc>
                  <a:txBody>
                    <a:bodyPr/>
                    <a:lstStyle/>
                    <a:p>
                      <a:r>
                        <a:rPr lang="en-US" sz="1200" b="1" dirty="0" smtClean="0">
                          <a:solidFill>
                            <a:srgbClr val="FF0000"/>
                          </a:solidFill>
                        </a:rPr>
                        <a:t>RECODE</a:t>
                      </a:r>
                      <a:endParaRPr lang="en-US" sz="1200" b="1" dirty="0">
                        <a:solidFill>
                          <a:srgbClr val="FF0000"/>
                        </a:solidFill>
                      </a:endParaRPr>
                    </a:p>
                  </a:txBody>
                  <a:tcPr/>
                </a:tc>
              </a:tr>
              <a:tr h="302362">
                <a:tc>
                  <a:txBody>
                    <a:bodyPr/>
                    <a:lstStyle/>
                    <a:p>
                      <a:r>
                        <a:rPr lang="en-US" sz="1200" b="1" dirty="0" smtClean="0"/>
                        <a:t>involved</a:t>
                      </a:r>
                      <a:endParaRPr lang="en-US" sz="1200" b="1" dirty="0"/>
                    </a:p>
                  </a:txBody>
                  <a:tcPr/>
                </a:tc>
                <a:tc>
                  <a:txBody>
                    <a:bodyPr/>
                    <a:lstStyle/>
                    <a:p>
                      <a:r>
                        <a:rPr lang="en-US" sz="1200" dirty="0" smtClean="0"/>
                        <a:t>Involved in local org</a:t>
                      </a:r>
                      <a:r>
                        <a:rPr lang="en-US" sz="1200" baseline="0" dirty="0" smtClean="0"/>
                        <a:t>. (last 3 years)</a:t>
                      </a:r>
                      <a:endParaRPr lang="en-US" sz="1200" dirty="0"/>
                    </a:p>
                  </a:txBody>
                  <a:tcPr/>
                </a:tc>
                <a:tc>
                  <a:txBody>
                    <a:bodyPr/>
                    <a:lstStyle/>
                    <a:p>
                      <a:r>
                        <a:rPr lang="en-US" sz="1200" dirty="0" smtClean="0"/>
                        <a:t>Yes/No</a:t>
                      </a:r>
                      <a:endParaRPr lang="en-US" sz="1200" dirty="0"/>
                    </a:p>
                  </a:txBody>
                  <a:tcPr/>
                </a:tc>
                <a:tc>
                  <a:txBody>
                    <a:bodyPr/>
                    <a:lstStyle/>
                    <a:p>
                      <a:r>
                        <a:rPr lang="en-US" sz="1200" dirty="0" smtClean="0"/>
                        <a:t>7855 (366)</a:t>
                      </a:r>
                      <a:endParaRPr lang="en-US" sz="1200" dirty="0"/>
                    </a:p>
                  </a:txBody>
                  <a:tcPr/>
                </a:tc>
                <a:tc>
                  <a:txBody>
                    <a:bodyPr/>
                    <a:lstStyle/>
                    <a:p>
                      <a:r>
                        <a:rPr lang="en-US" sz="1200" dirty="0" smtClean="0"/>
                        <a:t>0.01</a:t>
                      </a:r>
                      <a:endParaRPr lang="en-US" sz="1200" dirty="0"/>
                    </a:p>
                  </a:txBody>
                  <a:tcPr/>
                </a:tc>
              </a:tr>
              <a:tr h="302362">
                <a:tc>
                  <a:txBody>
                    <a:bodyPr/>
                    <a:lstStyle/>
                    <a:p>
                      <a:r>
                        <a:rPr lang="en-US" sz="1200" b="1" dirty="0" err="1" smtClean="0"/>
                        <a:t>favdone</a:t>
                      </a:r>
                      <a:endParaRPr lang="en-US" sz="1200" b="1" dirty="0"/>
                    </a:p>
                  </a:txBody>
                  <a:tcPr/>
                </a:tc>
                <a:tc>
                  <a:txBody>
                    <a:bodyPr/>
                    <a:lstStyle/>
                    <a:p>
                      <a:r>
                        <a:rPr lang="en-US" sz="1200" dirty="0" err="1" smtClean="0"/>
                        <a:t>Favour</a:t>
                      </a:r>
                      <a:r>
                        <a:rPr lang="en-US" sz="1200" dirty="0" smtClean="0"/>
                        <a:t> for </a:t>
                      </a:r>
                      <a:r>
                        <a:rPr lang="en-US" sz="1200" dirty="0" err="1" smtClean="0"/>
                        <a:t>neighbour</a:t>
                      </a:r>
                      <a:endParaRPr lang="en-US" sz="1200" dirty="0"/>
                    </a:p>
                  </a:txBody>
                  <a:tcPr/>
                </a:tc>
                <a:tc>
                  <a:txBody>
                    <a:bodyPr/>
                    <a:lstStyle/>
                    <a:p>
                      <a:r>
                        <a:rPr lang="en-US" sz="1200" dirty="0" smtClean="0"/>
                        <a:t>Yes/No/Spontaneous</a:t>
                      </a:r>
                      <a:endParaRPr lang="en-US" sz="1200" dirty="0"/>
                    </a:p>
                  </a:txBody>
                  <a:tcPr/>
                </a:tc>
                <a:tc>
                  <a:txBody>
                    <a:bodyPr/>
                    <a:lstStyle/>
                    <a:p>
                      <a:r>
                        <a:rPr lang="en-US" sz="1200" dirty="0" smtClean="0"/>
                        <a:t>7848 (373)</a:t>
                      </a:r>
                      <a:endParaRPr lang="en-US" sz="1200" dirty="0"/>
                    </a:p>
                  </a:txBody>
                  <a:tcPr/>
                </a:tc>
                <a:tc>
                  <a:txBody>
                    <a:bodyPr/>
                    <a:lstStyle/>
                    <a:p>
                      <a:r>
                        <a:rPr lang="en-US" sz="1200" b="1" dirty="0" smtClean="0">
                          <a:solidFill>
                            <a:srgbClr val="FF0000"/>
                          </a:solidFill>
                        </a:rPr>
                        <a:t>RECODE</a:t>
                      </a:r>
                      <a:endParaRPr lang="en-US" sz="1200" b="1" dirty="0">
                        <a:solidFill>
                          <a:srgbClr val="FF0000"/>
                        </a:solidFill>
                      </a:endParaRPr>
                    </a:p>
                  </a:txBody>
                  <a:tcPr/>
                </a:tc>
              </a:tr>
              <a:tr h="302362">
                <a:tc>
                  <a:txBody>
                    <a:bodyPr/>
                    <a:lstStyle/>
                    <a:p>
                      <a:r>
                        <a:rPr lang="en-US" sz="1200" b="1" dirty="0" err="1" smtClean="0"/>
                        <a:t>seerel</a:t>
                      </a:r>
                      <a:endParaRPr lang="en-US" sz="1200" b="1" dirty="0"/>
                    </a:p>
                  </a:txBody>
                  <a:tcPr/>
                </a:tc>
                <a:tc>
                  <a:txBody>
                    <a:bodyPr/>
                    <a:lstStyle/>
                    <a:p>
                      <a:r>
                        <a:rPr lang="en-US" sz="1200" dirty="0" smtClean="0"/>
                        <a:t>See relatives</a:t>
                      </a:r>
                      <a:endParaRPr lang="en-US" sz="1200" dirty="0"/>
                    </a:p>
                  </a:txBody>
                  <a:tcPr/>
                </a:tc>
                <a:tc rowSpan="2">
                  <a:txBody>
                    <a:bodyPr/>
                    <a:lstStyle/>
                    <a:p>
                      <a:r>
                        <a:rPr lang="en-US" sz="1200" dirty="0" smtClean="0"/>
                        <a:t>Every Day/5-6 Days A Week/</a:t>
                      </a:r>
                      <a:r>
                        <a:rPr lang="en-US" sz="1200" baseline="0" dirty="0" smtClean="0"/>
                        <a:t>3-4 Days A Week/1-2 A Week/1-2 A Month/1 Every Couple of Months/1-2 A Year/Not In Last Year</a:t>
                      </a:r>
                      <a:endParaRPr lang="en-US" sz="1200" dirty="0"/>
                    </a:p>
                  </a:txBody>
                  <a:tcPr/>
                </a:tc>
                <a:tc>
                  <a:txBody>
                    <a:bodyPr/>
                    <a:lstStyle/>
                    <a:p>
                      <a:r>
                        <a:rPr lang="en-US" sz="1200" dirty="0" smtClean="0"/>
                        <a:t>7850 (371)</a:t>
                      </a:r>
                      <a:endParaRPr lang="en-US" sz="1200" dirty="0"/>
                    </a:p>
                  </a:txBody>
                  <a:tcPr/>
                </a:tc>
                <a:tc>
                  <a:txBody>
                    <a:bodyPr/>
                    <a:lstStyle/>
                    <a:p>
                      <a:r>
                        <a:rPr lang="en-US" sz="1200" b="1" dirty="0" smtClean="0">
                          <a:solidFill>
                            <a:srgbClr val="FF0000"/>
                          </a:solidFill>
                        </a:rPr>
                        <a:t>RECODE</a:t>
                      </a:r>
                      <a:endParaRPr lang="en-US" sz="1200" b="1" dirty="0">
                        <a:solidFill>
                          <a:srgbClr val="FF0000"/>
                        </a:solidFill>
                      </a:endParaRPr>
                    </a:p>
                  </a:txBody>
                  <a:tcPr/>
                </a:tc>
              </a:tr>
              <a:tr h="302362">
                <a:tc>
                  <a:txBody>
                    <a:bodyPr/>
                    <a:lstStyle/>
                    <a:p>
                      <a:r>
                        <a:rPr lang="en-US" sz="1200" b="1" dirty="0" err="1" smtClean="0"/>
                        <a:t>spkneigh</a:t>
                      </a:r>
                      <a:endParaRPr lang="en-US" sz="1200" b="1" dirty="0"/>
                    </a:p>
                  </a:txBody>
                  <a:tcPr/>
                </a:tc>
                <a:tc>
                  <a:txBody>
                    <a:bodyPr/>
                    <a:lstStyle/>
                    <a:p>
                      <a:r>
                        <a:rPr lang="en-US" sz="1200" dirty="0" smtClean="0"/>
                        <a:t>Speak</a:t>
                      </a:r>
                      <a:r>
                        <a:rPr lang="en-US" sz="1200" baseline="0" dirty="0" smtClean="0"/>
                        <a:t> to </a:t>
                      </a:r>
                      <a:r>
                        <a:rPr lang="en-US" sz="1200" baseline="0" dirty="0" err="1" smtClean="0"/>
                        <a:t>neighbours</a:t>
                      </a:r>
                      <a:endParaRPr lang="en-US" sz="1200" dirty="0"/>
                    </a:p>
                  </a:txBody>
                  <a:tcPr/>
                </a:tc>
                <a:tc vMerge="1">
                  <a:txBody>
                    <a:bodyPr/>
                    <a:lstStyle/>
                    <a:p>
                      <a:endParaRPr lang="en-US" sz="1200" dirty="0"/>
                    </a:p>
                  </a:txBody>
                  <a:tcPr/>
                </a:tc>
                <a:tc>
                  <a:txBody>
                    <a:bodyPr/>
                    <a:lstStyle/>
                    <a:p>
                      <a:r>
                        <a:rPr lang="en-US" sz="1200" dirty="0" smtClean="0"/>
                        <a:t>7847 (374)</a:t>
                      </a:r>
                      <a:endParaRPr lang="en-US" sz="1200" dirty="0"/>
                    </a:p>
                  </a:txBody>
                  <a:tcPr/>
                </a:tc>
                <a:tc>
                  <a:txBody>
                    <a:bodyPr/>
                    <a:lstStyle/>
                    <a:p>
                      <a:r>
                        <a:rPr lang="en-US" sz="1200" b="1" dirty="0" smtClean="0">
                          <a:solidFill>
                            <a:srgbClr val="FF0000"/>
                          </a:solidFill>
                        </a:rPr>
                        <a:t>RECODE</a:t>
                      </a:r>
                      <a:endParaRPr lang="en-US" sz="1200" b="1" dirty="0">
                        <a:solidFill>
                          <a:srgbClr val="FF0000"/>
                        </a:solidFill>
                      </a:endParaRPr>
                    </a:p>
                  </a:txBody>
                  <a:tcPr/>
                </a:tc>
              </a:tr>
              <a:tr h="302362">
                <a:tc>
                  <a:txBody>
                    <a:bodyPr/>
                    <a:lstStyle/>
                    <a:p>
                      <a:r>
                        <a:rPr lang="en-US" sz="1200" b="1" dirty="0" err="1" smtClean="0"/>
                        <a:t>illfrne</a:t>
                      </a:r>
                      <a:endParaRPr lang="en-US" sz="1200" b="1" dirty="0"/>
                    </a:p>
                  </a:txBody>
                  <a:tcPr/>
                </a:tc>
                <a:tc>
                  <a:txBody>
                    <a:bodyPr/>
                    <a:lstStyle/>
                    <a:p>
                      <a:r>
                        <a:rPr lang="en-US" sz="1200" dirty="0" smtClean="0"/>
                        <a:t>Friend/</a:t>
                      </a:r>
                      <a:r>
                        <a:rPr lang="en-US" sz="1200" dirty="0" err="1" smtClean="0"/>
                        <a:t>neighbour</a:t>
                      </a:r>
                      <a:r>
                        <a:rPr lang="en-US" sz="1200" baseline="0" dirty="0" smtClean="0"/>
                        <a:t> helps when ill</a:t>
                      </a:r>
                      <a:endParaRPr lang="en-US" sz="1200" dirty="0"/>
                    </a:p>
                  </a:txBody>
                  <a:tcPr/>
                </a:tc>
                <a:tc>
                  <a:txBody>
                    <a:bodyPr/>
                    <a:lstStyle/>
                    <a:p>
                      <a:r>
                        <a:rPr lang="en-US" sz="1200" dirty="0" smtClean="0"/>
                        <a:t>Yes/No</a:t>
                      </a:r>
                      <a:endParaRPr lang="en-US" sz="1200" dirty="0"/>
                    </a:p>
                  </a:txBody>
                  <a:tcPr/>
                </a:tc>
                <a:tc>
                  <a:txBody>
                    <a:bodyPr/>
                    <a:lstStyle/>
                    <a:p>
                      <a:r>
                        <a:rPr lang="en-US" sz="1200" dirty="0" smtClean="0"/>
                        <a:t>7847 (374)</a:t>
                      </a:r>
                      <a:endParaRPr lang="en-US" sz="1200" dirty="0"/>
                    </a:p>
                  </a:txBody>
                  <a:tcPr/>
                </a:tc>
                <a:tc>
                  <a:txBody>
                    <a:bodyPr/>
                    <a:lstStyle/>
                    <a:p>
                      <a:r>
                        <a:rPr lang="en-US" sz="1200" dirty="0" smtClean="0"/>
                        <a:t>0.00</a:t>
                      </a:r>
                      <a:endParaRPr lang="en-US" sz="1200" dirty="0"/>
                    </a:p>
                  </a:txBody>
                  <a:tcPr/>
                </a:tc>
              </a:tr>
              <a:tr h="302362">
                <a:tc>
                  <a:txBody>
                    <a:bodyPr/>
                    <a:lstStyle/>
                    <a:p>
                      <a:r>
                        <a:rPr lang="en-US" sz="1200" b="1" dirty="0" err="1" smtClean="0"/>
                        <a:t>illpart</a:t>
                      </a:r>
                      <a:endParaRPr lang="en-US" sz="1200" b="1" dirty="0"/>
                    </a:p>
                  </a:txBody>
                  <a:tcPr/>
                </a:tc>
                <a:tc>
                  <a:txBody>
                    <a:bodyPr/>
                    <a:lstStyle/>
                    <a:p>
                      <a:r>
                        <a:rPr lang="en-US" sz="1200" dirty="0" smtClean="0"/>
                        <a:t>Partner helps in illness</a:t>
                      </a:r>
                      <a:endParaRPr lang="en-US" sz="1200" dirty="0"/>
                    </a:p>
                  </a:txBody>
                  <a:tcPr/>
                </a:tc>
                <a:tc>
                  <a:txBody>
                    <a:bodyPr/>
                    <a:lstStyle/>
                    <a:p>
                      <a:r>
                        <a:rPr lang="en-US" sz="1200" dirty="0" smtClean="0"/>
                        <a:t>Yes/No</a:t>
                      </a:r>
                      <a:endParaRPr lang="en-US" sz="1200" dirty="0"/>
                    </a:p>
                  </a:txBody>
                  <a:tcPr/>
                </a:tc>
                <a:tc>
                  <a:txBody>
                    <a:bodyPr/>
                    <a:lstStyle/>
                    <a:p>
                      <a:r>
                        <a:rPr lang="en-US" sz="1200" dirty="0" smtClean="0"/>
                        <a:t>7847 (374)</a:t>
                      </a:r>
                      <a:endParaRPr lang="en-US" sz="1200" dirty="0"/>
                    </a:p>
                  </a:txBody>
                  <a:tcPr/>
                </a:tc>
                <a:tc>
                  <a:txBody>
                    <a:bodyPr/>
                    <a:lstStyle/>
                    <a:p>
                      <a:r>
                        <a:rPr lang="en-US" sz="1200" dirty="0" smtClean="0"/>
                        <a:t>0.00</a:t>
                      </a:r>
                      <a:endParaRPr lang="en-US" sz="1200" dirty="0"/>
                    </a:p>
                  </a:txBody>
                  <a:tcPr/>
                </a:tc>
              </a:tr>
              <a:tr h="302362">
                <a:tc>
                  <a:txBody>
                    <a:bodyPr/>
                    <a:lstStyle/>
                    <a:p>
                      <a:r>
                        <a:rPr lang="en-US" sz="1200" b="1" dirty="0" err="1" smtClean="0"/>
                        <a:t>cntctmp</a:t>
                      </a:r>
                      <a:endParaRPr lang="en-US" sz="1200" b="1" dirty="0"/>
                    </a:p>
                  </a:txBody>
                  <a:tcPr/>
                </a:tc>
                <a:tc>
                  <a:txBody>
                    <a:bodyPr/>
                    <a:lstStyle/>
                    <a:p>
                      <a:r>
                        <a:rPr lang="en-US" sz="1200" dirty="0" smtClean="0"/>
                        <a:t>Contacted an MP</a:t>
                      </a:r>
                      <a:endParaRPr lang="en-US" sz="1200" dirty="0"/>
                    </a:p>
                  </a:txBody>
                  <a:tcPr/>
                </a:tc>
                <a:tc>
                  <a:txBody>
                    <a:bodyPr/>
                    <a:lstStyle/>
                    <a:p>
                      <a:r>
                        <a:rPr lang="en-US" sz="1200" dirty="0" smtClean="0"/>
                        <a:t>Yes/No</a:t>
                      </a:r>
                      <a:endParaRPr lang="en-US" sz="1200" dirty="0"/>
                    </a:p>
                  </a:txBody>
                  <a:tcPr/>
                </a:tc>
                <a:tc>
                  <a:txBody>
                    <a:bodyPr/>
                    <a:lstStyle/>
                    <a:p>
                      <a:r>
                        <a:rPr lang="en-US" sz="1200" dirty="0" smtClean="0"/>
                        <a:t>8221 (0)</a:t>
                      </a:r>
                      <a:endParaRPr lang="en-US" sz="1200" dirty="0"/>
                    </a:p>
                  </a:txBody>
                  <a:tcPr/>
                </a:tc>
                <a:tc>
                  <a:txBody>
                    <a:bodyPr/>
                    <a:lstStyle/>
                    <a:p>
                      <a:r>
                        <a:rPr lang="en-US" sz="1200" dirty="0" smtClean="0"/>
                        <a:t>0.47</a:t>
                      </a:r>
                      <a:endParaRPr lang="en-US" sz="1200" dirty="0"/>
                    </a:p>
                  </a:txBody>
                  <a:tcPr/>
                </a:tc>
              </a:tr>
              <a:tr h="286057">
                <a:tc>
                  <a:txBody>
                    <a:bodyPr/>
                    <a:lstStyle/>
                    <a:p>
                      <a:r>
                        <a:rPr lang="en-US" sz="1200" b="1" dirty="0" err="1" smtClean="0"/>
                        <a:t>everwk</a:t>
                      </a:r>
                      <a:endParaRPr lang="en-US" sz="1200" b="1" dirty="0"/>
                    </a:p>
                  </a:txBody>
                  <a:tcPr/>
                </a:tc>
                <a:tc>
                  <a:txBody>
                    <a:bodyPr/>
                    <a:lstStyle/>
                    <a:p>
                      <a:r>
                        <a:rPr lang="en-US" sz="1200" dirty="0" smtClean="0"/>
                        <a:t>Ever had a paid job</a:t>
                      </a:r>
                      <a:endParaRPr lang="en-US" sz="1200" dirty="0"/>
                    </a:p>
                  </a:txBody>
                  <a:tcPr/>
                </a:tc>
                <a:tc>
                  <a:txBody>
                    <a:bodyPr/>
                    <a:lstStyle/>
                    <a:p>
                      <a:r>
                        <a:rPr lang="en-US" sz="1200" dirty="0" smtClean="0"/>
                        <a:t>N.A./No Answer/Not Eligible/Yes/No</a:t>
                      </a:r>
                      <a:endParaRPr lang="en-US" sz="1200" dirty="0"/>
                    </a:p>
                  </a:txBody>
                  <a:tcPr/>
                </a:tc>
                <a:tc>
                  <a:txBody>
                    <a:bodyPr/>
                    <a:lstStyle/>
                    <a:p>
                      <a:r>
                        <a:rPr lang="en-US" sz="1200" dirty="0" smtClean="0"/>
                        <a:t>8221 (0)</a:t>
                      </a:r>
                      <a:endParaRPr lang="en-US" sz="1200" dirty="0"/>
                    </a:p>
                  </a:txBody>
                  <a:tcPr/>
                </a:tc>
                <a:tc>
                  <a:txBody>
                    <a:bodyPr/>
                    <a:lstStyle/>
                    <a:p>
                      <a:r>
                        <a:rPr lang="en-US" sz="1200" b="1" dirty="0" smtClean="0">
                          <a:solidFill>
                            <a:srgbClr val="FF0000"/>
                          </a:solidFill>
                        </a:rPr>
                        <a:t>RECODE</a:t>
                      </a:r>
                      <a:endParaRPr lang="en-US" sz="1200" b="1" dirty="0">
                        <a:solidFill>
                          <a:srgbClr val="FF0000"/>
                        </a:solidFill>
                      </a:endParaRPr>
                    </a:p>
                  </a:txBody>
                  <a:tcPr/>
                </a:tc>
              </a:tr>
              <a:tr h="286057">
                <a:tc>
                  <a:txBody>
                    <a:bodyPr/>
                    <a:lstStyle/>
                    <a:p>
                      <a:r>
                        <a:rPr lang="en-US" sz="1200" b="1" dirty="0" err="1" smtClean="0"/>
                        <a:t>thelphrs</a:t>
                      </a:r>
                      <a:endParaRPr lang="en-US" sz="1200" b="1" dirty="0"/>
                    </a:p>
                  </a:txBody>
                  <a:tcPr/>
                </a:tc>
                <a:tc>
                  <a:txBody>
                    <a:bodyPr/>
                    <a:lstStyle/>
                    <a:p>
                      <a:r>
                        <a:rPr lang="en-US" sz="1200" dirty="0" smtClean="0"/>
                        <a:t>Hours spent caring (weekly)</a:t>
                      </a:r>
                      <a:endParaRPr lang="en-US" sz="1200" dirty="0"/>
                    </a:p>
                  </a:txBody>
                  <a:tcPr/>
                </a:tc>
                <a:tc>
                  <a:txBody>
                    <a:bodyPr/>
                    <a:lstStyle/>
                    <a:p>
                      <a:r>
                        <a:rPr lang="en-US" sz="1200" dirty="0" smtClean="0"/>
                        <a:t>10 Categories</a:t>
                      </a:r>
                      <a:r>
                        <a:rPr lang="en-US" sz="1200" baseline="0" dirty="0" smtClean="0"/>
                        <a:t> (Needs Recoding Anyway)</a:t>
                      </a:r>
                      <a:endParaRPr lang="en-US" sz="1200" dirty="0"/>
                    </a:p>
                  </a:txBody>
                  <a:tcPr/>
                </a:tc>
                <a:tc>
                  <a:txBody>
                    <a:bodyPr/>
                    <a:lstStyle/>
                    <a:p>
                      <a:r>
                        <a:rPr lang="en-US" sz="1200" dirty="0" smtClean="0"/>
                        <a:t>8221 (0)</a:t>
                      </a:r>
                      <a:endParaRPr lang="en-US" sz="1200" dirty="0"/>
                    </a:p>
                  </a:txBody>
                  <a:tcPr/>
                </a:tc>
                <a:tc>
                  <a:txBody>
                    <a:bodyPr/>
                    <a:lstStyle/>
                    <a:p>
                      <a:r>
                        <a:rPr lang="en-US" sz="1200" b="1" dirty="0" smtClean="0">
                          <a:solidFill>
                            <a:srgbClr val="FF0000"/>
                          </a:solidFill>
                        </a:rPr>
                        <a:t>RECODE</a:t>
                      </a:r>
                      <a:endParaRPr lang="en-US" sz="1200" b="1" dirty="0">
                        <a:solidFill>
                          <a:srgbClr val="FF0000"/>
                        </a:solidFill>
                      </a:endParaRPr>
                    </a:p>
                  </a:txBody>
                  <a:tcPr/>
                </a:tc>
              </a:tr>
            </a:tbl>
          </a:graphicData>
        </a:graphic>
      </p:graphicFrame>
      <p:sp>
        <p:nvSpPr>
          <p:cNvPr id="7" name="Rectangle 6"/>
          <p:cNvSpPr/>
          <p:nvPr/>
        </p:nvSpPr>
        <p:spPr>
          <a:xfrm>
            <a:off x="457201" y="2430195"/>
            <a:ext cx="8229600" cy="241038"/>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457200" y="2726529"/>
            <a:ext cx="8229600" cy="241038"/>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57201" y="3052495"/>
            <a:ext cx="8229600" cy="241038"/>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457200" y="3937262"/>
            <a:ext cx="8229600" cy="241038"/>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457200" y="5177629"/>
            <a:ext cx="8229600" cy="241038"/>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457200" y="5490895"/>
            <a:ext cx="8229600" cy="241038"/>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457200" y="5791462"/>
            <a:ext cx="8229600" cy="24103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457200" y="2129629"/>
            <a:ext cx="8229600" cy="241038"/>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accel="50000" decel="50000"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accel="50000" decel="50000"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accel="50000" decel="50000"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accel="50000" decel="50000" fill="hold" grpId="0" nodeType="after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accel="50000" decel="50000"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additive="base">
                                        <p:cTn id="32" dur="500" fill="hold"/>
                                        <p:tgtEl>
                                          <p:spTgt spid="12"/>
                                        </p:tgtEl>
                                        <p:attrNameLst>
                                          <p:attrName>ppt_x</p:attrName>
                                        </p:attrNameLst>
                                      </p:cBhvr>
                                      <p:tavLst>
                                        <p:tav tm="0">
                                          <p:val>
                                            <p:strVal val="#ppt_x"/>
                                          </p:val>
                                        </p:tav>
                                        <p:tav tm="100000">
                                          <p:val>
                                            <p:strVal val="#ppt_x"/>
                                          </p:val>
                                        </p:tav>
                                      </p:tavLst>
                                    </p:anim>
                                    <p:anim calcmode="lin" valueType="num">
                                      <p:cBhvr additive="base">
                                        <p:cTn id="3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accel="50000" decel="50000"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childTnLst>
                          </p:cTn>
                        </p:par>
                        <p:par>
                          <p:cTn id="40" fill="hold">
                            <p:stCondLst>
                              <p:cond delay="500"/>
                            </p:stCondLst>
                            <p:childTnLst>
                              <p:par>
                                <p:cTn id="41" presetID="2" presetClass="entr" presetSubtype="4" accel="50000" decel="50000" fill="hold" grpId="0" nodeType="after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My Variables II</a:t>
            </a:r>
            <a:endParaRPr lang="en-US" dirty="0"/>
          </a:p>
        </p:txBody>
      </p:sp>
      <p:graphicFrame>
        <p:nvGraphicFramePr>
          <p:cNvPr id="4" name="Table 3"/>
          <p:cNvGraphicFramePr>
            <a:graphicFrameLocks noGrp="1"/>
          </p:cNvGraphicFramePr>
          <p:nvPr/>
        </p:nvGraphicFramePr>
        <p:xfrm>
          <a:off x="466993" y="1705809"/>
          <a:ext cx="8219807" cy="4572081"/>
        </p:xfrm>
        <a:graphic>
          <a:graphicData uri="http://schemas.openxmlformats.org/drawingml/2006/table">
            <a:tbl>
              <a:tblPr firstRow="1" bandRow="1">
                <a:tableStyleId>{F5AB1C69-6EDB-4FF4-983F-18BD219EF322}</a:tableStyleId>
              </a:tblPr>
              <a:tblGrid>
                <a:gridCol w="979175"/>
                <a:gridCol w="1316905"/>
                <a:gridCol w="2623498"/>
                <a:gridCol w="1353465"/>
                <a:gridCol w="1130977"/>
                <a:gridCol w="815787"/>
              </a:tblGrid>
              <a:tr h="343269">
                <a:tc>
                  <a:txBody>
                    <a:bodyPr/>
                    <a:lstStyle/>
                    <a:p>
                      <a:pPr algn="ctr"/>
                      <a:r>
                        <a:rPr lang="en-US" sz="1400" dirty="0" smtClean="0"/>
                        <a:t>Variable (NEW NAME)</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Label &amp; Notes</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Old Responses</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Recode</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Notes</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Sig</a:t>
                      </a:r>
                      <a:r>
                        <a:rPr lang="en-US" sz="1400" baseline="0" dirty="0" smtClean="0"/>
                        <a:t> Rel.</a:t>
                      </a:r>
                    </a:p>
                    <a:p>
                      <a:pPr algn="ctr"/>
                      <a:r>
                        <a:rPr lang="en-US" sz="1400" baseline="0" dirty="0" smtClean="0"/>
                        <a:t>With DV</a:t>
                      </a:r>
                      <a:endParaRPr lang="en-US" sz="1400" dirty="0"/>
                    </a:p>
                  </a:txBody>
                  <a:tcPr>
                    <a:lnB w="12700" cap="flat" cmpd="sng" algn="ctr">
                      <a:solidFill>
                        <a:prstClr val="black"/>
                      </a:solidFill>
                      <a:prstDash val="solid"/>
                      <a:round/>
                      <a:headEnd type="none" w="med" len="med"/>
                      <a:tailEnd type="none" w="med" len="med"/>
                    </a:lnB>
                  </a:tcPr>
                </a:tc>
              </a:tr>
              <a:tr h="302362">
                <a:tc rowSpan="3">
                  <a:txBody>
                    <a:bodyPr/>
                    <a:lstStyle/>
                    <a:p>
                      <a:r>
                        <a:rPr lang="en-US" sz="1200" b="1" dirty="0" err="1" smtClean="0"/>
                        <a:t>leiskids</a:t>
                      </a:r>
                      <a:endParaRPr lang="en-US" sz="1200" b="1" dirty="0" smtClean="0"/>
                    </a:p>
                    <a:p>
                      <a:r>
                        <a:rPr lang="en-US" sz="1200" b="1" dirty="0" smtClean="0"/>
                        <a:t>(leiskids2)</a:t>
                      </a:r>
                      <a:endParaRPr lang="en-US" sz="1200" b="1" dirty="0"/>
                    </a:p>
                  </a:txBody>
                  <a:tcPr anchor="ctr">
                    <a:lnL w="12700" cap="flat" cmpd="sng" algn="ctr">
                      <a:solidFill>
                        <a:prstClr val="black"/>
                      </a:solidFill>
                      <a:prstDash val="solid"/>
                      <a:round/>
                      <a:headEnd type="none" w="med" len="med"/>
                      <a:tailEnd type="none" w="med" len="med"/>
                    </a:lnL>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20000"/>
                        <a:lumOff val="80000"/>
                      </a:schemeClr>
                    </a:solidFill>
                  </a:tcPr>
                </a:tc>
                <a:tc rowSpan="3">
                  <a:txBody>
                    <a:bodyPr/>
                    <a:lstStyle/>
                    <a:p>
                      <a:r>
                        <a:rPr lang="en-US" sz="1200" dirty="0" smtClean="0"/>
                        <a:t>Facilities</a:t>
                      </a:r>
                      <a:r>
                        <a:rPr lang="en-US" sz="1200" baseline="0" dirty="0" smtClean="0"/>
                        <a:t> for kids &lt;13</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20000"/>
                        <a:lumOff val="80000"/>
                      </a:schemeClr>
                    </a:solidFill>
                  </a:tcPr>
                </a:tc>
                <a:tc>
                  <a:txBody>
                    <a:bodyPr/>
                    <a:lstStyle/>
                    <a:p>
                      <a:r>
                        <a:rPr lang="en-US" sz="1200" dirty="0" err="1" smtClean="0"/>
                        <a:t>V.Good</a:t>
                      </a:r>
                      <a:r>
                        <a:rPr lang="en-US" sz="1200" dirty="0" smtClean="0"/>
                        <a:t>/Good</a:t>
                      </a:r>
                      <a:endParaRPr lang="en-US" sz="1200" dirty="0"/>
                    </a:p>
                  </a:txBody>
                  <a:tcPr>
                    <a:lnT w="12700" cap="flat" cmpd="sng" algn="ctr">
                      <a:solidFill>
                        <a:prstClr val="black"/>
                      </a:solidFill>
                      <a:prstDash val="solid"/>
                      <a:round/>
                      <a:headEnd type="none" w="med" len="med"/>
                      <a:tailEnd type="none" w="med" len="med"/>
                    </a:lnT>
                    <a:solidFill>
                      <a:schemeClr val="accent3">
                        <a:lumMod val="20000"/>
                        <a:lumOff val="80000"/>
                      </a:schemeClr>
                    </a:solidFill>
                  </a:tcPr>
                </a:tc>
                <a:tc>
                  <a:txBody>
                    <a:bodyPr/>
                    <a:lstStyle/>
                    <a:p>
                      <a:r>
                        <a:rPr lang="en-US" sz="1200" dirty="0" smtClean="0"/>
                        <a:t>Good</a:t>
                      </a:r>
                      <a:endParaRPr lang="en-US" sz="1200" dirty="0"/>
                    </a:p>
                  </a:txBody>
                  <a:tcPr>
                    <a:lnT w="12700" cap="flat" cmpd="sng" algn="ctr">
                      <a:solidFill>
                        <a:prstClr val="black"/>
                      </a:solidFill>
                      <a:prstDash val="solid"/>
                      <a:round/>
                      <a:headEnd type="none" w="med" len="med"/>
                      <a:tailEnd type="none" w="med" len="med"/>
                    </a:lnT>
                    <a:solidFill>
                      <a:schemeClr val="accent3">
                        <a:lumMod val="20000"/>
                        <a:lumOff val="80000"/>
                      </a:schemeClr>
                    </a:solidFill>
                  </a:tcPr>
                </a:tc>
                <a:tc rowSpan="3">
                  <a:txBody>
                    <a:bodyPr/>
                    <a:lstStyle/>
                    <a:p>
                      <a:pPr algn="l"/>
                      <a:r>
                        <a:rPr lang="en-US" sz="1200" dirty="0" smtClean="0"/>
                        <a:t>‘Don’t Know’ Excluded</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20000"/>
                        <a:lumOff val="80000"/>
                      </a:schemeClr>
                    </a:solidFill>
                  </a:tcPr>
                </a:tc>
                <a:tc rowSpan="3">
                  <a:txBody>
                    <a:bodyPr/>
                    <a:lstStyle/>
                    <a:p>
                      <a:pPr algn="l"/>
                      <a:r>
                        <a:rPr lang="en-US" sz="1200" b="1" dirty="0" smtClean="0">
                          <a:solidFill>
                            <a:srgbClr val="000000"/>
                          </a:solidFill>
                        </a:rPr>
                        <a:t>0.02</a:t>
                      </a:r>
                      <a:endParaRPr lang="en-US" sz="1200" b="1" dirty="0">
                        <a:solidFill>
                          <a:srgbClr val="000000"/>
                        </a:solidFill>
                      </a:endParaRPr>
                    </a:p>
                  </a:txBody>
                  <a:tcPr anchor="ctr">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20000"/>
                        <a:lumOff val="80000"/>
                      </a:schemeClr>
                    </a:solidFill>
                  </a:tcPr>
                </a:tc>
              </a:tr>
              <a:tr h="302362">
                <a:tc vMerge="1">
                  <a:txBody>
                    <a:bodyPr/>
                    <a:lstStyle/>
                    <a:p>
                      <a:endParaRPr lang="en-US" sz="1200" b="1" dirty="0"/>
                    </a:p>
                  </a:txBody>
                  <a:tcPr/>
                </a:tc>
                <a:tc vMerge="1">
                  <a:txBody>
                    <a:bodyPr/>
                    <a:lstStyle/>
                    <a:p>
                      <a:endParaRPr lang="en-US" sz="1200" dirty="0"/>
                    </a:p>
                  </a:txBody>
                  <a:tcPr/>
                </a:tc>
                <a:tc>
                  <a:txBody>
                    <a:bodyPr/>
                    <a:lstStyle/>
                    <a:p>
                      <a:r>
                        <a:rPr lang="en-US" sz="1200" dirty="0" smtClean="0"/>
                        <a:t>Average</a:t>
                      </a:r>
                      <a:endParaRPr lang="en-US" sz="1200" dirty="0"/>
                    </a:p>
                  </a:txBody>
                  <a:tcPr>
                    <a:solidFill>
                      <a:schemeClr val="accent3">
                        <a:lumMod val="20000"/>
                        <a:lumOff val="80000"/>
                      </a:schemeClr>
                    </a:solidFill>
                  </a:tcPr>
                </a:tc>
                <a:tc>
                  <a:txBody>
                    <a:bodyPr/>
                    <a:lstStyle/>
                    <a:p>
                      <a:r>
                        <a:rPr lang="en-US" sz="1200" dirty="0" smtClean="0"/>
                        <a:t>Average</a:t>
                      </a:r>
                      <a:endParaRPr lang="en-US" sz="1200" dirty="0"/>
                    </a:p>
                  </a:txBody>
                  <a:tcPr>
                    <a:solidFill>
                      <a:schemeClr val="accent3">
                        <a:lumMod val="20000"/>
                        <a:lumOff val="80000"/>
                      </a:schemeClr>
                    </a:solidFill>
                  </a:tcPr>
                </a:tc>
                <a:tc vMerge="1">
                  <a:txBody>
                    <a:bodyPr/>
                    <a:lstStyle/>
                    <a:p>
                      <a:endParaRPr lang="en-US" sz="1200" dirty="0"/>
                    </a:p>
                  </a:txBody>
                  <a:tcPr/>
                </a:tc>
                <a:tc vMerge="1">
                  <a:txBody>
                    <a:bodyPr/>
                    <a:lstStyle/>
                    <a:p>
                      <a:endParaRPr lang="en-US" sz="1200" b="1" dirty="0">
                        <a:solidFill>
                          <a:srgbClr val="FF0000"/>
                        </a:solidFill>
                      </a:endParaRPr>
                    </a:p>
                  </a:txBody>
                  <a:tcPr/>
                </a:tc>
              </a:tr>
              <a:tr h="302362">
                <a:tc vMerge="1">
                  <a:txBody>
                    <a:bodyPr/>
                    <a:lstStyle/>
                    <a:p>
                      <a:endParaRPr lang="en-US" sz="1200" b="1" dirty="0"/>
                    </a:p>
                  </a:txBody>
                  <a:tcPr/>
                </a:tc>
                <a:tc vMerge="1">
                  <a:txBody>
                    <a:bodyPr/>
                    <a:lstStyle/>
                    <a:p>
                      <a:endParaRPr lang="en-US" sz="1200" dirty="0"/>
                    </a:p>
                  </a:txBody>
                  <a:tcPr/>
                </a:tc>
                <a:tc>
                  <a:txBody>
                    <a:bodyPr/>
                    <a:lstStyle/>
                    <a:p>
                      <a:r>
                        <a:rPr lang="en-US" sz="1200" dirty="0" smtClean="0"/>
                        <a:t>Poor/V.</a:t>
                      </a:r>
                      <a:r>
                        <a:rPr lang="en-US" sz="1200" baseline="0" dirty="0" smtClean="0"/>
                        <a:t> Poor</a:t>
                      </a:r>
                      <a:endParaRPr lang="en-US" sz="1200" dirty="0"/>
                    </a:p>
                  </a:txBody>
                  <a:tcPr>
                    <a:lnB w="12700" cap="flat" cmpd="sng" algn="ctr">
                      <a:solidFill>
                        <a:prstClr val="black"/>
                      </a:solidFill>
                      <a:prstDash val="solid"/>
                      <a:round/>
                      <a:headEnd type="none" w="med" len="med"/>
                      <a:tailEnd type="none" w="med" len="med"/>
                    </a:lnB>
                    <a:solidFill>
                      <a:schemeClr val="accent3">
                        <a:lumMod val="20000"/>
                        <a:lumOff val="80000"/>
                      </a:schemeClr>
                    </a:solidFill>
                  </a:tcPr>
                </a:tc>
                <a:tc>
                  <a:txBody>
                    <a:bodyPr/>
                    <a:lstStyle/>
                    <a:p>
                      <a:r>
                        <a:rPr lang="en-US" sz="1200" dirty="0" smtClean="0"/>
                        <a:t>Bad</a:t>
                      </a:r>
                      <a:endParaRPr lang="en-US" sz="1200" dirty="0"/>
                    </a:p>
                  </a:txBody>
                  <a:tcPr>
                    <a:lnB w="12700" cap="flat" cmpd="sng" algn="ctr">
                      <a:solidFill>
                        <a:prstClr val="black"/>
                      </a:solidFill>
                      <a:prstDash val="solid"/>
                      <a:round/>
                      <a:headEnd type="none" w="med" len="med"/>
                      <a:tailEnd type="none" w="med" len="med"/>
                    </a:lnB>
                    <a:solidFill>
                      <a:schemeClr val="accent3">
                        <a:lumMod val="20000"/>
                        <a:lumOff val="80000"/>
                      </a:schemeClr>
                    </a:solidFill>
                  </a:tcPr>
                </a:tc>
                <a:tc vMerge="1">
                  <a:txBody>
                    <a:bodyPr/>
                    <a:lstStyle/>
                    <a:p>
                      <a:endParaRPr lang="en-US" sz="1200" dirty="0"/>
                    </a:p>
                  </a:txBody>
                  <a:tcPr/>
                </a:tc>
                <a:tc vMerge="1">
                  <a:txBody>
                    <a:bodyPr/>
                    <a:lstStyle/>
                    <a:p>
                      <a:endParaRPr lang="en-US" sz="1200" b="1" dirty="0">
                        <a:solidFill>
                          <a:srgbClr val="FF0000"/>
                        </a:solidFill>
                      </a:endParaRPr>
                    </a:p>
                  </a:txBody>
                  <a:tcPr/>
                </a:tc>
              </a:tr>
              <a:tr h="302362">
                <a:tc rowSpan="2">
                  <a:txBody>
                    <a:bodyPr/>
                    <a:lstStyle/>
                    <a:p>
                      <a:r>
                        <a:rPr lang="en-US" sz="1200" b="1" dirty="0" err="1" smtClean="0"/>
                        <a:t>walkdark</a:t>
                      </a:r>
                      <a:endParaRPr lang="en-US" sz="1200" b="1" dirty="0" smtClean="0"/>
                    </a:p>
                    <a:p>
                      <a:r>
                        <a:rPr lang="en-US" sz="1200" b="1" dirty="0" smtClean="0"/>
                        <a:t>(walkdark2)</a:t>
                      </a:r>
                      <a:endParaRPr lang="en-US" sz="1200" b="1" dirty="0"/>
                    </a:p>
                  </a:txBody>
                  <a:tcPr anchor="ctr">
                    <a:lnL w="12700" cap="flat" cmpd="sng" algn="ctr">
                      <a:solidFill>
                        <a:prstClr val="black"/>
                      </a:solidFill>
                      <a:prstDash val="solid"/>
                      <a:round/>
                      <a:headEnd type="none" w="med" len="med"/>
                      <a:tailEnd type="none" w="med" len="med"/>
                    </a:lnL>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60000"/>
                        <a:lumOff val="40000"/>
                      </a:schemeClr>
                    </a:solidFill>
                  </a:tcPr>
                </a:tc>
                <a:tc rowSpan="2">
                  <a:txBody>
                    <a:bodyPr/>
                    <a:lstStyle/>
                    <a:p>
                      <a:r>
                        <a:rPr lang="en-US" sz="1200" dirty="0" smtClean="0"/>
                        <a:t>How safe walking alone after</a:t>
                      </a:r>
                      <a:r>
                        <a:rPr lang="en-US" sz="1200" baseline="0" dirty="0" smtClean="0"/>
                        <a:t> dark</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60000"/>
                        <a:lumOff val="40000"/>
                      </a:schemeClr>
                    </a:solidFill>
                  </a:tcPr>
                </a:tc>
                <a:tc>
                  <a:txBody>
                    <a:bodyPr/>
                    <a:lstStyle/>
                    <a:p>
                      <a:r>
                        <a:rPr lang="en-US" sz="1200" dirty="0" err="1" smtClean="0"/>
                        <a:t>V.Safe</a:t>
                      </a:r>
                      <a:r>
                        <a:rPr lang="en-US" sz="1200" dirty="0" smtClean="0"/>
                        <a:t>/Fairly Safe</a:t>
                      </a:r>
                      <a:endParaRPr lang="en-US" sz="1200" dirty="0"/>
                    </a:p>
                  </a:txBody>
                  <a:tcPr>
                    <a:lnT w="12700" cap="flat" cmpd="sng" algn="ctr">
                      <a:solidFill>
                        <a:prstClr val="black"/>
                      </a:solidFill>
                      <a:prstDash val="solid"/>
                      <a:round/>
                      <a:headEnd type="none" w="med" len="med"/>
                      <a:tailEnd type="none" w="med" len="med"/>
                    </a:lnT>
                    <a:solidFill>
                      <a:schemeClr val="accent3">
                        <a:lumMod val="60000"/>
                        <a:lumOff val="40000"/>
                      </a:schemeClr>
                    </a:solidFill>
                  </a:tcPr>
                </a:tc>
                <a:tc>
                  <a:txBody>
                    <a:bodyPr/>
                    <a:lstStyle/>
                    <a:p>
                      <a:r>
                        <a:rPr lang="en-US" sz="1200" dirty="0" smtClean="0"/>
                        <a:t>Safe</a:t>
                      </a:r>
                      <a:endParaRPr lang="en-US" sz="1200" dirty="0"/>
                    </a:p>
                  </a:txBody>
                  <a:tcPr>
                    <a:lnT w="12700" cap="flat" cmpd="sng" algn="ctr">
                      <a:solidFill>
                        <a:prstClr val="black"/>
                      </a:solidFill>
                      <a:prstDash val="solid"/>
                      <a:round/>
                      <a:headEnd type="none" w="med" len="med"/>
                      <a:tailEnd type="none" w="med" len="med"/>
                    </a:lnT>
                    <a:solidFill>
                      <a:schemeClr val="accent3">
                        <a:lumMod val="60000"/>
                        <a:lumOff val="40000"/>
                      </a:schemeClr>
                    </a:solidFill>
                  </a:tcPr>
                </a:tc>
                <a:tc row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‘Never Go’ Excluded</a:t>
                      </a:r>
                    </a:p>
                    <a:p>
                      <a:pPr algn="l"/>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60000"/>
                        <a:lumOff val="40000"/>
                      </a:schemeClr>
                    </a:solidFill>
                  </a:tcPr>
                </a:tc>
                <a:tc rowSpan="2">
                  <a:txBody>
                    <a:bodyPr/>
                    <a:lstStyle/>
                    <a:p>
                      <a:pPr algn="l"/>
                      <a:r>
                        <a:rPr lang="en-US" sz="1200" b="1" dirty="0" smtClean="0">
                          <a:solidFill>
                            <a:srgbClr val="000000"/>
                          </a:solidFill>
                        </a:rPr>
                        <a:t>0.00</a:t>
                      </a:r>
                      <a:endParaRPr lang="en-US" sz="1200" b="1" dirty="0">
                        <a:solidFill>
                          <a:srgbClr val="000000"/>
                        </a:solidFill>
                      </a:endParaRPr>
                    </a:p>
                  </a:txBody>
                  <a:tcPr anchor="ctr">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chemeClr val="accent3">
                        <a:lumMod val="60000"/>
                        <a:lumOff val="40000"/>
                      </a:schemeClr>
                    </a:solidFill>
                  </a:tcPr>
                </a:tc>
              </a:tr>
              <a:tr h="302362">
                <a:tc vMerge="1">
                  <a:txBody>
                    <a:bodyPr/>
                    <a:lstStyle/>
                    <a:p>
                      <a:endParaRPr lang="en-US" sz="1200" b="1" dirty="0"/>
                    </a:p>
                  </a:txBody>
                  <a:tcPr/>
                </a:tc>
                <a:tc vMerge="1">
                  <a:txBody>
                    <a:bodyPr/>
                    <a:lstStyle/>
                    <a:p>
                      <a:endParaRPr lang="en-US" sz="1200" dirty="0"/>
                    </a:p>
                  </a:txBody>
                  <a:tcPr/>
                </a:tc>
                <a:tc>
                  <a:txBody>
                    <a:bodyPr/>
                    <a:lstStyle/>
                    <a:p>
                      <a:r>
                        <a:rPr lang="en-US" sz="1200" dirty="0" smtClean="0"/>
                        <a:t>A Bit</a:t>
                      </a:r>
                      <a:r>
                        <a:rPr lang="en-US" sz="1200" baseline="0" dirty="0" smtClean="0"/>
                        <a:t> Unsafe/</a:t>
                      </a:r>
                      <a:r>
                        <a:rPr lang="en-US" sz="1200" baseline="0" dirty="0" err="1" smtClean="0"/>
                        <a:t>V.Unsafe</a:t>
                      </a:r>
                      <a:endParaRPr lang="en-US" sz="1200" dirty="0"/>
                    </a:p>
                  </a:txBody>
                  <a:tcPr>
                    <a:lnB w="12700" cap="flat" cmpd="sng" algn="ctr">
                      <a:solidFill>
                        <a:prstClr val="black"/>
                      </a:solidFill>
                      <a:prstDash val="solid"/>
                      <a:round/>
                      <a:headEnd type="none" w="med" len="med"/>
                      <a:tailEnd type="none" w="med" len="med"/>
                    </a:lnB>
                    <a:solidFill>
                      <a:schemeClr val="accent3">
                        <a:lumMod val="60000"/>
                        <a:lumOff val="40000"/>
                      </a:schemeClr>
                    </a:solidFill>
                  </a:tcPr>
                </a:tc>
                <a:tc>
                  <a:txBody>
                    <a:bodyPr/>
                    <a:lstStyle/>
                    <a:p>
                      <a:r>
                        <a:rPr lang="en-US" sz="1200" dirty="0" smtClean="0"/>
                        <a:t>Unsafe</a:t>
                      </a:r>
                      <a:endParaRPr lang="en-US" sz="1200" dirty="0"/>
                    </a:p>
                  </a:txBody>
                  <a:tcPr>
                    <a:lnB w="12700" cap="flat" cmpd="sng" algn="ctr">
                      <a:solidFill>
                        <a:prstClr val="black"/>
                      </a:solidFill>
                      <a:prstDash val="solid"/>
                      <a:round/>
                      <a:headEnd type="none" w="med" len="med"/>
                      <a:tailEnd type="none" w="med" len="med"/>
                    </a:lnB>
                    <a:solidFill>
                      <a:schemeClr val="accent3">
                        <a:lumMod val="60000"/>
                        <a:lumOff val="40000"/>
                      </a:schemeClr>
                    </a:solidFill>
                  </a:tcPr>
                </a:tc>
                <a:tc vMerge="1">
                  <a:txBody>
                    <a:bodyPr/>
                    <a:lstStyle/>
                    <a:p>
                      <a:endParaRPr lang="en-US" sz="1200" dirty="0"/>
                    </a:p>
                  </a:txBody>
                  <a:tcPr/>
                </a:tc>
                <a:tc vMerge="1">
                  <a:txBody>
                    <a:bodyPr/>
                    <a:lstStyle/>
                    <a:p>
                      <a:endParaRPr lang="en-US" sz="1200" b="1" dirty="0">
                        <a:solidFill>
                          <a:srgbClr val="FF0000"/>
                        </a:solidFill>
                      </a:endParaRPr>
                    </a:p>
                  </a:txBody>
                  <a:tcPr/>
                </a:tc>
              </a:tr>
              <a:tr h="302362">
                <a:tc>
                  <a:txBody>
                    <a:bodyPr/>
                    <a:lstStyle/>
                    <a:p>
                      <a:r>
                        <a:rPr lang="en-US" sz="1200" b="1" dirty="0" err="1" smtClean="0"/>
                        <a:t>favdone</a:t>
                      </a:r>
                      <a:endParaRPr lang="en-US" sz="1200" b="1" dirty="0" smtClean="0"/>
                    </a:p>
                    <a:p>
                      <a:r>
                        <a:rPr lang="en-US" sz="1200" b="1" dirty="0" smtClean="0"/>
                        <a:t>(favdone2)</a:t>
                      </a:r>
                      <a:endParaRPr lang="en-US" sz="1200" b="1" dirty="0"/>
                    </a:p>
                  </a:txBody>
                  <a:tcPr anchor="ctr">
                    <a:lnL w="12700" cap="flat" cmpd="sng" algn="ctr">
                      <a:solidFill>
                        <a:prstClr val="black"/>
                      </a:solidFill>
                      <a:prstDash val="solid"/>
                      <a:round/>
                      <a:headEnd type="none" w="med" len="med"/>
                      <a:tailEnd type="none" w="med" len="med"/>
                    </a:lnL>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r>
                        <a:rPr lang="en-US" sz="1200" dirty="0" err="1" smtClean="0"/>
                        <a:t>Favour</a:t>
                      </a:r>
                      <a:r>
                        <a:rPr lang="en-US" sz="1200" dirty="0" smtClean="0"/>
                        <a:t> for </a:t>
                      </a:r>
                      <a:r>
                        <a:rPr lang="en-US" sz="1200" dirty="0" err="1" smtClean="0"/>
                        <a:t>neighbour</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r>
                        <a:rPr lang="en-US" sz="1200" dirty="0" smtClean="0"/>
                        <a:t>Yes/No/Spontaneous</a:t>
                      </a:r>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pPr algn="l"/>
                      <a:r>
                        <a:rPr lang="en-US" sz="1200" dirty="0" smtClean="0"/>
                        <a:t>‘Spontaneous’ Excluded</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pPr algn="l"/>
                      <a:r>
                        <a:rPr lang="en-US" sz="1200" b="1" dirty="0" smtClean="0">
                          <a:solidFill>
                            <a:srgbClr val="000000"/>
                          </a:solidFill>
                        </a:rPr>
                        <a:t>0.25</a:t>
                      </a:r>
                      <a:endParaRPr lang="en-US" sz="1200" b="1" dirty="0">
                        <a:solidFill>
                          <a:srgbClr val="000000"/>
                        </a:solidFill>
                      </a:endParaRPr>
                    </a:p>
                  </a:txBody>
                  <a:tcPr anchor="ctr">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r>
              <a:tr h="471910">
                <a:tc rowSpan="4">
                  <a:txBody>
                    <a:bodyPr/>
                    <a:lstStyle/>
                    <a:p>
                      <a:r>
                        <a:rPr lang="en-US" sz="1200" b="1" dirty="0" err="1" smtClean="0"/>
                        <a:t>seerel</a:t>
                      </a:r>
                      <a:endParaRPr lang="en-US" sz="1200" b="1" dirty="0" smtClean="0"/>
                    </a:p>
                    <a:p>
                      <a:r>
                        <a:rPr lang="en-US" sz="1200" b="1" dirty="0" smtClean="0"/>
                        <a:t>(seerel2)</a:t>
                      </a:r>
                      <a:endParaRPr lang="en-US" sz="1200" b="1" dirty="0"/>
                    </a:p>
                  </a:txBody>
                  <a:tcPr anchor="ctr">
                    <a:lnL w="12700" cap="flat" cmpd="sng" algn="ctr">
                      <a:solidFill>
                        <a:prstClr val="black"/>
                      </a:solidFill>
                      <a:prstDash val="solid"/>
                      <a:round/>
                      <a:headEnd type="none" w="med" len="med"/>
                      <a:tailEnd type="none" w="med" len="med"/>
                    </a:lnL>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rowSpan="4">
                  <a:txBody>
                    <a:bodyPr/>
                    <a:lstStyle/>
                    <a:p>
                      <a:r>
                        <a:rPr lang="en-US" sz="1200" dirty="0" smtClean="0"/>
                        <a:t>See relatives</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a:txBody>
                    <a:bodyPr/>
                    <a:lstStyle/>
                    <a:p>
                      <a:r>
                        <a:rPr lang="en-US" sz="1200" dirty="0" smtClean="0"/>
                        <a:t>Every Day/5-6 Days A Week/</a:t>
                      </a:r>
                      <a:r>
                        <a:rPr lang="en-US" sz="1200" baseline="0" dirty="0" smtClean="0"/>
                        <a:t>3-4 Days A Week/1-2 A Week</a:t>
                      </a:r>
                      <a:endParaRPr lang="en-US" sz="1200" dirty="0"/>
                    </a:p>
                  </a:txBody>
                  <a:tcPr>
                    <a:lnT w="12700" cap="flat" cmpd="sng" algn="ctr">
                      <a:solidFill>
                        <a:prstClr val="black"/>
                      </a:solidFill>
                      <a:prstDash val="solid"/>
                      <a:round/>
                      <a:headEnd type="none" w="med" len="med"/>
                      <a:tailEnd type="none" w="med" len="med"/>
                    </a:lnT>
                    <a:solidFill>
                      <a:srgbClr val="C3D69B"/>
                    </a:solidFill>
                  </a:tcPr>
                </a:tc>
                <a:tc>
                  <a:txBody>
                    <a:bodyPr/>
                    <a:lstStyle/>
                    <a:p>
                      <a:r>
                        <a:rPr lang="en-US" sz="1200" dirty="0" smtClean="0"/>
                        <a:t>Weekly</a:t>
                      </a:r>
                      <a:endParaRPr lang="en-US" sz="1200" dirty="0"/>
                    </a:p>
                  </a:txBody>
                  <a:tcPr>
                    <a:lnT w="12700" cap="flat" cmpd="sng" algn="ctr">
                      <a:solidFill>
                        <a:prstClr val="black"/>
                      </a:solidFill>
                      <a:prstDash val="solid"/>
                      <a:round/>
                      <a:headEnd type="none" w="med" len="med"/>
                      <a:tailEnd type="none" w="med" len="med"/>
                    </a:lnT>
                    <a:solidFill>
                      <a:srgbClr val="C3D69B"/>
                    </a:solidFill>
                  </a:tcPr>
                </a:tc>
                <a:tc rowSpan="4">
                  <a:txBody>
                    <a:bodyPr/>
                    <a:lstStyle/>
                    <a:p>
                      <a:pPr algn="l"/>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rowSpan="4">
                  <a:txBody>
                    <a:bodyPr/>
                    <a:lstStyle/>
                    <a:p>
                      <a:pPr algn="l"/>
                      <a:r>
                        <a:rPr lang="en-US" sz="1200" b="1" dirty="0" smtClean="0">
                          <a:solidFill>
                            <a:srgbClr val="000000"/>
                          </a:solidFill>
                        </a:rPr>
                        <a:t>0.00</a:t>
                      </a:r>
                      <a:endParaRPr lang="en-US" sz="1200" b="1" dirty="0">
                        <a:solidFill>
                          <a:srgbClr val="000000"/>
                        </a:solidFill>
                      </a:endParaRPr>
                    </a:p>
                  </a:txBody>
                  <a:tcPr anchor="ctr">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r>
              <a:tr h="302362">
                <a:tc vMerge="1">
                  <a:txBody>
                    <a:bodyPr/>
                    <a:lstStyle/>
                    <a:p>
                      <a:endParaRPr lang="en-US" sz="1200" b="1" dirty="0"/>
                    </a:p>
                  </a:txBody>
                  <a:tcPr/>
                </a:tc>
                <a:tc vMerge="1">
                  <a:txBody>
                    <a:bodyPr/>
                    <a:lstStyle/>
                    <a:p>
                      <a:endParaRPr lang="en-US" sz="1200" dirty="0"/>
                    </a:p>
                  </a:txBody>
                  <a:tcPr/>
                </a:tc>
                <a:tc>
                  <a:txBody>
                    <a:bodyPr/>
                    <a:lstStyle/>
                    <a:p>
                      <a:r>
                        <a:rPr lang="en-US" sz="1200" baseline="0" dirty="0" smtClean="0"/>
                        <a:t>1-2 A Month</a:t>
                      </a:r>
                      <a:endParaRPr lang="en-US" sz="1200" dirty="0"/>
                    </a:p>
                  </a:txBody>
                  <a:tcPr>
                    <a:solidFill>
                      <a:srgbClr val="C3D69B"/>
                    </a:solidFill>
                  </a:tcPr>
                </a:tc>
                <a:tc>
                  <a:txBody>
                    <a:bodyPr/>
                    <a:lstStyle/>
                    <a:p>
                      <a:r>
                        <a:rPr lang="en-US" sz="1200" dirty="0" smtClean="0"/>
                        <a:t>Monthly</a:t>
                      </a:r>
                      <a:endParaRPr lang="en-US" sz="1200" dirty="0"/>
                    </a:p>
                  </a:txBody>
                  <a:tcPr>
                    <a:solidFill>
                      <a:srgbClr val="C3D69B"/>
                    </a:solidFill>
                  </a:tcPr>
                </a:tc>
                <a:tc vMerge="1">
                  <a:txBody>
                    <a:bodyPr/>
                    <a:lstStyle/>
                    <a:p>
                      <a:endParaRPr lang="en-US" sz="1200" dirty="0"/>
                    </a:p>
                  </a:txBody>
                  <a:tcPr>
                    <a:solidFill>
                      <a:srgbClr val="C3D69B"/>
                    </a:solidFill>
                  </a:tcPr>
                </a:tc>
                <a:tc vMerge="1">
                  <a:txBody>
                    <a:bodyPr/>
                    <a:lstStyle/>
                    <a:p>
                      <a:endParaRPr lang="en-US" dirty="0"/>
                    </a:p>
                  </a:txBody>
                  <a:tcPr>
                    <a:lnR w="12700" cap="flat" cmpd="sng" algn="ctr">
                      <a:solidFill>
                        <a:prstClr val="black"/>
                      </a:solidFill>
                      <a:prstDash val="solid"/>
                      <a:round/>
                      <a:headEnd type="none" w="med" len="med"/>
                      <a:tailEnd type="none" w="med" len="med"/>
                    </a:lnR>
                    <a:solidFill>
                      <a:srgbClr val="C3D69B"/>
                    </a:solidFill>
                  </a:tcPr>
                </a:tc>
              </a:tr>
              <a:tr h="302362">
                <a:tc vMerge="1">
                  <a:txBody>
                    <a:bodyPr/>
                    <a:lstStyle/>
                    <a:p>
                      <a:endParaRPr lang="en-US" dirty="0"/>
                    </a:p>
                  </a:txBody>
                  <a:tcPr/>
                </a:tc>
                <a:tc vMerge="1">
                  <a:txBody>
                    <a:bodyPr/>
                    <a:lstStyle/>
                    <a:p>
                      <a:endParaRPr lang="en-US" dirty="0"/>
                    </a:p>
                  </a:txBody>
                  <a:tcPr/>
                </a:tc>
                <a:tc>
                  <a:txBody>
                    <a:bodyPr/>
                    <a:lstStyle/>
                    <a:p>
                      <a:r>
                        <a:rPr lang="en-US" sz="1200" baseline="0" dirty="0" smtClean="0"/>
                        <a:t>1 Every Couple of Months/1-2 A Year</a:t>
                      </a:r>
                      <a:endParaRPr lang="en-US" sz="1200" dirty="0"/>
                    </a:p>
                  </a:txBody>
                  <a:tcPr>
                    <a:solidFill>
                      <a:srgbClr val="C3D69B"/>
                    </a:solidFill>
                  </a:tcPr>
                </a:tc>
                <a:tc>
                  <a:txBody>
                    <a:bodyPr/>
                    <a:lstStyle/>
                    <a:p>
                      <a:r>
                        <a:rPr lang="en-US" sz="1200" dirty="0" smtClean="0"/>
                        <a:t>Less</a:t>
                      </a:r>
                      <a:r>
                        <a:rPr lang="en-US" sz="1200" baseline="0" dirty="0" smtClean="0"/>
                        <a:t> Than Monthly</a:t>
                      </a:r>
                      <a:endParaRPr lang="en-US" sz="1200" dirty="0"/>
                    </a:p>
                  </a:txBody>
                  <a:tcPr>
                    <a:solidFill>
                      <a:srgbClr val="C3D69B"/>
                    </a:solidFill>
                  </a:tcPr>
                </a:tc>
                <a:tc vMerge="1">
                  <a:txBody>
                    <a:bodyPr/>
                    <a:lstStyle/>
                    <a:p>
                      <a:endParaRPr lang="en-US" sz="1200" dirty="0"/>
                    </a:p>
                  </a:txBody>
                  <a:tcPr>
                    <a:solidFill>
                      <a:srgbClr val="C3D69B"/>
                    </a:solidFill>
                  </a:tcPr>
                </a:tc>
                <a:tc vMerge="1">
                  <a:txBody>
                    <a:bodyPr/>
                    <a:lstStyle/>
                    <a:p>
                      <a:endParaRPr lang="en-US" dirty="0"/>
                    </a:p>
                  </a:txBody>
                  <a:tcPr>
                    <a:lnR w="12700" cap="flat" cmpd="sng" algn="ctr">
                      <a:solidFill>
                        <a:prstClr val="black"/>
                      </a:solidFill>
                      <a:prstDash val="solid"/>
                      <a:round/>
                      <a:headEnd type="none" w="med" len="med"/>
                      <a:tailEnd type="none" w="med" len="med"/>
                    </a:lnR>
                    <a:solidFill>
                      <a:srgbClr val="C3D69B"/>
                    </a:solidFill>
                  </a:tcPr>
                </a:tc>
              </a:tr>
              <a:tr h="302362">
                <a:tc vMerge="1">
                  <a:txBody>
                    <a:bodyPr/>
                    <a:lstStyle/>
                    <a:p>
                      <a:endParaRPr lang="en-US" sz="1200" b="1" dirty="0"/>
                    </a:p>
                  </a:txBody>
                  <a:tcPr/>
                </a:tc>
                <a:tc vMerge="1">
                  <a:txBody>
                    <a:bodyPr/>
                    <a:lstStyle/>
                    <a:p>
                      <a:endParaRPr lang="en-US" sz="1200" dirty="0"/>
                    </a:p>
                  </a:txBody>
                  <a:tcPr/>
                </a:tc>
                <a:tc>
                  <a:txBody>
                    <a:bodyPr/>
                    <a:lstStyle/>
                    <a:p>
                      <a:r>
                        <a:rPr lang="en-US" sz="1200" baseline="0" dirty="0" smtClean="0"/>
                        <a:t>Not In Last Year</a:t>
                      </a:r>
                      <a:endParaRPr lang="en-US" sz="1200" dirty="0"/>
                    </a:p>
                  </a:txBody>
                  <a:tcPr>
                    <a:lnB w="12700" cap="flat" cmpd="sng" algn="ctr">
                      <a:solidFill>
                        <a:prstClr val="black"/>
                      </a:solidFill>
                      <a:prstDash val="solid"/>
                      <a:round/>
                      <a:headEnd type="none" w="med" len="med"/>
                      <a:tailEnd type="none" w="med" len="med"/>
                    </a:lnB>
                    <a:solidFill>
                      <a:srgbClr val="C3D69B"/>
                    </a:solidFill>
                  </a:tcPr>
                </a:tc>
                <a:tc>
                  <a:txBody>
                    <a:bodyPr/>
                    <a:lstStyle/>
                    <a:p>
                      <a:r>
                        <a:rPr lang="en-US" sz="1200" dirty="0" smtClean="0"/>
                        <a:t>Not In Last Year</a:t>
                      </a:r>
                      <a:endParaRPr lang="en-US" sz="1200" dirty="0"/>
                    </a:p>
                  </a:txBody>
                  <a:tcPr>
                    <a:lnB w="12700" cap="flat" cmpd="sng" algn="ctr">
                      <a:solidFill>
                        <a:prstClr val="black"/>
                      </a:solidFill>
                      <a:prstDash val="solid"/>
                      <a:round/>
                      <a:headEnd type="none" w="med" len="med"/>
                      <a:tailEnd type="none" w="med" len="med"/>
                    </a:lnB>
                    <a:solidFill>
                      <a:srgbClr val="C3D69B"/>
                    </a:solidFill>
                  </a:tcPr>
                </a:tc>
                <a:tc vMerge="1">
                  <a:txBody>
                    <a:bodyPr/>
                    <a:lstStyle/>
                    <a:p>
                      <a:endParaRPr lang="en-US" sz="1200" dirty="0"/>
                    </a:p>
                  </a:txBody>
                  <a:tcPr>
                    <a:lnB w="12700" cap="flat" cmpd="sng" algn="ctr">
                      <a:solidFill>
                        <a:prstClr val="black"/>
                      </a:solidFill>
                      <a:prstDash val="solid"/>
                      <a:round/>
                      <a:headEnd type="none" w="med" len="med"/>
                      <a:tailEnd type="none" w="med" len="med"/>
                    </a:lnB>
                    <a:solidFill>
                      <a:srgbClr val="C3D69B"/>
                    </a:solidFill>
                  </a:tcPr>
                </a:tc>
                <a:tc vMerge="1">
                  <a:txBody>
                    <a:bodyPr/>
                    <a:lstStyle/>
                    <a:p>
                      <a:endParaRPr lang="en-US" dirty="0"/>
                    </a:p>
                  </a:txBody>
                  <a:tcPr>
                    <a:lnR w="12700" cap="flat" cmpd="sng" algn="ctr">
                      <a:solidFill>
                        <a:prstClr val="black"/>
                      </a:solidFill>
                      <a:prstDash val="solid"/>
                      <a:round/>
                      <a:headEnd type="none" w="med" len="med"/>
                      <a:tailEnd type="none" w="med" len="med"/>
                    </a:lnR>
                    <a:lnB w="12700" cap="flat" cmpd="sng" algn="ctr">
                      <a:solidFill>
                        <a:prstClr val="black"/>
                      </a:solidFill>
                      <a:prstDash val="solid"/>
                      <a:round/>
                      <a:headEnd type="none" w="med" len="med"/>
                      <a:tailEnd type="none" w="med" len="med"/>
                    </a:lnB>
                    <a:solidFill>
                      <a:srgbClr val="C3D69B"/>
                    </a:solidFill>
                  </a:tcPr>
                </a:tc>
              </a:tr>
              <a:tr h="302362">
                <a:tc>
                  <a:txBody>
                    <a:bodyPr/>
                    <a:lstStyle/>
                    <a:p>
                      <a:r>
                        <a:rPr lang="en-US" sz="1200" b="1" dirty="0" err="1" smtClean="0"/>
                        <a:t>spkneigh</a:t>
                      </a:r>
                      <a:endParaRPr lang="en-US" sz="1200" b="1" dirty="0" smtClean="0"/>
                    </a:p>
                    <a:p>
                      <a:r>
                        <a:rPr lang="en-US" sz="1200" b="1" dirty="0" smtClean="0"/>
                        <a:t>(spkneigh2)</a:t>
                      </a:r>
                      <a:endParaRPr lang="en-US" sz="1200" b="1" dirty="0"/>
                    </a:p>
                  </a:txBody>
                  <a:tcPr anchor="ctr">
                    <a:lnL w="12700" cap="flat" cmpd="sng" algn="ctr">
                      <a:solidFill>
                        <a:prstClr val="black"/>
                      </a:solidFill>
                      <a:prstDash val="solid"/>
                      <a:round/>
                      <a:headEnd type="none" w="med" len="med"/>
                      <a:tailEnd type="none" w="med" len="med"/>
                    </a:lnL>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r>
                        <a:rPr lang="en-US" sz="1200" dirty="0" smtClean="0"/>
                        <a:t>Speak to </a:t>
                      </a:r>
                      <a:r>
                        <a:rPr lang="en-US" sz="1200" dirty="0" err="1" smtClean="0"/>
                        <a:t>neighbours</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r>
                        <a:rPr lang="en-US" sz="1200" dirty="0" smtClean="0"/>
                        <a:t>SAME AS ‘</a:t>
                      </a:r>
                      <a:r>
                        <a:rPr lang="en-US" sz="1200" b="1" dirty="0" err="1" smtClean="0"/>
                        <a:t>seerel</a:t>
                      </a:r>
                      <a:r>
                        <a:rPr lang="en-US" sz="1200" dirty="0" smtClean="0"/>
                        <a:t>’</a:t>
                      </a:r>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r>
                        <a:rPr lang="en-US" sz="1200" dirty="0" smtClean="0"/>
                        <a:t>SAME AS ‘</a:t>
                      </a:r>
                      <a:r>
                        <a:rPr lang="en-US" sz="1200" b="1" dirty="0" err="1" smtClean="0"/>
                        <a:t>seerel</a:t>
                      </a:r>
                      <a:r>
                        <a:rPr lang="en-US" sz="1200" dirty="0" smtClean="0"/>
                        <a:t>’</a:t>
                      </a:r>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pPr algn="l"/>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pPr algn="l"/>
                      <a:r>
                        <a:rPr lang="en-US" sz="1200" b="1" dirty="0" smtClean="0">
                          <a:solidFill>
                            <a:srgbClr val="000000"/>
                          </a:solidFill>
                        </a:rPr>
                        <a:t>0.66</a:t>
                      </a:r>
                      <a:endParaRPr lang="en-US" sz="1200" b="1" dirty="0">
                        <a:solidFill>
                          <a:srgbClr val="000000"/>
                        </a:solidFill>
                      </a:endParaRPr>
                    </a:p>
                  </a:txBody>
                  <a:tcPr anchor="ctr">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r>
            </a:tbl>
          </a:graphicData>
        </a:graphic>
      </p:graphicFrame>
      <p:sp>
        <p:nvSpPr>
          <p:cNvPr id="5" name="Rectangle 4"/>
          <p:cNvSpPr/>
          <p:nvPr/>
        </p:nvSpPr>
        <p:spPr>
          <a:xfrm>
            <a:off x="457200" y="2480733"/>
            <a:ext cx="8229600" cy="812800"/>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457200" y="3390900"/>
            <a:ext cx="8229600" cy="571499"/>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466993" y="4487333"/>
            <a:ext cx="8229600" cy="1286934"/>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466993" y="5884333"/>
            <a:ext cx="8229600" cy="39355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57200" y="4017433"/>
            <a:ext cx="8229600" cy="393557"/>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accel="50000" decel="50000"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accel="50000" decel="50000"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accel="50000" decel="5000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par>
                          <p:cTn id="25" fill="hold">
                            <p:stCondLst>
                              <p:cond delay="500"/>
                            </p:stCondLst>
                            <p:childTnLst>
                              <p:par>
                                <p:cTn id="26" presetID="2" presetClass="entr" presetSubtype="4" accel="50000" decel="50000"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My Variables III</a:t>
            </a:r>
            <a:endParaRPr lang="en-US" dirty="0"/>
          </a:p>
        </p:txBody>
      </p:sp>
      <p:graphicFrame>
        <p:nvGraphicFramePr>
          <p:cNvPr id="4" name="Table 3"/>
          <p:cNvGraphicFramePr>
            <a:graphicFrameLocks noGrp="1"/>
          </p:cNvGraphicFramePr>
          <p:nvPr/>
        </p:nvGraphicFramePr>
        <p:xfrm>
          <a:off x="457200" y="1835599"/>
          <a:ext cx="8219807" cy="3799217"/>
        </p:xfrm>
        <a:graphic>
          <a:graphicData uri="http://schemas.openxmlformats.org/drawingml/2006/table">
            <a:tbl>
              <a:tblPr firstRow="1" bandRow="1">
                <a:tableStyleId>{F5AB1C69-6EDB-4FF4-983F-18BD219EF322}</a:tableStyleId>
              </a:tblPr>
              <a:tblGrid>
                <a:gridCol w="924076"/>
                <a:gridCol w="1372004"/>
                <a:gridCol w="1974577"/>
                <a:gridCol w="1529601"/>
                <a:gridCol w="1603762"/>
                <a:gridCol w="815787"/>
              </a:tblGrid>
              <a:tr h="622040">
                <a:tc>
                  <a:txBody>
                    <a:bodyPr/>
                    <a:lstStyle/>
                    <a:p>
                      <a:pPr algn="ctr"/>
                      <a:r>
                        <a:rPr lang="en-US" sz="1400" dirty="0" smtClean="0"/>
                        <a:t>Variable (NEW NAME)</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Label &amp; Notes</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Old Responses</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Recode</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Notes</a:t>
                      </a:r>
                      <a:endParaRPr lang="en-US" sz="1400" dirty="0"/>
                    </a:p>
                  </a:txBody>
                  <a:tcPr>
                    <a:lnB w="12700" cap="flat" cmpd="sng" algn="ctr">
                      <a:solidFill>
                        <a:prstClr val="black"/>
                      </a:solidFill>
                      <a:prstDash val="solid"/>
                      <a:round/>
                      <a:headEnd type="none" w="med" len="med"/>
                      <a:tailEnd type="none" w="med" len="med"/>
                    </a:lnB>
                  </a:tcPr>
                </a:tc>
                <a:tc>
                  <a:txBody>
                    <a:bodyPr/>
                    <a:lstStyle/>
                    <a:p>
                      <a:pPr algn="ctr"/>
                      <a:r>
                        <a:rPr lang="en-US" sz="1400" dirty="0" smtClean="0"/>
                        <a:t>Sig</a:t>
                      </a:r>
                      <a:r>
                        <a:rPr lang="en-US" sz="1400" baseline="0" dirty="0" smtClean="0"/>
                        <a:t> Rel.</a:t>
                      </a:r>
                    </a:p>
                    <a:p>
                      <a:pPr algn="ctr"/>
                      <a:r>
                        <a:rPr lang="en-US" sz="1400" baseline="0" dirty="0" smtClean="0"/>
                        <a:t>With DV</a:t>
                      </a:r>
                      <a:endParaRPr lang="en-US" sz="1400" dirty="0"/>
                    </a:p>
                  </a:txBody>
                  <a:tcPr>
                    <a:lnB w="12700" cap="flat" cmpd="sng" algn="ctr">
                      <a:solidFill>
                        <a:prstClr val="black"/>
                      </a:solidFill>
                      <a:prstDash val="solid"/>
                      <a:round/>
                      <a:headEnd type="none" w="med" len="med"/>
                      <a:tailEnd type="none" w="med" len="med"/>
                    </a:lnB>
                  </a:tcPr>
                </a:tc>
              </a:tr>
              <a:tr h="768402">
                <a:tc>
                  <a:txBody>
                    <a:bodyPr/>
                    <a:lstStyle/>
                    <a:p>
                      <a:pPr algn="l"/>
                      <a:r>
                        <a:rPr lang="en-US" sz="1200" b="1" dirty="0" err="1" smtClean="0"/>
                        <a:t>everwk</a:t>
                      </a:r>
                      <a:endParaRPr lang="en-US" sz="1200" b="1" dirty="0" smtClean="0"/>
                    </a:p>
                    <a:p>
                      <a:pPr algn="l"/>
                      <a:r>
                        <a:rPr lang="en-US" sz="1200" b="1" dirty="0" smtClean="0"/>
                        <a:t>(everwk2)</a:t>
                      </a:r>
                      <a:endParaRPr lang="en-US" sz="1200" b="1" dirty="0"/>
                    </a:p>
                  </a:txBody>
                  <a:tcPr anchor="ctr">
                    <a:lnL w="12700" cap="flat" cmpd="sng" algn="ctr">
                      <a:solidFill>
                        <a:prstClr val="black"/>
                      </a:solidFill>
                      <a:prstDash val="solid"/>
                      <a:round/>
                      <a:headEnd type="none" w="med" len="med"/>
                      <a:tailEnd type="none" w="med" len="med"/>
                    </a:lnL>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a:txBody>
                    <a:bodyPr/>
                    <a:lstStyle/>
                    <a:p>
                      <a:pPr algn="l"/>
                      <a:r>
                        <a:rPr lang="en-US" sz="1200" dirty="0" smtClean="0"/>
                        <a:t>Ever had a paid job</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a:txBody>
                    <a:bodyPr/>
                    <a:lstStyle/>
                    <a:p>
                      <a:r>
                        <a:rPr lang="en-US" sz="1200" dirty="0" smtClean="0"/>
                        <a:t>Does</a:t>
                      </a:r>
                      <a:r>
                        <a:rPr lang="en-US" sz="1200" baseline="0" dirty="0" smtClean="0"/>
                        <a:t> Not Apply</a:t>
                      </a:r>
                      <a:r>
                        <a:rPr lang="en-US" sz="1200" dirty="0" smtClean="0"/>
                        <a:t>/No Answer/Not Eligible/Yes/No</a:t>
                      </a:r>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a:txBody>
                    <a:bodyPr/>
                    <a:lstStyle/>
                    <a:p>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a:txBody>
                    <a:bodyPr/>
                    <a:lstStyle/>
                    <a:p>
                      <a:r>
                        <a:rPr lang="en-US" sz="1200" dirty="0" smtClean="0"/>
                        <a:t>‘No Answer’ and ‘Not Eligible’ Excluded</a:t>
                      </a:r>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c>
                  <a:txBody>
                    <a:bodyPr/>
                    <a:lstStyle/>
                    <a:p>
                      <a:pPr algn="l"/>
                      <a:r>
                        <a:rPr lang="en-US" sz="1200" b="1" dirty="0" smtClean="0"/>
                        <a:t>0.00</a:t>
                      </a:r>
                      <a:endParaRPr lang="en-US" sz="1200" b="1" dirty="0"/>
                    </a:p>
                  </a:txBody>
                  <a:tcPr anchor="ctr">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C3D69B"/>
                    </a:solidFill>
                  </a:tcPr>
                </a:tc>
              </a:tr>
              <a:tr h="343405">
                <a:tc rowSpan="6">
                  <a:txBody>
                    <a:bodyPr/>
                    <a:lstStyle/>
                    <a:p>
                      <a:pPr algn="l"/>
                      <a:r>
                        <a:rPr lang="en-US" sz="1200" b="1" dirty="0" err="1" smtClean="0"/>
                        <a:t>thelphrs</a:t>
                      </a:r>
                      <a:endParaRPr lang="en-US" sz="1200" b="1" dirty="0" smtClean="0"/>
                    </a:p>
                    <a:p>
                      <a:pPr algn="l"/>
                      <a:r>
                        <a:rPr lang="en-US" sz="1200" b="1" dirty="0" smtClean="0"/>
                        <a:t>(thelphrs2)</a:t>
                      </a:r>
                      <a:endParaRPr lang="en-US" sz="1200" b="1" dirty="0"/>
                    </a:p>
                  </a:txBody>
                  <a:tcPr anchor="ctr">
                    <a:lnL w="12700" cap="flat" cmpd="sng" algn="ctr">
                      <a:solidFill>
                        <a:prstClr val="black"/>
                      </a:solidFill>
                      <a:prstDash val="solid"/>
                      <a:round/>
                      <a:headEnd type="none" w="med" len="med"/>
                      <a:tailEnd type="none" w="med" len="med"/>
                    </a:lnL>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rowSpan="6">
                  <a:txBody>
                    <a:bodyPr/>
                    <a:lstStyle/>
                    <a:p>
                      <a:pPr algn="l"/>
                      <a:r>
                        <a:rPr lang="en-US" sz="1200" dirty="0" smtClean="0"/>
                        <a:t>Hours spent caring (weekly)</a:t>
                      </a:r>
                      <a:endParaRPr lang="en-US" sz="1200" dirty="0"/>
                    </a:p>
                  </a:txBody>
                  <a:tcPr anchor="ct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a:txBody>
                    <a:bodyPr/>
                    <a:lstStyle/>
                    <a:p>
                      <a:r>
                        <a:rPr lang="en-US" sz="1200" dirty="0" smtClean="0"/>
                        <a:t>N.A.</a:t>
                      </a:r>
                      <a:endParaRPr lang="en-US" sz="1200" dirty="0"/>
                    </a:p>
                  </a:txBody>
                  <a:tcPr>
                    <a:lnT w="12700" cap="flat" cmpd="sng" algn="ctr">
                      <a:solidFill>
                        <a:prstClr val="black"/>
                      </a:solidFill>
                      <a:prstDash val="solid"/>
                      <a:round/>
                      <a:headEnd type="none" w="med" len="med"/>
                      <a:tailEnd type="none" w="med" len="med"/>
                    </a:lnT>
                    <a:solidFill>
                      <a:srgbClr val="EBF1DE"/>
                    </a:solidFill>
                  </a:tcPr>
                </a:tc>
                <a:tc>
                  <a:txBody>
                    <a:bodyPr/>
                    <a:lstStyle/>
                    <a:p>
                      <a:r>
                        <a:rPr lang="en-US" sz="1200" dirty="0" smtClean="0"/>
                        <a:t>Not Applicable</a:t>
                      </a:r>
                      <a:endParaRPr lang="en-US" sz="1200" dirty="0"/>
                    </a:p>
                  </a:txBody>
                  <a:tcPr>
                    <a:lnT w="12700" cap="flat" cmpd="sng" algn="ctr">
                      <a:solidFill>
                        <a:prstClr val="black"/>
                      </a:solidFill>
                      <a:prstDash val="solid"/>
                      <a:round/>
                      <a:headEnd type="none" w="med" len="med"/>
                      <a:tailEnd type="none" w="med" len="med"/>
                    </a:lnT>
                    <a:solidFill>
                      <a:srgbClr val="EBF1DE"/>
                    </a:solidFill>
                  </a:tcPr>
                </a:tc>
                <a:tc rowSpan="6">
                  <a:txBody>
                    <a:bodyPr/>
                    <a:lstStyle/>
                    <a:p>
                      <a:r>
                        <a:rPr lang="en-US" sz="1200" dirty="0" smtClean="0"/>
                        <a:t>‘Not Applicable’ is Potentially Interesting…</a:t>
                      </a:r>
                    </a:p>
                    <a:p>
                      <a:endParaRPr lang="en-US" sz="1200" dirty="0" smtClean="0"/>
                    </a:p>
                    <a:p>
                      <a:r>
                        <a:rPr lang="en-US" sz="1200" dirty="0" smtClean="0"/>
                        <a:t>‘Child or Proxy or No </a:t>
                      </a:r>
                      <a:r>
                        <a:rPr lang="en-US" sz="1200" dirty="0" err="1" smtClean="0"/>
                        <a:t>Int</a:t>
                      </a:r>
                      <a:r>
                        <a:rPr lang="en-US" sz="1200" dirty="0" smtClean="0"/>
                        <a:t>’ Excluded</a:t>
                      </a:r>
                    </a:p>
                    <a:p>
                      <a:endParaRPr lang="en-US" sz="1200" dirty="0" smtClean="0"/>
                    </a:p>
                    <a:p>
                      <a:r>
                        <a:rPr lang="en-US" sz="1200" dirty="0" smtClean="0"/>
                        <a:t>‘Varies – More Than 20 Hrs’ Excluded</a:t>
                      </a:r>
                    </a:p>
                    <a:p>
                      <a:endParaRPr lang="en-US" sz="1200" dirty="0" smtClean="0"/>
                    </a:p>
                    <a:p>
                      <a:r>
                        <a:rPr lang="en-US" sz="1200" dirty="0" smtClean="0"/>
                        <a:t>‘Other’ Excluded</a:t>
                      </a:r>
                      <a:endParaRPr lang="en-US" sz="1200" dirty="0"/>
                    </a:p>
                  </a:txBody>
                  <a:tcP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c rowSpan="6">
                  <a:txBody>
                    <a:bodyPr/>
                    <a:lstStyle/>
                    <a:p>
                      <a:pPr algn="l"/>
                      <a:r>
                        <a:rPr lang="en-US" sz="1200" b="1" dirty="0" smtClean="0"/>
                        <a:t>0.29</a:t>
                      </a:r>
                      <a:endParaRPr lang="en-US" sz="1200" b="1" dirty="0"/>
                    </a:p>
                  </a:txBody>
                  <a:tcPr anchor="ctr">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solidFill>
                      <a:srgbClr val="EBF1DE"/>
                    </a:solidFill>
                  </a:tcPr>
                </a:tc>
              </a:tr>
              <a:tr h="548858">
                <a:tc vMerge="1">
                  <a:txBody>
                    <a:bodyPr/>
                    <a:lstStyle/>
                    <a:p>
                      <a:endParaRPr lang="en-US" sz="1200" b="1" dirty="0"/>
                    </a:p>
                  </a:txBody>
                  <a:tcPr/>
                </a:tc>
                <a:tc vMerge="1">
                  <a:txBody>
                    <a:bodyPr/>
                    <a:lstStyle/>
                    <a:p>
                      <a:endParaRPr lang="en-US" sz="1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t>0-19 Hrs Per Week/Varies – Less Than 20 Hrs</a:t>
                      </a:r>
                    </a:p>
                  </a:txBody>
                  <a:tcPr>
                    <a:solidFill>
                      <a:srgbClr val="EBF1DE"/>
                    </a:solidFill>
                  </a:tcPr>
                </a:tc>
                <a:tc>
                  <a:txBody>
                    <a:bodyPr/>
                    <a:lstStyle/>
                    <a:p>
                      <a:r>
                        <a:rPr lang="en-US" sz="1200" dirty="0" smtClean="0"/>
                        <a:t>0-19</a:t>
                      </a:r>
                      <a:r>
                        <a:rPr lang="en-US" sz="1200" baseline="0" dirty="0" smtClean="0"/>
                        <a:t> Hrs Per Week</a:t>
                      </a:r>
                      <a:endParaRPr lang="en-US" sz="1200" dirty="0"/>
                    </a:p>
                  </a:txBody>
                  <a:tcPr>
                    <a:solidFill>
                      <a:srgbClr val="EBF1DE"/>
                    </a:solidFill>
                  </a:tcPr>
                </a:tc>
                <a:tc vMerge="1">
                  <a:txBody>
                    <a:bodyPr/>
                    <a:lstStyle/>
                    <a:p>
                      <a:endParaRPr lang="en-US" sz="1200" dirty="0"/>
                    </a:p>
                  </a:txBody>
                  <a:tcPr/>
                </a:tc>
                <a:tc vMerge="1">
                  <a:txBody>
                    <a:bodyPr/>
                    <a:lstStyle/>
                    <a:p>
                      <a:endParaRPr lang="en-US" dirty="0"/>
                    </a:p>
                  </a:txBody>
                  <a:tcPr/>
                </a:tc>
              </a:tr>
              <a:tr h="343405">
                <a:tc vMerge="1">
                  <a:txBody>
                    <a:bodyPr/>
                    <a:lstStyle/>
                    <a:p>
                      <a:endParaRPr lang="en-US" sz="1200" b="1" dirty="0"/>
                    </a:p>
                  </a:txBody>
                  <a:tcPr/>
                </a:tc>
                <a:tc vMerge="1">
                  <a:txBody>
                    <a:bodyPr/>
                    <a:lstStyle/>
                    <a:p>
                      <a:endParaRPr lang="en-US" sz="1200" dirty="0"/>
                    </a:p>
                  </a:txBody>
                  <a:tcPr/>
                </a:tc>
                <a:tc>
                  <a:txBody>
                    <a:bodyPr/>
                    <a:lstStyle/>
                    <a:p>
                      <a:r>
                        <a:rPr lang="en-US" sz="1200" baseline="0" dirty="0" smtClean="0"/>
                        <a:t>20-34 Hrs Per Week</a:t>
                      </a:r>
                      <a:endParaRPr lang="en-US" sz="1200" dirty="0"/>
                    </a:p>
                  </a:txBody>
                  <a:tcPr>
                    <a:solidFill>
                      <a:srgbClr val="EBF1DE"/>
                    </a:solidFill>
                  </a:tcPr>
                </a:tc>
                <a:tc>
                  <a:txBody>
                    <a:bodyPr/>
                    <a:lstStyle/>
                    <a:p>
                      <a:r>
                        <a:rPr lang="en-US" sz="1200" dirty="0" smtClean="0"/>
                        <a:t>20-34 Hrs Per Week</a:t>
                      </a:r>
                      <a:endParaRPr lang="en-US" sz="1200" dirty="0"/>
                    </a:p>
                  </a:txBody>
                  <a:tcPr>
                    <a:solidFill>
                      <a:srgbClr val="EBF1DE"/>
                    </a:solidFill>
                  </a:tcPr>
                </a:tc>
                <a:tc vMerge="1">
                  <a:txBody>
                    <a:bodyPr/>
                    <a:lstStyle/>
                    <a:p>
                      <a:endParaRPr lang="en-US" sz="1200" dirty="0"/>
                    </a:p>
                  </a:txBody>
                  <a:tcPr/>
                </a:tc>
                <a:tc vMerge="1">
                  <a:txBody>
                    <a:bodyPr/>
                    <a:lstStyle/>
                    <a:p>
                      <a:endParaRPr lang="en-US" dirty="0"/>
                    </a:p>
                  </a:txBody>
                  <a:tcPr/>
                </a:tc>
              </a:tr>
              <a:tr h="343405">
                <a:tc vMerge="1">
                  <a:txBody>
                    <a:bodyPr/>
                    <a:lstStyle/>
                    <a:p>
                      <a:endParaRPr lang="en-US" sz="1200" b="1" dirty="0"/>
                    </a:p>
                  </a:txBody>
                  <a:tcPr/>
                </a:tc>
                <a:tc vMerge="1">
                  <a:txBody>
                    <a:bodyPr/>
                    <a:lstStyle/>
                    <a:p>
                      <a:endParaRPr lang="en-US" sz="1200" dirty="0"/>
                    </a:p>
                  </a:txBody>
                  <a:tcPr/>
                </a:tc>
                <a:tc>
                  <a:txBody>
                    <a:bodyPr/>
                    <a:lstStyle/>
                    <a:p>
                      <a:r>
                        <a:rPr lang="en-US" sz="1200" baseline="0" dirty="0" smtClean="0"/>
                        <a:t>35-49 Hrs Per Week</a:t>
                      </a:r>
                      <a:endParaRPr lang="en-US" sz="1200" dirty="0"/>
                    </a:p>
                  </a:txBody>
                  <a:tcPr>
                    <a:solidFill>
                      <a:srgbClr val="EBF1DE"/>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t>35-49 Hrs Per Week</a:t>
                      </a:r>
                    </a:p>
                  </a:txBody>
                  <a:tcPr>
                    <a:solidFill>
                      <a:srgbClr val="EBF1DE"/>
                    </a:solidFill>
                  </a:tcPr>
                </a:tc>
                <a:tc vMerge="1">
                  <a:txBody>
                    <a:bodyPr/>
                    <a:lstStyle/>
                    <a:p>
                      <a:endParaRPr lang="en-US" sz="1200" dirty="0"/>
                    </a:p>
                  </a:txBody>
                  <a:tcPr/>
                </a:tc>
                <a:tc vMerge="1">
                  <a:txBody>
                    <a:bodyPr/>
                    <a:lstStyle/>
                    <a:p>
                      <a:endParaRPr lang="en-US" dirty="0"/>
                    </a:p>
                  </a:txBody>
                  <a:tcPr/>
                </a:tc>
              </a:tr>
              <a:tr h="343405">
                <a:tc vMerge="1">
                  <a:txBody>
                    <a:bodyPr/>
                    <a:lstStyle/>
                    <a:p>
                      <a:endParaRPr lang="en-US" sz="1200" b="1" dirty="0"/>
                    </a:p>
                  </a:txBody>
                  <a:tcPr/>
                </a:tc>
                <a:tc vMerge="1">
                  <a:txBody>
                    <a:bodyPr/>
                    <a:lstStyle/>
                    <a:p>
                      <a:endParaRPr lang="en-US" sz="1200" dirty="0"/>
                    </a:p>
                  </a:txBody>
                  <a:tcPr/>
                </a:tc>
                <a:tc>
                  <a:txBody>
                    <a:bodyPr/>
                    <a:lstStyle/>
                    <a:p>
                      <a:r>
                        <a:rPr lang="en-US" sz="1200" baseline="0" dirty="0" smtClean="0"/>
                        <a:t>50-99 Hrs Per Week</a:t>
                      </a:r>
                      <a:endParaRPr lang="en-US" sz="1200" dirty="0"/>
                    </a:p>
                  </a:txBody>
                  <a:tcPr>
                    <a:solidFill>
                      <a:srgbClr val="EBF1DE"/>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t>50-99 Hrs Per Week</a:t>
                      </a:r>
                      <a:endParaRPr lang="en-US" sz="1200" dirty="0" smtClean="0"/>
                    </a:p>
                  </a:txBody>
                  <a:tcPr>
                    <a:solidFill>
                      <a:srgbClr val="EBF1DE"/>
                    </a:solidFill>
                  </a:tcPr>
                </a:tc>
                <a:tc vMerge="1">
                  <a:txBody>
                    <a:bodyPr/>
                    <a:lstStyle/>
                    <a:p>
                      <a:endParaRPr lang="en-US" sz="1200" dirty="0"/>
                    </a:p>
                  </a:txBody>
                  <a:tcPr/>
                </a:tc>
                <a:tc vMerge="1">
                  <a:txBody>
                    <a:bodyPr/>
                    <a:lstStyle/>
                    <a:p>
                      <a:endParaRPr lang="en-US" dirty="0"/>
                    </a:p>
                  </a:txBody>
                  <a:tcPr/>
                </a:tc>
              </a:tr>
              <a:tr h="376818">
                <a:tc vMerge="1">
                  <a:txBody>
                    <a:bodyPr/>
                    <a:lstStyle/>
                    <a:p>
                      <a:endParaRPr lang="en-US" sz="1200" b="1" dirty="0"/>
                    </a:p>
                  </a:txBody>
                  <a:tcPr/>
                </a:tc>
                <a:tc vMerge="1">
                  <a:txBody>
                    <a:bodyPr/>
                    <a:lstStyle/>
                    <a:p>
                      <a:endParaRPr lang="en-US" sz="12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t>100+ Hrs Per Week</a:t>
                      </a:r>
                      <a:endParaRPr lang="en-US" sz="1200" dirty="0" smtClean="0"/>
                    </a:p>
                  </a:txBody>
                  <a:tcPr>
                    <a:lnB w="12700" cap="flat" cmpd="sng" algn="ctr">
                      <a:solidFill>
                        <a:prstClr val="black"/>
                      </a:solidFill>
                      <a:prstDash val="solid"/>
                      <a:round/>
                      <a:headEnd type="none" w="med" len="med"/>
                      <a:tailEnd type="none" w="med" len="med"/>
                    </a:lnB>
                    <a:solidFill>
                      <a:srgbClr val="EBF1DE"/>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aseline="0" dirty="0" smtClean="0"/>
                        <a:t>100+ Hrs Per Week</a:t>
                      </a:r>
                      <a:endParaRPr lang="en-US" sz="1200" dirty="0" smtClean="0"/>
                    </a:p>
                  </a:txBody>
                  <a:tcPr>
                    <a:lnB w="12700" cap="flat" cmpd="sng" algn="ctr">
                      <a:solidFill>
                        <a:prstClr val="black"/>
                      </a:solidFill>
                      <a:prstDash val="solid"/>
                      <a:round/>
                      <a:headEnd type="none" w="med" len="med"/>
                      <a:tailEnd type="none" w="med" len="med"/>
                    </a:lnB>
                    <a:solidFill>
                      <a:srgbClr val="EBF1DE"/>
                    </a:solidFill>
                  </a:tcPr>
                </a:tc>
                <a:tc vMerge="1">
                  <a:txBody>
                    <a:bodyPr/>
                    <a:lstStyle/>
                    <a:p>
                      <a:endParaRPr lang="en-US" sz="1200" dirty="0"/>
                    </a:p>
                  </a:txBody>
                  <a:tcPr/>
                </a:tc>
                <a:tc vMerge="1">
                  <a:txBody>
                    <a:bodyPr/>
                    <a:lstStyle/>
                    <a:p>
                      <a:endParaRPr lang="en-US" dirty="0"/>
                    </a:p>
                  </a:txBody>
                  <a:tcPr/>
                </a:tc>
              </a:tr>
            </a:tbl>
          </a:graphicData>
        </a:graphic>
      </p:graphicFrame>
      <p:sp>
        <p:nvSpPr>
          <p:cNvPr id="5" name="Rectangle 4"/>
          <p:cNvSpPr/>
          <p:nvPr/>
        </p:nvSpPr>
        <p:spPr>
          <a:xfrm>
            <a:off x="466993" y="3369733"/>
            <a:ext cx="8229600" cy="2159000"/>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466993" y="2599267"/>
            <a:ext cx="8229600" cy="668866"/>
          </a:xfrm>
          <a:prstGeom prst="rect">
            <a:avLst/>
          </a:prstGeom>
          <a:noFill/>
          <a:ln w="25400" cap="flat" cmpd="sng" algn="ctr">
            <a:solidFill>
              <a:srgbClr val="13FF23"/>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My Variables IV</a:t>
            </a:r>
            <a:endParaRPr lang="en-US" dirty="0"/>
          </a:p>
        </p:txBody>
      </p:sp>
      <p:graphicFrame>
        <p:nvGraphicFramePr>
          <p:cNvPr id="4" name="Table 3"/>
          <p:cNvGraphicFramePr>
            <a:graphicFrameLocks noGrp="1"/>
          </p:cNvGraphicFramePr>
          <p:nvPr/>
        </p:nvGraphicFramePr>
        <p:xfrm>
          <a:off x="5384801" y="1837267"/>
          <a:ext cx="3102598" cy="3505422"/>
        </p:xfrm>
        <a:graphic>
          <a:graphicData uri="http://schemas.openxmlformats.org/drawingml/2006/table">
            <a:tbl>
              <a:tblPr firstRow="1" bandRow="1">
                <a:tableStyleId>{F5AB1C69-6EDB-4FF4-983F-18BD219EF322}</a:tableStyleId>
              </a:tblPr>
              <a:tblGrid>
                <a:gridCol w="812832"/>
                <a:gridCol w="2289766"/>
              </a:tblGrid>
              <a:tr h="343269">
                <a:tc>
                  <a:txBody>
                    <a:bodyPr/>
                    <a:lstStyle/>
                    <a:p>
                      <a:pPr algn="ctr"/>
                      <a:r>
                        <a:rPr lang="en-US" sz="1400" dirty="0" smtClean="0"/>
                        <a:t>Variable</a:t>
                      </a:r>
                      <a:endParaRPr lang="en-US" sz="1400" dirty="0"/>
                    </a:p>
                  </a:txBody>
                  <a:tcPr/>
                </a:tc>
                <a:tc>
                  <a:txBody>
                    <a:bodyPr/>
                    <a:lstStyle/>
                    <a:p>
                      <a:pPr algn="ctr"/>
                      <a:r>
                        <a:rPr lang="en-US" sz="1400" dirty="0" smtClean="0"/>
                        <a:t>Label</a:t>
                      </a:r>
                      <a:endParaRPr lang="en-US" sz="1400" dirty="0"/>
                    </a:p>
                  </a:txBody>
                  <a:tcPr/>
                </a:tc>
              </a:tr>
              <a:tr h="302362">
                <a:tc>
                  <a:txBody>
                    <a:bodyPr/>
                    <a:lstStyle/>
                    <a:p>
                      <a:r>
                        <a:rPr lang="en-US" sz="1200" b="1" dirty="0" smtClean="0"/>
                        <a:t>age</a:t>
                      </a:r>
                      <a:endParaRPr lang="en-US" sz="1200" b="1" dirty="0"/>
                    </a:p>
                  </a:txBody>
                  <a:tcPr/>
                </a:tc>
                <a:tc>
                  <a:txBody>
                    <a:bodyPr/>
                    <a:lstStyle/>
                    <a:p>
                      <a:r>
                        <a:rPr lang="en-US" sz="1200" dirty="0" smtClean="0"/>
                        <a:t>Age (years)</a:t>
                      </a:r>
                      <a:endParaRPr lang="en-US" sz="1200" dirty="0"/>
                    </a:p>
                  </a:txBody>
                  <a:tcPr/>
                </a:tc>
              </a:tr>
              <a:tr h="302362">
                <a:tc>
                  <a:txBody>
                    <a:bodyPr/>
                    <a:lstStyle/>
                    <a:p>
                      <a:r>
                        <a:rPr lang="en-US" sz="1200" b="1" dirty="0" smtClean="0"/>
                        <a:t>edlev7</a:t>
                      </a:r>
                      <a:endParaRPr lang="en-US" sz="1200" b="1" dirty="0"/>
                    </a:p>
                  </a:txBody>
                  <a:tcPr/>
                </a:tc>
                <a:tc>
                  <a:txBody>
                    <a:bodyPr/>
                    <a:lstStyle/>
                    <a:p>
                      <a:r>
                        <a:rPr lang="en-US" sz="1200" dirty="0" smtClean="0"/>
                        <a:t>Education</a:t>
                      </a:r>
                      <a:r>
                        <a:rPr lang="en-US" sz="1200" baseline="0" dirty="0" smtClean="0"/>
                        <a:t> Level</a:t>
                      </a:r>
                      <a:endParaRPr lang="en-US" sz="1200" dirty="0"/>
                    </a:p>
                  </a:txBody>
                  <a:tcPr/>
                </a:tc>
              </a:tr>
              <a:tr h="302362">
                <a:tc>
                  <a:txBody>
                    <a:bodyPr/>
                    <a:lstStyle/>
                    <a:p>
                      <a:r>
                        <a:rPr lang="en-US" sz="1200" b="1" dirty="0" smtClean="0"/>
                        <a:t>ftpte2</a:t>
                      </a:r>
                      <a:endParaRPr lang="en-US" sz="1200" b="1" dirty="0"/>
                    </a:p>
                  </a:txBody>
                  <a:tcPr/>
                </a:tc>
                <a:tc>
                  <a:txBody>
                    <a:bodyPr/>
                    <a:lstStyle/>
                    <a:p>
                      <a:r>
                        <a:rPr lang="en-US" sz="1200" dirty="0" smtClean="0"/>
                        <a:t>Full or part-time</a:t>
                      </a:r>
                      <a:r>
                        <a:rPr lang="en-US" sz="1200" baseline="0" dirty="0" smtClean="0"/>
                        <a:t> work</a:t>
                      </a:r>
                      <a:endParaRPr lang="en-US" sz="1200" dirty="0"/>
                    </a:p>
                  </a:txBody>
                  <a:tcPr/>
                </a:tc>
              </a:tr>
              <a:tr h="302362">
                <a:tc>
                  <a:txBody>
                    <a:bodyPr/>
                    <a:lstStyle/>
                    <a:p>
                      <a:r>
                        <a:rPr lang="en-US" sz="1200" b="1" dirty="0" smtClean="0"/>
                        <a:t>involved</a:t>
                      </a:r>
                      <a:endParaRPr lang="en-US" sz="1200" b="1" dirty="0"/>
                    </a:p>
                  </a:txBody>
                  <a:tcPr/>
                </a:tc>
                <a:tc>
                  <a:txBody>
                    <a:bodyPr/>
                    <a:lstStyle/>
                    <a:p>
                      <a:r>
                        <a:rPr lang="en-US" sz="1200" dirty="0" smtClean="0"/>
                        <a:t>Involved in local org</a:t>
                      </a:r>
                      <a:r>
                        <a:rPr lang="en-US" sz="1200" baseline="0" dirty="0" smtClean="0"/>
                        <a:t>. (last 3 years)</a:t>
                      </a:r>
                      <a:endParaRPr lang="en-US" sz="1200" dirty="0"/>
                    </a:p>
                  </a:txBody>
                  <a:tcPr/>
                </a:tc>
              </a:tr>
              <a:tr h="302362">
                <a:tc>
                  <a:txBody>
                    <a:bodyPr/>
                    <a:lstStyle/>
                    <a:p>
                      <a:r>
                        <a:rPr lang="en-US" sz="1200" b="1" dirty="0" err="1" smtClean="0"/>
                        <a:t>illfrne</a:t>
                      </a:r>
                      <a:endParaRPr lang="en-US" sz="1200" b="1" dirty="0"/>
                    </a:p>
                  </a:txBody>
                  <a:tcPr/>
                </a:tc>
                <a:tc>
                  <a:txBody>
                    <a:bodyPr/>
                    <a:lstStyle/>
                    <a:p>
                      <a:r>
                        <a:rPr lang="en-US" sz="1200" dirty="0" smtClean="0"/>
                        <a:t>Friend/</a:t>
                      </a:r>
                      <a:r>
                        <a:rPr lang="en-US" sz="1200" dirty="0" err="1" smtClean="0"/>
                        <a:t>neighbour</a:t>
                      </a:r>
                      <a:r>
                        <a:rPr lang="en-US" sz="1200" baseline="0" dirty="0" smtClean="0"/>
                        <a:t> helps when ill</a:t>
                      </a:r>
                      <a:endParaRPr lang="en-US" sz="1200" dirty="0"/>
                    </a:p>
                  </a:txBody>
                  <a:tcPr/>
                </a:tc>
              </a:tr>
              <a:tr h="302362">
                <a:tc>
                  <a:txBody>
                    <a:bodyPr/>
                    <a:lstStyle/>
                    <a:p>
                      <a:r>
                        <a:rPr lang="en-US" sz="1200" b="1" dirty="0" err="1" smtClean="0"/>
                        <a:t>illpart</a:t>
                      </a:r>
                      <a:endParaRPr lang="en-US" sz="1200" b="1" dirty="0"/>
                    </a:p>
                  </a:txBody>
                  <a:tcPr/>
                </a:tc>
                <a:tc>
                  <a:txBody>
                    <a:bodyPr/>
                    <a:lstStyle/>
                    <a:p>
                      <a:r>
                        <a:rPr lang="en-US" sz="1200" dirty="0" smtClean="0"/>
                        <a:t>Partner helps in illness</a:t>
                      </a:r>
                      <a:endParaRPr lang="en-US" sz="1200" dirty="0"/>
                    </a:p>
                  </a:txBody>
                  <a:tcPr/>
                </a:tc>
              </a:tr>
              <a:tr h="302362">
                <a:tc>
                  <a:txBody>
                    <a:bodyPr/>
                    <a:lstStyle/>
                    <a:p>
                      <a:r>
                        <a:rPr lang="en-US" sz="1200" b="1" dirty="0" smtClean="0"/>
                        <a:t>leiskids2</a:t>
                      </a:r>
                      <a:endParaRPr lang="en-US" sz="1200" b="1" dirty="0"/>
                    </a:p>
                  </a:txBody>
                  <a:tcPr/>
                </a:tc>
                <a:tc>
                  <a:txBody>
                    <a:bodyPr/>
                    <a:lstStyle/>
                    <a:p>
                      <a:r>
                        <a:rPr lang="en-US" sz="1200" dirty="0" smtClean="0"/>
                        <a:t>Facilities</a:t>
                      </a:r>
                      <a:r>
                        <a:rPr lang="en-US" sz="1200" baseline="0" dirty="0" smtClean="0"/>
                        <a:t> for kids &lt;13</a:t>
                      </a:r>
                      <a:endParaRPr lang="en-US" sz="1200" dirty="0"/>
                    </a:p>
                  </a:txBody>
                  <a:tcPr/>
                </a:tc>
              </a:tr>
              <a:tr h="302362">
                <a:tc>
                  <a:txBody>
                    <a:bodyPr/>
                    <a:lstStyle/>
                    <a:p>
                      <a:r>
                        <a:rPr lang="en-US" sz="1200" b="1" dirty="0" smtClean="0"/>
                        <a:t>walkdark2</a:t>
                      </a:r>
                      <a:endParaRPr lang="en-US" sz="1200" b="1" dirty="0"/>
                    </a:p>
                  </a:txBody>
                  <a:tcPr/>
                </a:tc>
                <a:tc>
                  <a:txBody>
                    <a:bodyPr/>
                    <a:lstStyle/>
                    <a:p>
                      <a:r>
                        <a:rPr lang="en-US" sz="1200" dirty="0" smtClean="0"/>
                        <a:t>How safe walking alone after</a:t>
                      </a:r>
                      <a:r>
                        <a:rPr lang="en-US" sz="1200" baseline="0" dirty="0" smtClean="0"/>
                        <a:t> dark</a:t>
                      </a:r>
                      <a:endParaRPr lang="en-US" sz="1200" dirty="0"/>
                    </a:p>
                  </a:txBody>
                  <a:tcPr/>
                </a:tc>
              </a:tr>
              <a:tr h="302362">
                <a:tc>
                  <a:txBody>
                    <a:bodyPr/>
                    <a:lstStyle/>
                    <a:p>
                      <a:r>
                        <a:rPr lang="en-US" sz="1200" b="1" dirty="0" smtClean="0"/>
                        <a:t>seerel2</a:t>
                      </a:r>
                      <a:endParaRPr lang="en-US" sz="1200" b="1" dirty="0"/>
                    </a:p>
                  </a:txBody>
                  <a:tcPr/>
                </a:tc>
                <a:tc>
                  <a:txBody>
                    <a:bodyPr/>
                    <a:lstStyle/>
                    <a:p>
                      <a:r>
                        <a:rPr lang="en-US" sz="1200" dirty="0" smtClean="0"/>
                        <a:t>See relatives</a:t>
                      </a:r>
                      <a:endParaRPr lang="en-US" sz="1200" dirty="0"/>
                    </a:p>
                  </a:txBody>
                  <a:tcPr/>
                </a:tc>
              </a:tr>
              <a:tr h="286057">
                <a:tc>
                  <a:txBody>
                    <a:bodyPr/>
                    <a:lstStyle/>
                    <a:p>
                      <a:r>
                        <a:rPr lang="en-US" sz="1200" b="1" dirty="0" smtClean="0"/>
                        <a:t>everwk2</a:t>
                      </a:r>
                      <a:endParaRPr lang="en-US" sz="1200" b="1" dirty="0"/>
                    </a:p>
                  </a:txBody>
                  <a:tcPr/>
                </a:tc>
                <a:tc>
                  <a:txBody>
                    <a:bodyPr/>
                    <a:lstStyle/>
                    <a:p>
                      <a:r>
                        <a:rPr lang="en-US" sz="1200" dirty="0" smtClean="0"/>
                        <a:t>Ever had a paid job</a:t>
                      </a:r>
                      <a:endParaRPr lang="en-US" sz="1200" dirty="0"/>
                    </a:p>
                  </a:txBody>
                  <a:tcPr/>
                </a:tc>
              </a:tr>
            </a:tbl>
          </a:graphicData>
        </a:graphic>
      </p:graphicFrame>
      <p:sp>
        <p:nvSpPr>
          <p:cNvPr id="6" name="TextBox 5"/>
          <p:cNvSpPr txBox="1"/>
          <p:nvPr/>
        </p:nvSpPr>
        <p:spPr>
          <a:xfrm>
            <a:off x="635000" y="1947333"/>
            <a:ext cx="4301067"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After </a:t>
            </a:r>
            <a:r>
              <a:rPr lang="en-US" dirty="0" err="1" smtClean="0"/>
              <a:t>hypothesising</a:t>
            </a:r>
            <a:r>
              <a:rPr lang="en-US" dirty="0" smtClean="0"/>
              <a:t> 15 possible independent variables we are down to 10</a:t>
            </a:r>
            <a:endParaRPr lang="en-US" dirty="0"/>
          </a:p>
        </p:txBody>
      </p:sp>
      <p:sp>
        <p:nvSpPr>
          <p:cNvPr id="7" name="TextBox 6"/>
          <p:cNvSpPr txBox="1"/>
          <p:nvPr/>
        </p:nvSpPr>
        <p:spPr>
          <a:xfrm>
            <a:off x="635000" y="2878667"/>
            <a:ext cx="4301067" cy="175432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err="1" smtClean="0"/>
              <a:t>Collinearity</a:t>
            </a:r>
            <a:r>
              <a:rPr lang="en-US" dirty="0" smtClean="0"/>
              <a:t> diagnostics indicate potential relationships between:</a:t>
            </a:r>
          </a:p>
          <a:p>
            <a:endParaRPr lang="en-US" dirty="0" smtClean="0"/>
          </a:p>
          <a:p>
            <a:r>
              <a:rPr lang="en-US" dirty="0" smtClean="0"/>
              <a:t>- ‘</a:t>
            </a:r>
            <a:r>
              <a:rPr lang="en-US" b="1" dirty="0" smtClean="0"/>
              <a:t>edlev7</a:t>
            </a:r>
            <a:r>
              <a:rPr lang="en-US" dirty="0" smtClean="0"/>
              <a:t>’ and ‘</a:t>
            </a:r>
            <a:r>
              <a:rPr lang="en-US" b="1" dirty="0" smtClean="0"/>
              <a:t>leiskids2</a:t>
            </a:r>
            <a:r>
              <a:rPr lang="en-US" dirty="0" smtClean="0"/>
              <a:t>’ (</a:t>
            </a:r>
            <a:r>
              <a:rPr lang="en-US" i="1" dirty="0" err="1" smtClean="0"/>
              <a:t>p</a:t>
            </a:r>
            <a:r>
              <a:rPr lang="en-US" i="1" dirty="0" smtClean="0"/>
              <a:t>&lt; 0.01</a:t>
            </a:r>
            <a:r>
              <a:rPr lang="en-US" dirty="0" smtClean="0"/>
              <a:t>)</a:t>
            </a:r>
          </a:p>
          <a:p>
            <a:pPr>
              <a:buFontTx/>
              <a:buChar char="-"/>
            </a:pPr>
            <a:r>
              <a:rPr lang="en-US" dirty="0" smtClean="0"/>
              <a:t> ‘</a:t>
            </a:r>
            <a:r>
              <a:rPr lang="en-US" b="1" dirty="0" smtClean="0"/>
              <a:t>ftpte2</a:t>
            </a:r>
            <a:r>
              <a:rPr lang="en-US" dirty="0" smtClean="0"/>
              <a:t>’ and ‘</a:t>
            </a:r>
            <a:r>
              <a:rPr lang="en-US" b="1" dirty="0" smtClean="0"/>
              <a:t>walkdark2</a:t>
            </a:r>
            <a:r>
              <a:rPr lang="en-US" dirty="0" smtClean="0"/>
              <a:t>’ (</a:t>
            </a:r>
            <a:r>
              <a:rPr lang="en-US" i="1" dirty="0" err="1" smtClean="0"/>
              <a:t>p</a:t>
            </a:r>
            <a:r>
              <a:rPr lang="en-US" i="1" dirty="0" smtClean="0"/>
              <a:t>&lt; 0.01</a:t>
            </a:r>
            <a:r>
              <a:rPr lang="en-US" dirty="0" smtClean="0"/>
              <a:t>)</a:t>
            </a:r>
          </a:p>
          <a:p>
            <a:pPr>
              <a:buFontTx/>
              <a:buChar char="-"/>
            </a:pPr>
            <a:r>
              <a:rPr lang="en-US" dirty="0" smtClean="0"/>
              <a:t> ‘</a:t>
            </a:r>
            <a:r>
              <a:rPr lang="en-US" b="1" dirty="0" smtClean="0"/>
              <a:t>age</a:t>
            </a:r>
            <a:r>
              <a:rPr lang="en-US" dirty="0" smtClean="0"/>
              <a:t>’ and ‘</a:t>
            </a:r>
            <a:r>
              <a:rPr lang="en-US" b="1" dirty="0" smtClean="0"/>
              <a:t>edlev7</a:t>
            </a:r>
            <a:r>
              <a:rPr lang="en-US" dirty="0" smtClean="0"/>
              <a:t>’ (ANOVA </a:t>
            </a:r>
            <a:r>
              <a:rPr lang="en-US" i="1" dirty="0" err="1" smtClean="0"/>
              <a:t>p</a:t>
            </a:r>
            <a:r>
              <a:rPr lang="en-US" i="1" dirty="0" smtClean="0"/>
              <a:t>&lt; 0.01</a:t>
            </a:r>
            <a:r>
              <a:rPr lang="en-US" dirty="0" smtClean="0"/>
              <a:t>)</a:t>
            </a:r>
          </a:p>
        </p:txBody>
      </p:sp>
      <p:sp>
        <p:nvSpPr>
          <p:cNvPr id="8" name="TextBox 7"/>
          <p:cNvSpPr txBox="1"/>
          <p:nvPr/>
        </p:nvSpPr>
        <p:spPr>
          <a:xfrm>
            <a:off x="635000" y="4944533"/>
            <a:ext cx="4301067"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dirty="0" smtClean="0"/>
              <a:t>You need to justify how you will deal with this based on your research question</a:t>
            </a:r>
          </a:p>
        </p:txBody>
      </p:sp>
      <p:sp>
        <p:nvSpPr>
          <p:cNvPr id="9" name="Rectangle 8"/>
          <p:cNvSpPr/>
          <p:nvPr/>
        </p:nvSpPr>
        <p:spPr>
          <a:xfrm>
            <a:off x="635000" y="5881469"/>
            <a:ext cx="4301067" cy="646331"/>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smtClean="0"/>
              <a:t>I’m going to exclude ‘</a:t>
            </a:r>
            <a:r>
              <a:rPr lang="en-US" b="1" dirty="0" smtClean="0"/>
              <a:t>ftpte2</a:t>
            </a:r>
            <a:r>
              <a:rPr lang="en-US" dirty="0" smtClean="0"/>
              <a:t>’ and ‘</a:t>
            </a:r>
            <a:r>
              <a:rPr lang="en-US" b="1" dirty="0" smtClean="0"/>
              <a:t>edlev7</a:t>
            </a:r>
            <a:r>
              <a:rPr lang="en-US" dirty="0" smtClean="0"/>
              <a:t>’ – you might think differently!</a:t>
            </a:r>
            <a:endParaRPr lang="en-US" dirty="0"/>
          </a:p>
        </p:txBody>
      </p:sp>
      <p:cxnSp>
        <p:nvCxnSpPr>
          <p:cNvPr id="13" name="Straight Connector 12"/>
          <p:cNvCxnSpPr/>
          <p:nvPr/>
        </p:nvCxnSpPr>
        <p:spPr>
          <a:xfrm>
            <a:off x="5253567" y="2645833"/>
            <a:ext cx="3381998" cy="1588"/>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253567" y="2932112"/>
            <a:ext cx="3381998" cy="1588"/>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dissolv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dissolve">
                                      <p:cBhvr>
                                        <p:cTn id="25" dur="500"/>
                                        <p:tgtEl>
                                          <p:spTgt spid="9"/>
                                        </p:tgtEl>
                                      </p:cBhvr>
                                    </p:animEffect>
                                  </p:childTnLst>
                                </p:cTn>
                              </p:par>
                            </p:childTnLst>
                          </p:cTn>
                        </p:par>
                        <p:par>
                          <p:cTn id="26" fill="hold">
                            <p:stCondLst>
                              <p:cond delay="500"/>
                            </p:stCondLst>
                            <p:childTnLst>
                              <p:par>
                                <p:cTn id="27" presetID="2" presetClass="entr" presetSubtype="4" accel="50000" decel="50000" fill="hold" nodeType="after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1+#ppt_h/2"/>
                                          </p:val>
                                        </p:tav>
                                        <p:tav tm="100000">
                                          <p:val>
                                            <p:strVal val="#ppt_y"/>
                                          </p:val>
                                        </p:tav>
                                      </p:tavLst>
                                    </p:anim>
                                  </p:childTnLst>
                                </p:cTn>
                              </p:par>
                            </p:childTnLst>
                          </p:cTn>
                        </p:par>
                        <p:par>
                          <p:cTn id="31" fill="hold">
                            <p:stCondLst>
                              <p:cond delay="1000"/>
                            </p:stCondLst>
                            <p:childTnLst>
                              <p:par>
                                <p:cTn id="32" presetID="2" presetClass="entr" presetSubtype="4" accel="50000" decel="50000" fill="hold" nodeType="after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additive="base">
                                        <p:cTn id="34" dur="500" fill="hold"/>
                                        <p:tgtEl>
                                          <p:spTgt spid="14"/>
                                        </p:tgtEl>
                                        <p:attrNameLst>
                                          <p:attrName>ppt_x</p:attrName>
                                        </p:attrNameLst>
                                      </p:cBhvr>
                                      <p:tavLst>
                                        <p:tav tm="0">
                                          <p:val>
                                            <p:strVal val="#ppt_x"/>
                                          </p:val>
                                        </p:tav>
                                        <p:tav tm="100000">
                                          <p:val>
                                            <p:strVal val="#ppt_x"/>
                                          </p:val>
                                        </p:tav>
                                      </p:tavLst>
                                    </p:anim>
                                    <p:anim calcmode="lin" valueType="num">
                                      <p:cBhvr additive="base">
                                        <p:cTn id="3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Binary Logistic Regression in SPSS I</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Finally we have all of our tried and tested independent variables</a:t>
            </a:r>
          </a:p>
          <a:p>
            <a:endParaRPr lang="en-US" dirty="0" smtClean="0"/>
          </a:p>
          <a:p>
            <a:r>
              <a:rPr lang="en-US" dirty="0" smtClean="0"/>
              <a:t>The hard part is over – running the model is easy!</a:t>
            </a:r>
          </a:p>
          <a:p>
            <a:endParaRPr lang="en-US" dirty="0" smtClean="0"/>
          </a:p>
          <a:p>
            <a:r>
              <a:rPr lang="en-US" dirty="0" smtClean="0"/>
              <a:t>Start by clicking on ‘Analyze’ (on the toolbar)</a:t>
            </a:r>
          </a:p>
          <a:p>
            <a:endParaRPr lang="en-US" dirty="0" smtClean="0"/>
          </a:p>
          <a:p>
            <a:r>
              <a:rPr lang="en-US" dirty="0" smtClean="0"/>
              <a:t>Select ‘Regression’ and then ‘Binary Logistic’</a:t>
            </a:r>
          </a:p>
          <a:p>
            <a:endParaRPr lang="en-US" dirty="0" smtClean="0"/>
          </a:p>
          <a:p>
            <a:r>
              <a:rPr lang="en-US" dirty="0" smtClean="0"/>
              <a:t>The directions in the following slide are numbered in order of process</a:t>
            </a:r>
          </a:p>
          <a:p>
            <a:endParaRPr lang="en-US" dirty="0" smtClean="0"/>
          </a:p>
          <a:p>
            <a:r>
              <a:rPr lang="en-US" dirty="0" smtClean="0"/>
              <a:t>Green boxes are user actions and orange boxes are for your information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523</TotalTime>
  <Words>4981</Words>
  <Application>Microsoft Macintosh PowerPoint</Application>
  <PresentationFormat>On-screen Show (4:3)</PresentationFormat>
  <Paragraphs>1386</Paragraphs>
  <Slides>37</Slides>
  <Notes>0</Notes>
  <HiddenSlides>0</HiddenSlides>
  <MMClips>0</MMClips>
  <ScaleCrop>false</ScaleCrop>
  <HeadingPairs>
    <vt:vector size="4" baseType="variant">
      <vt:variant>
        <vt:lpstr>Design Template</vt:lpstr>
      </vt:variant>
      <vt:variant>
        <vt:i4>1</vt:i4>
      </vt:variant>
      <vt:variant>
        <vt:lpstr>Slide Titles</vt:lpstr>
      </vt:variant>
      <vt:variant>
        <vt:i4>37</vt:i4>
      </vt:variant>
    </vt:vector>
  </HeadingPairs>
  <TitlesOfParts>
    <vt:vector size="38" baseType="lpstr">
      <vt:lpstr>Office Theme</vt:lpstr>
      <vt:lpstr>Logistic Regression II</vt:lpstr>
      <vt:lpstr>Introduction</vt:lpstr>
      <vt:lpstr>Recap – Choosing Variables</vt:lpstr>
      <vt:lpstr>Workshop Feedback</vt:lpstr>
      <vt:lpstr>My Variables I</vt:lpstr>
      <vt:lpstr>My Variables II</vt:lpstr>
      <vt:lpstr>My Variables III</vt:lpstr>
      <vt:lpstr>My Variables IV</vt:lpstr>
      <vt:lpstr>Binary Logistic Regression in SPSS I</vt:lpstr>
      <vt:lpstr>Binary Logistic Regression in SPSS II</vt:lpstr>
      <vt:lpstr>Binary Logistic Regression in SPSS III</vt:lpstr>
      <vt:lpstr>Binary Logistic Regression in SPSS IV</vt:lpstr>
      <vt:lpstr>Binary Logistic Regression in SPSS V</vt:lpstr>
      <vt:lpstr>Binary Logistic Regression in SPSS VI</vt:lpstr>
      <vt:lpstr>Binary Logistic Regression in SPSS VII</vt:lpstr>
      <vt:lpstr>Binary Logistic Regression in SPSS VIII</vt:lpstr>
      <vt:lpstr>Model Interpretation I</vt:lpstr>
      <vt:lpstr>Model Interpretation II</vt:lpstr>
      <vt:lpstr>Model Interpretation III</vt:lpstr>
      <vt:lpstr>Model Interpretation IV</vt:lpstr>
      <vt:lpstr>Model Interpretation V</vt:lpstr>
      <vt:lpstr>Model Interpretation VI</vt:lpstr>
      <vt:lpstr>Model Interpretation VII</vt:lpstr>
      <vt:lpstr>Model Interpretation VIII</vt:lpstr>
      <vt:lpstr>Model Interpretation IX</vt:lpstr>
      <vt:lpstr>Model Interpretation X</vt:lpstr>
      <vt:lpstr>Model Interpretation XI</vt:lpstr>
      <vt:lpstr>Model Interpretation XII</vt:lpstr>
      <vt:lpstr>Model Interpretation XIII</vt:lpstr>
      <vt:lpstr>Model Interpretation XIV</vt:lpstr>
      <vt:lpstr>Model Interpretation XV</vt:lpstr>
      <vt:lpstr>Model Interpretation XVI</vt:lpstr>
      <vt:lpstr>Model Interpretation XVII</vt:lpstr>
      <vt:lpstr>Model Interpretation X</vt:lpstr>
      <vt:lpstr>Model Interpretation XI</vt:lpstr>
      <vt:lpstr>Summary</vt:lpstr>
      <vt:lpstr>Workshop Task</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 Regression II</dc:title>
  <dc:creator>Luke Sloan</dc:creator>
  <cp:lastModifiedBy>Luke Sloan</cp:lastModifiedBy>
  <cp:revision>63</cp:revision>
  <dcterms:created xsi:type="dcterms:W3CDTF">2011-03-10T15:20:05Z</dcterms:created>
  <dcterms:modified xsi:type="dcterms:W3CDTF">2011-03-10T15:20:52Z</dcterms:modified>
</cp:coreProperties>
</file>