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9" r:id="rId4"/>
    <p:sldId id="270" r:id="rId5"/>
    <p:sldId id="271" r:id="rId6"/>
    <p:sldId id="273" r:id="rId7"/>
    <p:sldId id="259" r:id="rId8"/>
    <p:sldId id="272" r:id="rId9"/>
    <p:sldId id="260" r:id="rId10"/>
    <p:sldId id="268" r:id="rId11"/>
    <p:sldId id="261" r:id="rId12"/>
    <p:sldId id="274" r:id="rId13"/>
    <p:sldId id="262" r:id="rId14"/>
    <p:sldId id="263" r:id="rId15"/>
    <p:sldId id="266" r:id="rId16"/>
    <p:sldId id="267"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autoAdjust="0"/>
    <p:restoredTop sz="94633" autoAdjust="0"/>
  </p:normalViewPr>
  <p:slideViewPr>
    <p:cSldViewPr>
      <p:cViewPr>
        <p:scale>
          <a:sx n="100" d="100"/>
          <a:sy n="100" d="100"/>
        </p:scale>
        <p:origin x="-294"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32D39-093B-4EC6-9621-568BDEEF3FC0}" type="datetimeFigureOut">
              <a:rPr lang="en-GB" smtClean="0"/>
              <a:pPr/>
              <a:t>10/11/2011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9147B-B58E-4D77-B6B3-46CD4CCAF74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32D39-093B-4EC6-9621-568BDEEF3FC0}" type="datetimeFigureOut">
              <a:rPr lang="en-GB" smtClean="0"/>
              <a:pPr/>
              <a:t>10/11/2011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89147B-B58E-4D77-B6B3-46CD4CCAF74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esds.ac.uk/longitudin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470025"/>
          </a:xfrm>
        </p:spPr>
        <p:style>
          <a:lnRef idx="1">
            <a:schemeClr val="accent3"/>
          </a:lnRef>
          <a:fillRef idx="2">
            <a:schemeClr val="accent3"/>
          </a:fillRef>
          <a:effectRef idx="1">
            <a:schemeClr val="accent3"/>
          </a:effectRef>
          <a:fontRef idx="minor">
            <a:schemeClr val="dk1"/>
          </a:fontRef>
        </p:style>
        <p:txBody>
          <a:bodyPr/>
          <a:lstStyle/>
          <a:p>
            <a:r>
              <a:rPr lang="en-GB" dirty="0" smtClean="0"/>
              <a:t>SIT094 – The Collection &amp; Analysis of Quantitative Data</a:t>
            </a:r>
            <a:endParaRPr lang="en-GB" dirty="0"/>
          </a:p>
        </p:txBody>
      </p:sp>
      <p:sp>
        <p:nvSpPr>
          <p:cNvPr id="3" name="Subtitle 2"/>
          <p:cNvSpPr>
            <a:spLocks noGrp="1"/>
          </p:cNvSpPr>
          <p:nvPr>
            <p:ph type="subTitle" idx="1"/>
          </p:nvPr>
        </p:nvSpPr>
        <p:spPr>
          <a:xfrm>
            <a:off x="1331640" y="3573016"/>
            <a:ext cx="6400800" cy="1270992"/>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en-GB" dirty="0" smtClean="0">
                <a:solidFill>
                  <a:schemeClr val="tx1"/>
                </a:solidFill>
              </a:rPr>
              <a:t>Week </a:t>
            </a:r>
            <a:r>
              <a:rPr lang="en-GB" dirty="0" smtClean="0">
                <a:solidFill>
                  <a:schemeClr val="tx1"/>
                </a:solidFill>
              </a:rPr>
              <a:t>7</a:t>
            </a:r>
            <a:endParaRPr lang="en-GB" dirty="0" smtClean="0">
              <a:solidFill>
                <a:schemeClr val="tx1"/>
              </a:solidFill>
            </a:endParaRPr>
          </a:p>
          <a:p>
            <a:r>
              <a:rPr lang="en-GB" dirty="0" smtClean="0">
                <a:solidFill>
                  <a:schemeClr val="tx1"/>
                </a:solidFill>
              </a:rPr>
              <a:t>Luke Sloan</a:t>
            </a:r>
          </a:p>
          <a:p>
            <a:r>
              <a:rPr lang="en-GB" dirty="0" smtClean="0">
                <a:solidFill>
                  <a:schemeClr val="tx1"/>
                </a:solidFill>
              </a:rPr>
              <a:t>Quantitative Research Design</a:t>
            </a:r>
            <a:endParaRPr lang="en-GB"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II</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You should know in advance what groups you are going to compare (male/female, ethnicities, social class…)</a:t>
            </a:r>
          </a:p>
          <a:p>
            <a:endParaRPr lang="en-GB" dirty="0" smtClean="0"/>
          </a:p>
          <a:p>
            <a:r>
              <a:rPr lang="en-GB" dirty="0" smtClean="0"/>
              <a:t>You can only take a snap-shot, so think about your questions (current salary vs. past salary – how could someone answer the latter?)</a:t>
            </a:r>
          </a:p>
          <a:p>
            <a:endParaRPr lang="en-GB" dirty="0" smtClean="0"/>
          </a:p>
          <a:p>
            <a:r>
              <a:rPr lang="en-GB" dirty="0" smtClean="0"/>
              <a:t>Essentially all of your analysis will be based on comparing groups, but you might also want to split the data…</a:t>
            </a:r>
          </a:p>
          <a:p>
            <a:pPr lvl="1"/>
            <a:r>
              <a:rPr lang="en-GB" dirty="0" smtClean="0"/>
              <a:t>Male/female AND ethnicity</a:t>
            </a:r>
          </a:p>
          <a:p>
            <a:pPr lvl="1"/>
            <a:r>
              <a:rPr lang="en-GB" dirty="0" smtClean="0"/>
              <a:t>Splitting groups may lead to low ‘</a:t>
            </a:r>
            <a:r>
              <a:rPr lang="en-GB" i="1" dirty="0" smtClean="0"/>
              <a:t>n</a:t>
            </a:r>
            <a:r>
              <a:rPr lang="en-GB" dirty="0" smtClean="0"/>
              <a:t>’</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Longitudinal </a:t>
            </a:r>
            <a:r>
              <a:rPr lang="en-GB" dirty="0" smtClean="0"/>
              <a:t>Designs I</a:t>
            </a:r>
            <a:endParaRPr lang="en-GB" dirty="0"/>
          </a:p>
        </p:txBody>
      </p:sp>
      <p:sp>
        <p:nvSpPr>
          <p:cNvPr id="3" name="Content Placeholder 2"/>
          <p:cNvSpPr>
            <a:spLocks noGrp="1"/>
          </p:cNvSpPr>
          <p:nvPr>
            <p:ph idx="1"/>
          </p:nvPr>
        </p:nvSpPr>
        <p:spPr>
          <a:xfrm>
            <a:off x="457200" y="1600201"/>
            <a:ext cx="8229600" cy="3629000"/>
          </a:xfrm>
        </p:spPr>
        <p:txBody>
          <a:bodyPr>
            <a:normAutofit fontScale="70000" lnSpcReduction="20000"/>
          </a:bodyPr>
          <a:lstStyle/>
          <a:p>
            <a:r>
              <a:rPr lang="en-GB" dirty="0" smtClean="0"/>
              <a:t>Repeatedly measure the same sample over a period of time</a:t>
            </a:r>
          </a:p>
          <a:p>
            <a:endParaRPr lang="en-GB" dirty="0"/>
          </a:p>
          <a:p>
            <a:r>
              <a:rPr lang="en-GB" dirty="0" smtClean="0"/>
              <a:t>This allows temporal and potential causal links to be made</a:t>
            </a:r>
          </a:p>
          <a:p>
            <a:endParaRPr lang="en-GB" dirty="0"/>
          </a:p>
          <a:p>
            <a:r>
              <a:rPr lang="en-GB" dirty="0" smtClean="0"/>
              <a:t>Perhaps there is an intervention, but often it is not that simple</a:t>
            </a:r>
          </a:p>
          <a:p>
            <a:endParaRPr lang="en-GB" dirty="0"/>
          </a:p>
          <a:p>
            <a:r>
              <a:rPr lang="en-GB" dirty="0" smtClean="0"/>
              <a:t>Examples include the many birth cohort studies</a:t>
            </a:r>
          </a:p>
          <a:p>
            <a:endParaRPr lang="en-GB" dirty="0"/>
          </a:p>
          <a:p>
            <a:r>
              <a:rPr lang="en-GB" dirty="0" smtClean="0"/>
              <a:t>Extremely powerful datasets e.g. 1958 National Child Development Study surveyed at ages 7, 11, 16, 23, 33, 42, 46 and 50 plus subset of DNA, 1971 and 1981 Census data and examination results</a:t>
            </a:r>
          </a:p>
          <a:p>
            <a:endParaRPr lang="en-GB" dirty="0"/>
          </a:p>
          <a:p>
            <a:endParaRPr lang="en-GB" dirty="0"/>
          </a:p>
        </p:txBody>
      </p:sp>
      <p:sp>
        <p:nvSpPr>
          <p:cNvPr id="4" name="TextBox 3"/>
          <p:cNvSpPr txBox="1"/>
          <p:nvPr/>
        </p:nvSpPr>
        <p:spPr>
          <a:xfrm>
            <a:off x="683568" y="5373216"/>
            <a:ext cx="7776864"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But… very time consuming and extremely expensive normally involving substantial investments from governments or research councils. Datasets can also be tremendously complex and require specialist skills (e.g. geographical transience)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Longitudinal Design II</a:t>
            </a:r>
            <a:endParaRPr lang="en-GB" dirty="0"/>
          </a:p>
        </p:txBody>
      </p:sp>
      <p:sp>
        <p:nvSpPr>
          <p:cNvPr id="3" name="Content Placeholder 2"/>
          <p:cNvSpPr>
            <a:spLocks noGrp="1"/>
          </p:cNvSpPr>
          <p:nvPr>
            <p:ph idx="1"/>
          </p:nvPr>
        </p:nvSpPr>
        <p:spPr>
          <a:xfrm>
            <a:off x="457200" y="1600200"/>
            <a:ext cx="8229600" cy="4781128"/>
          </a:xfrm>
        </p:spPr>
        <p:txBody>
          <a:bodyPr>
            <a:normAutofit fontScale="77500" lnSpcReduction="20000"/>
          </a:bodyPr>
          <a:lstStyle/>
          <a:p>
            <a:r>
              <a:rPr lang="en-GB" dirty="0" smtClean="0"/>
              <a:t>Many of the large-scale national datasets are longitudinal, but not all use the same cohort (panel studies)</a:t>
            </a:r>
          </a:p>
          <a:p>
            <a:endParaRPr lang="en-GB" dirty="0" smtClean="0"/>
          </a:p>
          <a:p>
            <a:r>
              <a:rPr lang="en-GB" dirty="0" smtClean="0"/>
              <a:t>Mainly involving secondary data, so your problem has to be answerable using data collected by someone else</a:t>
            </a:r>
          </a:p>
          <a:p>
            <a:endParaRPr lang="en-GB" dirty="0" smtClean="0"/>
          </a:p>
          <a:p>
            <a:r>
              <a:rPr lang="en-GB" dirty="0" smtClean="0"/>
              <a:t>Data analysis is more complex – not just comparing groups, but over time and space through linking records</a:t>
            </a:r>
          </a:p>
          <a:p>
            <a:endParaRPr lang="en-GB" dirty="0" smtClean="0"/>
          </a:p>
          <a:p>
            <a:r>
              <a:rPr lang="en-GB" dirty="0" smtClean="0"/>
              <a:t>Looking at things over time is salient for causation (strong probabilistic)</a:t>
            </a:r>
          </a:p>
          <a:p>
            <a:endParaRPr lang="en-GB" dirty="0" smtClean="0"/>
          </a:p>
          <a:p>
            <a:r>
              <a:rPr lang="en-GB" dirty="0" smtClean="0"/>
              <a:t>A single ‘phase’ of a longitudinal study is cross-sectional!</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Case Study Designs</a:t>
            </a:r>
            <a:endParaRPr lang="en-GB" dirty="0"/>
          </a:p>
        </p:txBody>
      </p:sp>
      <p:sp>
        <p:nvSpPr>
          <p:cNvPr id="3" name="Content Placeholder 2"/>
          <p:cNvSpPr>
            <a:spLocks noGrp="1"/>
          </p:cNvSpPr>
          <p:nvPr>
            <p:ph idx="1"/>
          </p:nvPr>
        </p:nvSpPr>
        <p:spPr>
          <a:xfrm>
            <a:off x="457200" y="1600201"/>
            <a:ext cx="8229600" cy="3989040"/>
          </a:xfrm>
        </p:spPr>
        <p:txBody>
          <a:bodyPr>
            <a:normAutofit fontScale="62500" lnSpcReduction="20000"/>
          </a:bodyPr>
          <a:lstStyle/>
          <a:p>
            <a:r>
              <a:rPr lang="en-GB" dirty="0" smtClean="0"/>
              <a:t>In-depth examination of a given case</a:t>
            </a:r>
          </a:p>
          <a:p>
            <a:endParaRPr lang="en-GB" dirty="0"/>
          </a:p>
          <a:p>
            <a:r>
              <a:rPr lang="en-GB" dirty="0" smtClean="0"/>
              <a:t>Uses contextual information to inform causal processes typically (nut not always) using interviews</a:t>
            </a:r>
          </a:p>
          <a:p>
            <a:endParaRPr lang="en-GB" dirty="0"/>
          </a:p>
          <a:p>
            <a:r>
              <a:rPr lang="en-GB" dirty="0" smtClean="0"/>
              <a:t>It is possible to compare two cases, but normally after individual examination</a:t>
            </a:r>
          </a:p>
          <a:p>
            <a:endParaRPr lang="en-GB" dirty="0"/>
          </a:p>
          <a:p>
            <a:r>
              <a:rPr lang="en-GB" dirty="0" smtClean="0"/>
              <a:t>Think of it as building up a historical narrative (telling a story) and linking it to a theory</a:t>
            </a:r>
          </a:p>
          <a:p>
            <a:endParaRPr lang="en-GB" dirty="0"/>
          </a:p>
          <a:p>
            <a:r>
              <a:rPr lang="en-GB" dirty="0" smtClean="0"/>
              <a:t>Normally qualitative in nature, but I’ve run </a:t>
            </a:r>
            <a:r>
              <a:rPr lang="en-GB" dirty="0" err="1" smtClean="0"/>
              <a:t>qual</a:t>
            </a:r>
            <a:r>
              <a:rPr lang="en-GB" dirty="0" smtClean="0"/>
              <a:t>/quant case studies (historical electoral records and context of three London Boroughs)</a:t>
            </a:r>
            <a:endParaRPr lang="en-GB" dirty="0"/>
          </a:p>
        </p:txBody>
      </p:sp>
      <p:sp>
        <p:nvSpPr>
          <p:cNvPr id="4" name="TextBox 3"/>
          <p:cNvSpPr txBox="1"/>
          <p:nvPr/>
        </p:nvSpPr>
        <p:spPr>
          <a:xfrm>
            <a:off x="539552" y="5589240"/>
            <a:ext cx="8064896"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But… the focus on a single ‘case’ means that there is no comparison or control group. If comparisons are made, the focus on contextual factors tends to create a situation in which you are not comparing like with like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Mixed-Method Designs (Hybrid)</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Much more common than you might think…</a:t>
            </a:r>
          </a:p>
          <a:p>
            <a:endParaRPr lang="en-GB" sz="2900" dirty="0" smtClean="0"/>
          </a:p>
          <a:p>
            <a:r>
              <a:rPr lang="en-GB" dirty="0" smtClean="0"/>
              <a:t>Use cross-sectional survey to identify case studies?</a:t>
            </a:r>
          </a:p>
          <a:p>
            <a:endParaRPr lang="en-GB" sz="2900" dirty="0" smtClean="0"/>
          </a:p>
          <a:p>
            <a:r>
              <a:rPr lang="en-GB" dirty="0" smtClean="0"/>
              <a:t>Secondary analysis of longitudinal data to inform experimental hypothesis?</a:t>
            </a:r>
          </a:p>
          <a:p>
            <a:endParaRPr lang="en-GB" sz="2900" dirty="0" smtClean="0"/>
          </a:p>
          <a:p>
            <a:r>
              <a:rPr lang="en-GB" dirty="0" smtClean="0"/>
              <a:t>Cross-sectional study to test how experimental results workout in the social world?</a:t>
            </a:r>
          </a:p>
          <a:p>
            <a:endParaRPr lang="en-GB" sz="2900" dirty="0" smtClean="0"/>
          </a:p>
          <a:p>
            <a:r>
              <a:rPr lang="en-GB" dirty="0" smtClean="0"/>
              <a:t>Experimental design to confirm longitudinal hypotheses?</a:t>
            </a:r>
          </a:p>
          <a:p>
            <a:endParaRPr lang="en-GB" sz="2900" dirty="0" smtClean="0"/>
          </a:p>
          <a:p>
            <a:r>
              <a:rPr lang="en-GB" dirty="0" smtClean="0"/>
              <a:t>Confirm case study observations with experiment to test hypothesis?</a:t>
            </a:r>
          </a:p>
          <a:p>
            <a:endParaRPr lang="en-GB" sz="2900" dirty="0" smtClean="0"/>
          </a:p>
          <a:p>
            <a:r>
              <a:rPr lang="en-GB" dirty="0" smtClean="0"/>
              <a:t>Enhance a longitudinal study with a cross-sectional investigation for data not already collected?</a:t>
            </a:r>
          </a:p>
          <a:p>
            <a:endParaRPr lang="en-GB" sz="2900" dirty="0" smtClean="0"/>
          </a:p>
          <a:p>
            <a:r>
              <a:rPr lang="en-GB" dirty="0" smtClean="0"/>
              <a:t>Enhance a longitudinal study with an in-depth case study – or vice versa?</a:t>
            </a:r>
          </a:p>
          <a:p>
            <a:endParaRPr lang="en-GB" dirty="0" smtClean="0"/>
          </a:p>
          <a:p>
            <a:endParaRPr lang="en-GB" dirty="0"/>
          </a:p>
        </p:txBody>
      </p:sp>
      <p:sp>
        <p:nvSpPr>
          <p:cNvPr id="4" name="TextBox 3"/>
          <p:cNvSpPr txBox="1"/>
          <p:nvPr/>
        </p:nvSpPr>
        <p:spPr>
          <a:xfrm>
            <a:off x="683568" y="5949280"/>
            <a:ext cx="770485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GB" dirty="0" smtClean="0"/>
              <a:t>Best text for mixed-methods is: Creswell, J. &amp; Plano Clark, V. (2011) </a:t>
            </a:r>
            <a:r>
              <a:rPr lang="en-GB" i="1" dirty="0" smtClean="0"/>
              <a:t>Designing and Conducting Mixed Methods Research</a:t>
            </a:r>
            <a:r>
              <a:rPr lang="en-GB" dirty="0" smtClean="0"/>
              <a:t> Thousand Oaks: Sage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Summary</a:t>
            </a:r>
            <a:endParaRPr lang="en-GB" dirty="0"/>
          </a:p>
        </p:txBody>
      </p:sp>
      <p:sp>
        <p:nvSpPr>
          <p:cNvPr id="3" name="Content Placeholder 2"/>
          <p:cNvSpPr>
            <a:spLocks noGrp="1"/>
          </p:cNvSpPr>
          <p:nvPr>
            <p:ph idx="1"/>
          </p:nvPr>
        </p:nvSpPr>
        <p:spPr>
          <a:xfrm>
            <a:off x="457200" y="1600200"/>
            <a:ext cx="8229600" cy="4709120"/>
          </a:xfrm>
        </p:spPr>
        <p:txBody>
          <a:bodyPr>
            <a:normAutofit fontScale="70000" lnSpcReduction="20000"/>
          </a:bodyPr>
          <a:lstStyle/>
          <a:p>
            <a:r>
              <a:rPr lang="en-GB" dirty="0" smtClean="0"/>
              <a:t>There are no ‘qualitative’ or ‘quantitative’ research designs – it’s just that some designs tend to lend themselves to specific data collection tools a majority of the time</a:t>
            </a:r>
          </a:p>
          <a:p>
            <a:endParaRPr lang="en-GB" dirty="0"/>
          </a:p>
          <a:p>
            <a:r>
              <a:rPr lang="en-GB" dirty="0" smtClean="0"/>
              <a:t>However there is also nothing inherently ‘quantitative’ about a survey</a:t>
            </a:r>
          </a:p>
          <a:p>
            <a:endParaRPr lang="en-GB" dirty="0"/>
          </a:p>
          <a:p>
            <a:r>
              <a:rPr lang="en-GB" dirty="0" smtClean="0"/>
              <a:t>Nor is there anything inherently ‘qualitative’ about interviews for that matter</a:t>
            </a:r>
          </a:p>
          <a:p>
            <a:endParaRPr lang="en-GB" dirty="0"/>
          </a:p>
          <a:p>
            <a:r>
              <a:rPr lang="en-GB" dirty="0" smtClean="0"/>
              <a:t>Choose the research design that best fits your question</a:t>
            </a:r>
          </a:p>
          <a:p>
            <a:endParaRPr lang="en-GB" dirty="0" smtClean="0"/>
          </a:p>
          <a:p>
            <a:r>
              <a:rPr lang="en-GB" dirty="0" smtClean="0"/>
              <a:t>Understand that there are different quantitative considerations for each design that are essential to bare in mind</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92896"/>
            <a:ext cx="8229600" cy="1143000"/>
          </a:xfrm>
        </p:spPr>
        <p:style>
          <a:lnRef idx="1">
            <a:schemeClr val="accent6"/>
          </a:lnRef>
          <a:fillRef idx="2">
            <a:schemeClr val="accent6"/>
          </a:fillRef>
          <a:effectRef idx="1">
            <a:schemeClr val="accent6"/>
          </a:effectRef>
          <a:fontRef idx="minor">
            <a:schemeClr val="dk1"/>
          </a:fontRef>
        </p:style>
        <p:txBody>
          <a:bodyPr/>
          <a:lstStyle/>
          <a:p>
            <a:r>
              <a:rPr lang="en-GB" dirty="0" smtClean="0"/>
              <a:t>Any Questions?</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GB" dirty="0" smtClean="0"/>
              <a:t>Workshop</a:t>
            </a:r>
            <a:endParaRPr lang="en-GB" dirty="0"/>
          </a:p>
        </p:txBody>
      </p:sp>
      <p:sp>
        <p:nvSpPr>
          <p:cNvPr id="3" name="Content Placeholder 2"/>
          <p:cNvSpPr>
            <a:spLocks noGrp="1"/>
          </p:cNvSpPr>
          <p:nvPr>
            <p:ph idx="1"/>
          </p:nvPr>
        </p:nvSpPr>
        <p:spPr/>
        <p:txBody>
          <a:bodyPr/>
          <a:lstStyle/>
          <a:p>
            <a:r>
              <a:rPr lang="en-GB" dirty="0" smtClean="0"/>
              <a:t>Go to the ESDS Longitudinal website at: </a:t>
            </a:r>
            <a:r>
              <a:rPr lang="en-GB" dirty="0" smtClean="0">
                <a:hlinkClick r:id="rId2"/>
              </a:rPr>
              <a:t>www.esds.ac.uk/longitudinal</a:t>
            </a:r>
            <a:endParaRPr lang="en-GB" dirty="0" smtClean="0"/>
          </a:p>
          <a:p>
            <a:pPr>
              <a:buNone/>
            </a:pPr>
            <a:endParaRPr lang="en-GB" dirty="0" smtClean="0"/>
          </a:p>
          <a:p>
            <a:r>
              <a:rPr lang="en-GB" dirty="0" smtClean="0"/>
              <a:t>Select a study from the list and explore the design/methodology section</a:t>
            </a:r>
          </a:p>
          <a:p>
            <a:pPr>
              <a:buNone/>
            </a:pPr>
            <a:endParaRPr lang="en-GB" dirty="0" smtClean="0"/>
          </a:p>
          <a:p>
            <a:r>
              <a:rPr lang="en-GB" dirty="0" smtClean="0"/>
              <a:t>Also use this session to ask me any questions about the course so far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Introduction</a:t>
            </a:r>
            <a:endParaRPr lang="en-GB" dirty="0"/>
          </a:p>
        </p:txBody>
      </p:sp>
      <p:sp>
        <p:nvSpPr>
          <p:cNvPr id="3" name="Content Placeholder 2"/>
          <p:cNvSpPr>
            <a:spLocks noGrp="1"/>
          </p:cNvSpPr>
          <p:nvPr>
            <p:ph idx="1"/>
          </p:nvPr>
        </p:nvSpPr>
        <p:spPr>
          <a:xfrm>
            <a:off x="457200" y="1700808"/>
            <a:ext cx="8229600" cy="4425355"/>
          </a:xfrm>
        </p:spPr>
        <p:txBody>
          <a:bodyPr>
            <a:normAutofit lnSpcReduction="10000"/>
          </a:bodyPr>
          <a:lstStyle/>
          <a:p>
            <a:r>
              <a:rPr lang="en-GB" dirty="0" smtClean="0"/>
              <a:t>What is Research Design</a:t>
            </a:r>
            <a:endParaRPr lang="en-GB" dirty="0" smtClean="0"/>
          </a:p>
          <a:p>
            <a:endParaRPr lang="en-GB" dirty="0" smtClean="0"/>
          </a:p>
          <a:p>
            <a:r>
              <a:rPr lang="en-GB" dirty="0" smtClean="0"/>
              <a:t>Experimental Designs</a:t>
            </a:r>
          </a:p>
          <a:p>
            <a:r>
              <a:rPr lang="en-GB" dirty="0" smtClean="0"/>
              <a:t>Cross-Sectional Designs</a:t>
            </a:r>
          </a:p>
          <a:p>
            <a:r>
              <a:rPr lang="en-GB" dirty="0" smtClean="0"/>
              <a:t>Longitudinal Designs</a:t>
            </a:r>
          </a:p>
          <a:p>
            <a:r>
              <a:rPr lang="en-GB" dirty="0" smtClean="0"/>
              <a:t>Case Study Designs</a:t>
            </a:r>
          </a:p>
          <a:p>
            <a:endParaRPr lang="en-GB" dirty="0"/>
          </a:p>
          <a:p>
            <a:r>
              <a:rPr lang="en-GB" dirty="0" smtClean="0"/>
              <a:t>Mixed-Methods Designs (Hybrid)</a:t>
            </a:r>
            <a:endParaRPr lang="en-GB" dirty="0" smtClean="0"/>
          </a:p>
        </p:txBody>
      </p:sp>
      <p:pic>
        <p:nvPicPr>
          <p:cNvPr id="1026" name="Picture 2" descr="C:\Documents and Settings\ssolss\Local Settings\Temporary Internet Files\Content.IE5\FXS0R3R1\MC900215486[1].wmf"/>
          <p:cNvPicPr>
            <a:picLocks noChangeAspect="1" noChangeArrowheads="1"/>
          </p:cNvPicPr>
          <p:nvPr/>
        </p:nvPicPr>
        <p:blipFill>
          <a:blip r:embed="rId2" cstate="print"/>
          <a:srcRect/>
          <a:stretch>
            <a:fillRect/>
          </a:stretch>
        </p:blipFill>
        <p:spPr bwMode="auto">
          <a:xfrm>
            <a:off x="5940152" y="2420888"/>
            <a:ext cx="2047875" cy="231933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What is Research Design I</a:t>
            </a:r>
            <a:endParaRPr lang="en-GB" dirty="0"/>
          </a:p>
        </p:txBody>
      </p:sp>
      <p:sp>
        <p:nvSpPr>
          <p:cNvPr id="3" name="Content Placeholder 2"/>
          <p:cNvSpPr>
            <a:spLocks noGrp="1"/>
          </p:cNvSpPr>
          <p:nvPr>
            <p:ph idx="1"/>
          </p:nvPr>
        </p:nvSpPr>
        <p:spPr>
          <a:xfrm>
            <a:off x="457200" y="1600200"/>
            <a:ext cx="8229600" cy="4709120"/>
          </a:xfrm>
        </p:spPr>
        <p:txBody>
          <a:bodyPr>
            <a:normAutofit fontScale="77500" lnSpcReduction="20000"/>
          </a:bodyPr>
          <a:lstStyle/>
          <a:p>
            <a:r>
              <a:rPr lang="en-GB" dirty="0" smtClean="0"/>
              <a:t>There is no such thing as a ‘quantitative research design’!</a:t>
            </a:r>
          </a:p>
          <a:p>
            <a:endParaRPr lang="en-GB" dirty="0" smtClean="0"/>
          </a:p>
          <a:p>
            <a:r>
              <a:rPr lang="en-GB" dirty="0" smtClean="0"/>
              <a:t>The research design is the framework in which we design our data collection instruments</a:t>
            </a:r>
          </a:p>
          <a:p>
            <a:endParaRPr lang="en-GB" dirty="0" smtClean="0"/>
          </a:p>
          <a:p>
            <a:r>
              <a:rPr lang="en-GB" dirty="0" smtClean="0"/>
              <a:t>Data collection instruments can collect qualitative or quantitative data</a:t>
            </a:r>
          </a:p>
          <a:p>
            <a:endParaRPr lang="en-GB" dirty="0" smtClean="0"/>
          </a:p>
          <a:p>
            <a:r>
              <a:rPr lang="en-GB" dirty="0" smtClean="0"/>
              <a:t>There is nothing inherently </a:t>
            </a:r>
            <a:r>
              <a:rPr lang="en-GB" dirty="0" smtClean="0"/>
              <a:t>q</a:t>
            </a:r>
            <a:r>
              <a:rPr lang="en-GB" dirty="0" smtClean="0"/>
              <a:t>uantitative about surveys and there is nothing inherently qualitative about case-studies</a:t>
            </a:r>
          </a:p>
          <a:p>
            <a:endParaRPr lang="en-GB" dirty="0" smtClean="0"/>
          </a:p>
          <a:p>
            <a:r>
              <a:rPr lang="en-GB" dirty="0" smtClean="0"/>
              <a:t>You should generate the questions and hypotheses first – then the appropriate research design will become clear</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lstStyle/>
          <a:p>
            <a:r>
              <a:rPr lang="en-GB" dirty="0" smtClean="0"/>
              <a:t>What is Research Design II</a:t>
            </a:r>
            <a:endParaRPr lang="en-GB" dirty="0"/>
          </a:p>
        </p:txBody>
      </p:sp>
      <p:sp>
        <p:nvSpPr>
          <p:cNvPr id="4" name="TextBox 3"/>
          <p:cNvSpPr txBox="1"/>
          <p:nvPr/>
        </p:nvSpPr>
        <p:spPr>
          <a:xfrm>
            <a:off x="467544" y="3573016"/>
            <a:ext cx="1368152"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GB" dirty="0" smtClean="0"/>
              <a:t>Topic Area</a:t>
            </a:r>
            <a:endParaRPr lang="en-GB" dirty="0"/>
          </a:p>
        </p:txBody>
      </p:sp>
      <p:sp>
        <p:nvSpPr>
          <p:cNvPr id="5" name="TextBox 4"/>
          <p:cNvSpPr txBox="1"/>
          <p:nvPr/>
        </p:nvSpPr>
        <p:spPr>
          <a:xfrm>
            <a:off x="1979712" y="2276872"/>
            <a:ext cx="1368152"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Research Question 1</a:t>
            </a:r>
            <a:endParaRPr lang="en-GB" dirty="0"/>
          </a:p>
        </p:txBody>
      </p:sp>
      <p:sp>
        <p:nvSpPr>
          <p:cNvPr id="6" name="TextBox 5"/>
          <p:cNvSpPr txBox="1"/>
          <p:nvPr/>
        </p:nvSpPr>
        <p:spPr>
          <a:xfrm>
            <a:off x="3923928" y="1844824"/>
            <a:ext cx="201622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Hypotheses 1</a:t>
            </a:r>
            <a:endParaRPr lang="en-GB" dirty="0"/>
          </a:p>
        </p:txBody>
      </p:sp>
      <p:sp>
        <p:nvSpPr>
          <p:cNvPr id="7" name="TextBox 6"/>
          <p:cNvSpPr txBox="1"/>
          <p:nvPr/>
        </p:nvSpPr>
        <p:spPr>
          <a:xfrm>
            <a:off x="1979712" y="4581128"/>
            <a:ext cx="1368152"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Research Question 2</a:t>
            </a:r>
            <a:endParaRPr lang="en-GB" dirty="0"/>
          </a:p>
        </p:txBody>
      </p:sp>
      <p:sp>
        <p:nvSpPr>
          <p:cNvPr id="8" name="TextBox 7"/>
          <p:cNvSpPr txBox="1"/>
          <p:nvPr/>
        </p:nvSpPr>
        <p:spPr>
          <a:xfrm>
            <a:off x="3923928" y="2420888"/>
            <a:ext cx="201622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Hypotheses 2</a:t>
            </a:r>
            <a:endParaRPr lang="en-GB" dirty="0"/>
          </a:p>
        </p:txBody>
      </p:sp>
      <p:sp>
        <p:nvSpPr>
          <p:cNvPr id="9" name="TextBox 8"/>
          <p:cNvSpPr txBox="1"/>
          <p:nvPr/>
        </p:nvSpPr>
        <p:spPr>
          <a:xfrm>
            <a:off x="3923928" y="2996952"/>
            <a:ext cx="201622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Hypotheses 3</a:t>
            </a:r>
            <a:endParaRPr lang="en-GB" dirty="0"/>
          </a:p>
        </p:txBody>
      </p:sp>
      <p:sp>
        <p:nvSpPr>
          <p:cNvPr id="10" name="TextBox 9"/>
          <p:cNvSpPr txBox="1"/>
          <p:nvPr/>
        </p:nvSpPr>
        <p:spPr>
          <a:xfrm>
            <a:off x="3923928" y="4149080"/>
            <a:ext cx="201622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Hypotheses 4</a:t>
            </a:r>
            <a:endParaRPr lang="en-GB" dirty="0"/>
          </a:p>
        </p:txBody>
      </p:sp>
      <p:sp>
        <p:nvSpPr>
          <p:cNvPr id="11" name="TextBox 10"/>
          <p:cNvSpPr txBox="1"/>
          <p:nvPr/>
        </p:nvSpPr>
        <p:spPr>
          <a:xfrm>
            <a:off x="3923928" y="4725144"/>
            <a:ext cx="201622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Hypotheses 5</a:t>
            </a:r>
            <a:endParaRPr lang="en-GB" dirty="0"/>
          </a:p>
        </p:txBody>
      </p:sp>
      <p:sp>
        <p:nvSpPr>
          <p:cNvPr id="12" name="TextBox 11"/>
          <p:cNvSpPr txBox="1"/>
          <p:nvPr/>
        </p:nvSpPr>
        <p:spPr>
          <a:xfrm>
            <a:off x="3923928" y="5301208"/>
            <a:ext cx="201622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Hypotheses 6</a:t>
            </a:r>
            <a:endParaRPr lang="en-GB" dirty="0"/>
          </a:p>
        </p:txBody>
      </p:sp>
      <p:sp>
        <p:nvSpPr>
          <p:cNvPr id="13" name="TextBox 12"/>
          <p:cNvSpPr txBox="1"/>
          <p:nvPr/>
        </p:nvSpPr>
        <p:spPr>
          <a:xfrm>
            <a:off x="6300192" y="1772816"/>
            <a:ext cx="2592288" cy="397031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GB" dirty="0" smtClean="0"/>
              <a:t>The data we collect must give us the information we need to answer our hypotheses</a:t>
            </a:r>
          </a:p>
          <a:p>
            <a:pPr algn="ctr"/>
            <a:endParaRPr lang="en-GB" dirty="0" smtClean="0"/>
          </a:p>
          <a:p>
            <a:pPr algn="ctr"/>
            <a:r>
              <a:rPr lang="en-GB" dirty="0" smtClean="0"/>
              <a:t>However it is not until we have generated our hypotheses that we know what data we need!</a:t>
            </a:r>
          </a:p>
          <a:p>
            <a:pPr algn="ctr"/>
            <a:endParaRPr lang="en-GB" dirty="0" smtClean="0"/>
          </a:p>
          <a:p>
            <a:pPr algn="ctr"/>
            <a:r>
              <a:rPr lang="en-GB" dirty="0" smtClean="0"/>
              <a:t>Until we have framed the problem then we do not know which research design to use either</a:t>
            </a:r>
            <a:endParaRPr lang="en-GB" dirty="0"/>
          </a:p>
        </p:txBody>
      </p:sp>
      <p:cxnSp>
        <p:nvCxnSpPr>
          <p:cNvPr id="15" name="Shape 14"/>
          <p:cNvCxnSpPr>
            <a:stCxn id="4" idx="3"/>
            <a:endCxn id="5" idx="2"/>
          </p:cNvCxnSpPr>
          <p:nvPr/>
        </p:nvCxnSpPr>
        <p:spPr>
          <a:xfrm flipV="1">
            <a:off x="1835696" y="2923203"/>
            <a:ext cx="828092" cy="834479"/>
          </a:xfrm>
          <a:prstGeom prst="bentConnector2">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hape 16"/>
          <p:cNvCxnSpPr>
            <a:stCxn id="4" idx="3"/>
            <a:endCxn id="7" idx="0"/>
          </p:cNvCxnSpPr>
          <p:nvPr/>
        </p:nvCxnSpPr>
        <p:spPr>
          <a:xfrm>
            <a:off x="1835696" y="3757682"/>
            <a:ext cx="828092" cy="823446"/>
          </a:xfrm>
          <a:prstGeom prst="bentConnector2">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5" idx="3"/>
            <a:endCxn id="6" idx="1"/>
          </p:cNvCxnSpPr>
          <p:nvPr/>
        </p:nvCxnSpPr>
        <p:spPr>
          <a:xfrm flipV="1">
            <a:off x="3347864" y="2029490"/>
            <a:ext cx="576064" cy="570548"/>
          </a:xfrm>
          <a:prstGeom prst="bentConnector3">
            <a:avLst>
              <a:gd name="adj1" fmla="val 50000"/>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5" idx="3"/>
            <a:endCxn id="8" idx="1"/>
          </p:cNvCxnSpPr>
          <p:nvPr/>
        </p:nvCxnSpPr>
        <p:spPr>
          <a:xfrm>
            <a:off x="3347864" y="2600038"/>
            <a:ext cx="576064" cy="5516"/>
          </a:xfrm>
          <a:prstGeom prst="bentConnector3">
            <a:avLst>
              <a:gd name="adj1" fmla="val 50000"/>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5" idx="3"/>
            <a:endCxn id="9" idx="1"/>
          </p:cNvCxnSpPr>
          <p:nvPr/>
        </p:nvCxnSpPr>
        <p:spPr>
          <a:xfrm>
            <a:off x="3347864" y="2600038"/>
            <a:ext cx="576064" cy="581580"/>
          </a:xfrm>
          <a:prstGeom prst="bentConnector3">
            <a:avLst>
              <a:gd name="adj1" fmla="val 50000"/>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27" name="Elbow Connector 26"/>
          <p:cNvCxnSpPr>
            <a:stCxn id="7" idx="3"/>
            <a:endCxn id="10" idx="1"/>
          </p:cNvCxnSpPr>
          <p:nvPr/>
        </p:nvCxnSpPr>
        <p:spPr>
          <a:xfrm flipV="1">
            <a:off x="3347864" y="4333746"/>
            <a:ext cx="576064" cy="570548"/>
          </a:xfrm>
          <a:prstGeom prst="bentConnector3">
            <a:avLst>
              <a:gd name="adj1" fmla="val 50000"/>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29" name="Elbow Connector 28"/>
          <p:cNvCxnSpPr>
            <a:stCxn id="7" idx="3"/>
            <a:endCxn id="11" idx="1"/>
          </p:cNvCxnSpPr>
          <p:nvPr/>
        </p:nvCxnSpPr>
        <p:spPr>
          <a:xfrm>
            <a:off x="3347864" y="4904294"/>
            <a:ext cx="576064" cy="5516"/>
          </a:xfrm>
          <a:prstGeom prst="bentConnector3">
            <a:avLst>
              <a:gd name="adj1" fmla="val 50000"/>
            </a:avLst>
          </a:prstGeom>
          <a:ln w="31750">
            <a:tailEnd type="triangle" w="lg" len="lg"/>
          </a:ln>
        </p:spPr>
        <p:style>
          <a:lnRef idx="1">
            <a:schemeClr val="accent1"/>
          </a:lnRef>
          <a:fillRef idx="0">
            <a:schemeClr val="accent1"/>
          </a:fillRef>
          <a:effectRef idx="0">
            <a:schemeClr val="accent1"/>
          </a:effectRef>
          <a:fontRef idx="minor">
            <a:schemeClr val="tx1"/>
          </a:fontRef>
        </p:style>
      </p:cxnSp>
      <p:cxnSp>
        <p:nvCxnSpPr>
          <p:cNvPr id="31" name="Elbow Connector 30"/>
          <p:cNvCxnSpPr>
            <a:stCxn id="7" idx="3"/>
            <a:endCxn id="12" idx="1"/>
          </p:cNvCxnSpPr>
          <p:nvPr/>
        </p:nvCxnSpPr>
        <p:spPr>
          <a:xfrm>
            <a:off x="3347864" y="4904294"/>
            <a:ext cx="576064" cy="581580"/>
          </a:xfrm>
          <a:prstGeom prst="bentConnector3">
            <a:avLst>
              <a:gd name="adj1" fmla="val 50000"/>
            </a:avLst>
          </a:prstGeom>
          <a:ln w="31750">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83568" y="5949280"/>
            <a:ext cx="770485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GB" dirty="0" smtClean="0"/>
              <a:t>Best text for research design is:</a:t>
            </a:r>
          </a:p>
          <a:p>
            <a:pPr algn="ctr"/>
            <a:r>
              <a:rPr lang="en-GB" dirty="0" smtClean="0"/>
              <a:t>de </a:t>
            </a:r>
            <a:r>
              <a:rPr lang="en-GB" dirty="0" err="1" smtClean="0"/>
              <a:t>Vaus</a:t>
            </a:r>
            <a:r>
              <a:rPr lang="en-GB" dirty="0" smtClean="0"/>
              <a:t>, D. (2011) </a:t>
            </a:r>
            <a:r>
              <a:rPr lang="en-GB" i="1" dirty="0" smtClean="0"/>
              <a:t>Research Design in Social Research</a:t>
            </a:r>
            <a:r>
              <a:rPr lang="en-GB" dirty="0" smtClean="0"/>
              <a:t> London: Sage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1+#ppt_w/2"/>
                                          </p:val>
                                        </p:tav>
                                        <p:tav tm="100000">
                                          <p:val>
                                            <p:strVal val="#ppt_x"/>
                                          </p:val>
                                        </p:tav>
                                      </p:tavLst>
                                    </p:anim>
                                    <p:anim calcmode="lin" valueType="num">
                                      <p:cBhvr additive="base">
                                        <p:cTn id="13" dur="500" fill="hold"/>
                                        <p:tgtEl>
                                          <p:spTgt spid="15"/>
                                        </p:tgtEl>
                                        <p:attrNameLst>
                                          <p:attrName>ppt_y</p:attrName>
                                        </p:attrNameLst>
                                      </p:cBhvr>
                                      <p:tavLst>
                                        <p:tav tm="0">
                                          <p:val>
                                            <p:strVal val="#ppt_y"/>
                                          </p:val>
                                        </p:tav>
                                        <p:tav tm="100000">
                                          <p:val>
                                            <p:strVal val="#ppt_y"/>
                                          </p:val>
                                        </p:tav>
                                      </p:tavLst>
                                    </p:anim>
                                  </p:childTnLst>
                                </p:cTn>
                              </p:par>
                              <p:par>
                                <p:cTn id="14" presetID="2" presetClass="entr" presetSubtype="2"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 calcmode="lin" valueType="num">
                                      <p:cBhvr additive="base">
                                        <p:cTn id="16" dur="500" fill="hold"/>
                                        <p:tgtEl>
                                          <p:spTgt spid="17"/>
                                        </p:tgtEl>
                                        <p:attrNameLst>
                                          <p:attrName>ppt_x</p:attrName>
                                        </p:attrNameLst>
                                      </p:cBhvr>
                                      <p:tavLst>
                                        <p:tav tm="0">
                                          <p:val>
                                            <p:strVal val="1+#ppt_w/2"/>
                                          </p:val>
                                        </p:tav>
                                        <p:tav tm="100000">
                                          <p:val>
                                            <p:strVal val="#ppt_x"/>
                                          </p:val>
                                        </p:tav>
                                      </p:tavLst>
                                    </p:anim>
                                    <p:anim calcmode="lin" valueType="num">
                                      <p:cBhvr additive="base">
                                        <p:cTn id="17" dur="500" fill="hold"/>
                                        <p:tgtEl>
                                          <p:spTgt spid="17"/>
                                        </p:tgtEl>
                                        <p:attrNameLst>
                                          <p:attrName>ppt_y</p:attrName>
                                        </p:attrNameLst>
                                      </p:cBhvr>
                                      <p:tavLst>
                                        <p:tav tm="0">
                                          <p:val>
                                            <p:strVal val="#ppt_y"/>
                                          </p:val>
                                        </p:tav>
                                        <p:tav tm="100000">
                                          <p:val>
                                            <p:strVal val="#ppt_y"/>
                                          </p:val>
                                        </p:tav>
                                      </p:tavLst>
                                    </p:anim>
                                  </p:childTnLst>
                                </p:cTn>
                              </p:par>
                            </p:childTnLst>
                          </p:cTn>
                        </p:par>
                        <p:par>
                          <p:cTn id="18" fill="hold">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dissolve">
                                      <p:cBhvr>
                                        <p:cTn id="21" dur="500"/>
                                        <p:tgtEl>
                                          <p:spTgt spid="5"/>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dissolv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1+#ppt_w/2"/>
                                          </p:val>
                                        </p:tav>
                                        <p:tav tm="100000">
                                          <p:val>
                                            <p:strVal val="#ppt_x"/>
                                          </p:val>
                                        </p:tav>
                                      </p:tavLst>
                                    </p:anim>
                                    <p:anim calcmode="lin" valueType="num">
                                      <p:cBhvr additive="base">
                                        <p:cTn id="30" dur="500" fill="hold"/>
                                        <p:tgtEl>
                                          <p:spTgt spid="19"/>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anim calcmode="lin" valueType="num">
                                      <p:cBhvr additive="base">
                                        <p:cTn id="33" dur="500" fill="hold"/>
                                        <p:tgtEl>
                                          <p:spTgt spid="21"/>
                                        </p:tgtEl>
                                        <p:attrNameLst>
                                          <p:attrName>ppt_x</p:attrName>
                                        </p:attrNameLst>
                                      </p:cBhvr>
                                      <p:tavLst>
                                        <p:tav tm="0">
                                          <p:val>
                                            <p:strVal val="1+#ppt_w/2"/>
                                          </p:val>
                                        </p:tav>
                                        <p:tav tm="100000">
                                          <p:val>
                                            <p:strVal val="#ppt_x"/>
                                          </p:val>
                                        </p:tav>
                                      </p:tavLst>
                                    </p:anim>
                                    <p:anim calcmode="lin" valueType="num">
                                      <p:cBhvr additive="base">
                                        <p:cTn id="34" dur="500" fill="hold"/>
                                        <p:tgtEl>
                                          <p:spTgt spid="21"/>
                                        </p:tgtEl>
                                        <p:attrNameLst>
                                          <p:attrName>ppt_y</p:attrName>
                                        </p:attrNameLst>
                                      </p:cBhvr>
                                      <p:tavLst>
                                        <p:tav tm="0">
                                          <p:val>
                                            <p:strVal val="#ppt_y"/>
                                          </p:val>
                                        </p:tav>
                                        <p:tav tm="100000">
                                          <p:val>
                                            <p:strVal val="#ppt_y"/>
                                          </p:val>
                                        </p:tav>
                                      </p:tavLst>
                                    </p:anim>
                                  </p:childTnLst>
                                </p:cTn>
                              </p:par>
                              <p:par>
                                <p:cTn id="35" presetID="2" presetClass="entr" presetSubtype="2"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1+#ppt_w/2"/>
                                          </p:val>
                                        </p:tav>
                                        <p:tav tm="100000">
                                          <p:val>
                                            <p:strVal val="#ppt_x"/>
                                          </p:val>
                                        </p:tav>
                                      </p:tavLst>
                                    </p:anim>
                                    <p:anim calcmode="lin" valueType="num">
                                      <p:cBhvr additive="base">
                                        <p:cTn id="38" dur="500" fill="hold"/>
                                        <p:tgtEl>
                                          <p:spTgt spid="23"/>
                                        </p:tgtEl>
                                        <p:attrNameLst>
                                          <p:attrName>ppt_y</p:attrName>
                                        </p:attrNameLst>
                                      </p:cBhvr>
                                      <p:tavLst>
                                        <p:tav tm="0">
                                          <p:val>
                                            <p:strVal val="#ppt_y"/>
                                          </p:val>
                                        </p:tav>
                                        <p:tav tm="100000">
                                          <p:val>
                                            <p:strVal val="#ppt_y"/>
                                          </p:val>
                                        </p:tav>
                                      </p:tavLst>
                                    </p:anim>
                                  </p:childTnLst>
                                </p:cTn>
                              </p:par>
                              <p:par>
                                <p:cTn id="39" presetID="2" presetClass="entr" presetSubtype="2" fill="hold" nodeType="withEffect">
                                  <p:stCondLst>
                                    <p:cond delay="0"/>
                                  </p:stCondLst>
                                  <p:childTnLst>
                                    <p:set>
                                      <p:cBhvr>
                                        <p:cTn id="40" dur="1" fill="hold">
                                          <p:stCondLst>
                                            <p:cond delay="0"/>
                                          </p:stCondLst>
                                        </p:cTn>
                                        <p:tgtEl>
                                          <p:spTgt spid="27"/>
                                        </p:tgtEl>
                                        <p:attrNameLst>
                                          <p:attrName>style.visibility</p:attrName>
                                        </p:attrNameLst>
                                      </p:cBhvr>
                                      <p:to>
                                        <p:strVal val="visible"/>
                                      </p:to>
                                    </p:set>
                                    <p:anim calcmode="lin" valueType="num">
                                      <p:cBhvr additive="base">
                                        <p:cTn id="41" dur="500" fill="hold"/>
                                        <p:tgtEl>
                                          <p:spTgt spid="27"/>
                                        </p:tgtEl>
                                        <p:attrNameLst>
                                          <p:attrName>ppt_x</p:attrName>
                                        </p:attrNameLst>
                                      </p:cBhvr>
                                      <p:tavLst>
                                        <p:tav tm="0">
                                          <p:val>
                                            <p:strVal val="1+#ppt_w/2"/>
                                          </p:val>
                                        </p:tav>
                                        <p:tav tm="100000">
                                          <p:val>
                                            <p:strVal val="#ppt_x"/>
                                          </p:val>
                                        </p:tav>
                                      </p:tavLst>
                                    </p:anim>
                                    <p:anim calcmode="lin" valueType="num">
                                      <p:cBhvr additive="base">
                                        <p:cTn id="42" dur="500" fill="hold"/>
                                        <p:tgtEl>
                                          <p:spTgt spid="27"/>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0"/>
                                  </p:stCondLst>
                                  <p:childTnLst>
                                    <p:set>
                                      <p:cBhvr>
                                        <p:cTn id="44" dur="1" fill="hold">
                                          <p:stCondLst>
                                            <p:cond delay="0"/>
                                          </p:stCondLst>
                                        </p:cTn>
                                        <p:tgtEl>
                                          <p:spTgt spid="29"/>
                                        </p:tgtEl>
                                        <p:attrNameLst>
                                          <p:attrName>style.visibility</p:attrName>
                                        </p:attrNameLst>
                                      </p:cBhvr>
                                      <p:to>
                                        <p:strVal val="visible"/>
                                      </p:to>
                                    </p:set>
                                    <p:anim calcmode="lin" valueType="num">
                                      <p:cBhvr additive="base">
                                        <p:cTn id="45" dur="500" fill="hold"/>
                                        <p:tgtEl>
                                          <p:spTgt spid="29"/>
                                        </p:tgtEl>
                                        <p:attrNameLst>
                                          <p:attrName>ppt_x</p:attrName>
                                        </p:attrNameLst>
                                      </p:cBhvr>
                                      <p:tavLst>
                                        <p:tav tm="0">
                                          <p:val>
                                            <p:strVal val="1+#ppt_w/2"/>
                                          </p:val>
                                        </p:tav>
                                        <p:tav tm="100000">
                                          <p:val>
                                            <p:strVal val="#ppt_x"/>
                                          </p:val>
                                        </p:tav>
                                      </p:tavLst>
                                    </p:anim>
                                    <p:anim calcmode="lin" valueType="num">
                                      <p:cBhvr additive="base">
                                        <p:cTn id="46" dur="500" fill="hold"/>
                                        <p:tgtEl>
                                          <p:spTgt spid="29"/>
                                        </p:tgtEl>
                                        <p:attrNameLst>
                                          <p:attrName>ppt_y</p:attrName>
                                        </p:attrNameLst>
                                      </p:cBhvr>
                                      <p:tavLst>
                                        <p:tav tm="0">
                                          <p:val>
                                            <p:strVal val="#ppt_y"/>
                                          </p:val>
                                        </p:tav>
                                        <p:tav tm="100000">
                                          <p:val>
                                            <p:strVal val="#ppt_y"/>
                                          </p:val>
                                        </p:tav>
                                      </p:tavLst>
                                    </p:anim>
                                  </p:childTnLst>
                                </p:cTn>
                              </p:par>
                              <p:par>
                                <p:cTn id="47" presetID="2" presetClass="entr" presetSubtype="2" fill="hold" nodeType="withEffect">
                                  <p:stCondLst>
                                    <p:cond delay="0"/>
                                  </p:stCondLst>
                                  <p:childTnLst>
                                    <p:set>
                                      <p:cBhvr>
                                        <p:cTn id="48" dur="1" fill="hold">
                                          <p:stCondLst>
                                            <p:cond delay="0"/>
                                          </p:stCondLst>
                                        </p:cTn>
                                        <p:tgtEl>
                                          <p:spTgt spid="31"/>
                                        </p:tgtEl>
                                        <p:attrNameLst>
                                          <p:attrName>style.visibility</p:attrName>
                                        </p:attrNameLst>
                                      </p:cBhvr>
                                      <p:to>
                                        <p:strVal val="visible"/>
                                      </p:to>
                                    </p:set>
                                    <p:anim calcmode="lin" valueType="num">
                                      <p:cBhvr additive="base">
                                        <p:cTn id="49" dur="500" fill="hold"/>
                                        <p:tgtEl>
                                          <p:spTgt spid="31"/>
                                        </p:tgtEl>
                                        <p:attrNameLst>
                                          <p:attrName>ppt_x</p:attrName>
                                        </p:attrNameLst>
                                      </p:cBhvr>
                                      <p:tavLst>
                                        <p:tav tm="0">
                                          <p:val>
                                            <p:strVal val="1+#ppt_w/2"/>
                                          </p:val>
                                        </p:tav>
                                        <p:tav tm="100000">
                                          <p:val>
                                            <p:strVal val="#ppt_x"/>
                                          </p:val>
                                        </p:tav>
                                      </p:tavLst>
                                    </p:anim>
                                    <p:anim calcmode="lin" valueType="num">
                                      <p:cBhvr additive="base">
                                        <p:cTn id="50" dur="500" fill="hold"/>
                                        <p:tgtEl>
                                          <p:spTgt spid="31"/>
                                        </p:tgtEl>
                                        <p:attrNameLst>
                                          <p:attrName>ppt_y</p:attrName>
                                        </p:attrNameLst>
                                      </p:cBhvr>
                                      <p:tavLst>
                                        <p:tav tm="0">
                                          <p:val>
                                            <p:strVal val="#ppt_y"/>
                                          </p:val>
                                        </p:tav>
                                        <p:tav tm="100000">
                                          <p:val>
                                            <p:strVal val="#ppt_y"/>
                                          </p:val>
                                        </p:tav>
                                      </p:tavLst>
                                    </p:anim>
                                  </p:childTnLst>
                                </p:cTn>
                              </p:par>
                            </p:childTnLst>
                          </p:cTn>
                        </p:par>
                        <p:par>
                          <p:cTn id="51" fill="hold">
                            <p:stCondLst>
                              <p:cond delay="500"/>
                            </p:stCondLst>
                            <p:childTnLst>
                              <p:par>
                                <p:cTn id="52" presetID="9" presetClass="entr" presetSubtype="0" fill="hold" grpId="0" nodeType="after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dissolve">
                                      <p:cBhvr>
                                        <p:cTn id="54" dur="500"/>
                                        <p:tgtEl>
                                          <p:spTgt spid="6"/>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dissolve">
                                      <p:cBhvr>
                                        <p:cTn id="57" dur="500"/>
                                        <p:tgtEl>
                                          <p:spTgt spid="8"/>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dissolve">
                                      <p:cBhvr>
                                        <p:cTn id="60" dur="500"/>
                                        <p:tgtEl>
                                          <p:spTgt spid="9"/>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dissolve">
                                      <p:cBhvr>
                                        <p:cTn id="63" dur="500"/>
                                        <p:tgtEl>
                                          <p:spTgt spid="10"/>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dissolve">
                                      <p:cBhvr>
                                        <p:cTn id="66" dur="500"/>
                                        <p:tgtEl>
                                          <p:spTgt spid="11"/>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12"/>
                                        </p:tgtEl>
                                        <p:attrNameLst>
                                          <p:attrName>style.visibility</p:attrName>
                                        </p:attrNameLst>
                                      </p:cBhvr>
                                      <p:to>
                                        <p:strVal val="visible"/>
                                      </p:to>
                                    </p:set>
                                    <p:animEffect transition="in" filter="dissolve">
                                      <p:cBhvr>
                                        <p:cTn id="69" dur="500"/>
                                        <p:tgtEl>
                                          <p:spTgt spid="12"/>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grpId="0" nodeType="click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dissolve">
                                      <p:cBhvr>
                                        <p:cTn id="74" dur="500"/>
                                        <p:tgtEl>
                                          <p:spTgt spid="13"/>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dissolve">
                                      <p:cBhvr>
                                        <p:cTn id="7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4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35896" y="2060848"/>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Measure attitudes towards racism, split sample into two groups, one receives the intervention and one doesn’t, measure attitudes again and compare</a:t>
            </a:r>
            <a:endParaRPr lang="en-GB" dirty="0"/>
          </a:p>
        </p:txBody>
      </p:sp>
      <p:sp>
        <p:nvSpPr>
          <p:cNvPr id="12" name="TextBox 11"/>
          <p:cNvSpPr txBox="1"/>
          <p:nvPr/>
        </p:nvSpPr>
        <p:spPr>
          <a:xfrm>
            <a:off x="3635896" y="3212976"/>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Create metric for measuring racism, measure attitudes of men and women, compare differences</a:t>
            </a:r>
            <a:endParaRPr lang="en-GB" dirty="0"/>
          </a:p>
        </p:txBody>
      </p:sp>
      <p:sp>
        <p:nvSpPr>
          <p:cNvPr id="13" name="TextBox 12"/>
          <p:cNvSpPr txBox="1"/>
          <p:nvPr/>
        </p:nvSpPr>
        <p:spPr>
          <a:xfrm>
            <a:off x="3635896" y="4437112"/>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Repeatedly measure level of racism in the same group of people over time</a:t>
            </a:r>
            <a:endParaRPr lang="en-GB" dirty="0"/>
          </a:p>
        </p:txBody>
      </p:sp>
      <p:sp>
        <p:nvSpPr>
          <p:cNvPr id="14" name="TextBox 13"/>
          <p:cNvSpPr txBox="1"/>
          <p:nvPr/>
        </p:nvSpPr>
        <p:spPr>
          <a:xfrm>
            <a:off x="3635896" y="5589240"/>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Choose a single or a handful of people with racist attitudes, investigate their background in depth</a:t>
            </a:r>
            <a:endParaRPr lang="en-GB" dirty="0"/>
          </a:p>
        </p:txBody>
      </p:sp>
      <p:sp>
        <p:nvSpPr>
          <p:cNvPr id="24" name="Right Arrow 23"/>
          <p:cNvSpPr/>
          <p:nvPr/>
        </p:nvSpPr>
        <p:spPr>
          <a:xfrm>
            <a:off x="3203848" y="2276872"/>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ight Arrow 24"/>
          <p:cNvSpPr/>
          <p:nvPr/>
        </p:nvSpPr>
        <p:spPr>
          <a:xfrm>
            <a:off x="3203848" y="3429000"/>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ight Arrow 25"/>
          <p:cNvSpPr/>
          <p:nvPr/>
        </p:nvSpPr>
        <p:spPr>
          <a:xfrm>
            <a:off x="3203848" y="4653136"/>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ight Arrow 26"/>
          <p:cNvSpPr/>
          <p:nvPr/>
        </p:nvSpPr>
        <p:spPr>
          <a:xfrm>
            <a:off x="3203848" y="5805264"/>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What is Research Design III</a:t>
            </a:r>
            <a:endParaRPr lang="en-GB" dirty="0"/>
          </a:p>
        </p:txBody>
      </p:sp>
      <p:sp>
        <p:nvSpPr>
          <p:cNvPr id="4" name="TextBox 3"/>
          <p:cNvSpPr txBox="1"/>
          <p:nvPr/>
        </p:nvSpPr>
        <p:spPr>
          <a:xfrm>
            <a:off x="467544" y="4437112"/>
            <a:ext cx="2808312" cy="936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Attitudes towards racism have changed over time</a:t>
            </a:r>
            <a:endParaRPr lang="en-GB" dirty="0"/>
          </a:p>
        </p:txBody>
      </p:sp>
      <p:sp>
        <p:nvSpPr>
          <p:cNvPr id="5" name="TextBox 4"/>
          <p:cNvSpPr txBox="1"/>
          <p:nvPr/>
        </p:nvSpPr>
        <p:spPr>
          <a:xfrm>
            <a:off x="467544" y="3212976"/>
            <a:ext cx="2808312" cy="936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Men are more racist than women</a:t>
            </a:r>
            <a:endParaRPr lang="en-GB" dirty="0"/>
          </a:p>
        </p:txBody>
      </p:sp>
      <p:sp>
        <p:nvSpPr>
          <p:cNvPr id="6" name="TextBox 5"/>
          <p:cNvSpPr txBox="1"/>
          <p:nvPr/>
        </p:nvSpPr>
        <p:spPr>
          <a:xfrm>
            <a:off x="467544" y="5589240"/>
            <a:ext cx="2808312" cy="936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Racism is the result of environmental factors</a:t>
            </a:r>
            <a:endParaRPr lang="en-GB" dirty="0"/>
          </a:p>
        </p:txBody>
      </p:sp>
      <p:sp>
        <p:nvSpPr>
          <p:cNvPr id="7" name="TextBox 6"/>
          <p:cNvSpPr txBox="1"/>
          <p:nvPr/>
        </p:nvSpPr>
        <p:spPr>
          <a:xfrm>
            <a:off x="467544" y="2060848"/>
            <a:ext cx="2808312"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Racism can be reduced though participation in an intervention programme</a:t>
            </a:r>
            <a:endParaRPr lang="en-GB" dirty="0"/>
          </a:p>
        </p:txBody>
      </p:sp>
      <p:sp>
        <p:nvSpPr>
          <p:cNvPr id="8" name="TextBox 7"/>
          <p:cNvSpPr txBox="1"/>
          <p:nvPr/>
        </p:nvSpPr>
        <p:spPr>
          <a:xfrm>
            <a:off x="467544" y="1556792"/>
            <a:ext cx="2808312"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n-GB" dirty="0" smtClean="0"/>
              <a:t>HYPOTHESES</a:t>
            </a:r>
            <a:endParaRPr lang="en-GB" dirty="0"/>
          </a:p>
        </p:txBody>
      </p:sp>
      <p:sp>
        <p:nvSpPr>
          <p:cNvPr id="9" name="TextBox 8"/>
          <p:cNvSpPr txBox="1"/>
          <p:nvPr/>
        </p:nvSpPr>
        <p:spPr>
          <a:xfrm>
            <a:off x="3635896" y="1556792"/>
            <a:ext cx="5112568"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GB" dirty="0" smtClean="0"/>
              <a:t>HOW TO TEST?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 calcmode="lin" valueType="num">
                                      <p:cBhvr additive="base">
                                        <p:cTn id="21" dur="500" fill="hold"/>
                                        <p:tgtEl>
                                          <p:spTgt spid="24"/>
                                        </p:tgtEl>
                                        <p:attrNameLst>
                                          <p:attrName>ppt_x</p:attrName>
                                        </p:attrNameLst>
                                      </p:cBhvr>
                                      <p:tavLst>
                                        <p:tav tm="0">
                                          <p:val>
                                            <p:strVal val="1+#ppt_w/2"/>
                                          </p:val>
                                        </p:tav>
                                        <p:tav tm="100000">
                                          <p:val>
                                            <p:strVal val="#ppt_x"/>
                                          </p:val>
                                        </p:tav>
                                      </p:tavLst>
                                    </p:anim>
                                    <p:anim calcmode="lin" valueType="num">
                                      <p:cBhvr additive="base">
                                        <p:cTn id="22" dur="500" fill="hold"/>
                                        <p:tgtEl>
                                          <p:spTgt spid="24"/>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anim calcmode="lin" valueType="num">
                                      <p:cBhvr additive="base">
                                        <p:cTn id="25" dur="500" fill="hold"/>
                                        <p:tgtEl>
                                          <p:spTgt spid="25"/>
                                        </p:tgtEl>
                                        <p:attrNameLst>
                                          <p:attrName>ppt_x</p:attrName>
                                        </p:attrNameLst>
                                      </p:cBhvr>
                                      <p:tavLst>
                                        <p:tav tm="0">
                                          <p:val>
                                            <p:strVal val="1+#ppt_w/2"/>
                                          </p:val>
                                        </p:tav>
                                        <p:tav tm="100000">
                                          <p:val>
                                            <p:strVal val="#ppt_x"/>
                                          </p:val>
                                        </p:tav>
                                      </p:tavLst>
                                    </p:anim>
                                    <p:anim calcmode="lin" valueType="num">
                                      <p:cBhvr additive="base">
                                        <p:cTn id="26" dur="500" fill="hold"/>
                                        <p:tgtEl>
                                          <p:spTgt spid="25"/>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anim calcmode="lin" valueType="num">
                                      <p:cBhvr additive="base">
                                        <p:cTn id="29" dur="500" fill="hold"/>
                                        <p:tgtEl>
                                          <p:spTgt spid="26"/>
                                        </p:tgtEl>
                                        <p:attrNameLst>
                                          <p:attrName>ppt_x</p:attrName>
                                        </p:attrNameLst>
                                      </p:cBhvr>
                                      <p:tavLst>
                                        <p:tav tm="0">
                                          <p:val>
                                            <p:strVal val="1+#ppt_w/2"/>
                                          </p:val>
                                        </p:tav>
                                        <p:tav tm="100000">
                                          <p:val>
                                            <p:strVal val="#ppt_x"/>
                                          </p:val>
                                        </p:tav>
                                      </p:tavLst>
                                    </p:anim>
                                    <p:anim calcmode="lin" valueType="num">
                                      <p:cBhvr additive="base">
                                        <p:cTn id="30" dur="500" fill="hold"/>
                                        <p:tgtEl>
                                          <p:spTgt spid="26"/>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1+#ppt_w/2"/>
                                          </p:val>
                                        </p:tav>
                                        <p:tav tm="100000">
                                          <p:val>
                                            <p:strVal val="#ppt_x"/>
                                          </p:val>
                                        </p:tav>
                                      </p:tavLst>
                                    </p:anim>
                                    <p:anim calcmode="lin" valueType="num">
                                      <p:cBhvr additive="base">
                                        <p:cTn id="34" dur="500" fill="hold"/>
                                        <p:tgtEl>
                                          <p:spTgt spid="27"/>
                                        </p:tgtEl>
                                        <p:attrNameLst>
                                          <p:attrName>ppt_y</p:attrName>
                                        </p:attrNameLst>
                                      </p:cBhvr>
                                      <p:tavLst>
                                        <p:tav tm="0">
                                          <p:val>
                                            <p:strVal val="#ppt_y"/>
                                          </p:val>
                                        </p:tav>
                                        <p:tav tm="100000">
                                          <p:val>
                                            <p:strVal val="#ppt_y"/>
                                          </p:val>
                                        </p:tav>
                                      </p:tavLst>
                                    </p:anim>
                                  </p:childTnLst>
                                </p:cTn>
                              </p:par>
                            </p:childTnLst>
                          </p:cTn>
                        </p:par>
                        <p:par>
                          <p:cTn id="35" fill="hold">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dissolve">
                                      <p:cBhvr>
                                        <p:cTn id="38" dur="500"/>
                                        <p:tgtEl>
                                          <p:spTgt spid="11"/>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dissolve">
                                      <p:cBhvr>
                                        <p:cTn id="41" dur="500"/>
                                        <p:tgtEl>
                                          <p:spTgt spid="12"/>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dissolve">
                                      <p:cBhvr>
                                        <p:cTn id="44" dur="500"/>
                                        <p:tgtEl>
                                          <p:spTgt spid="13"/>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dissolve">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24" grpId="0" animBg="1"/>
      <p:bldP spid="25" grpId="0" animBg="1"/>
      <p:bldP spid="26" grpId="0" animBg="1"/>
      <p:bldP spid="27" grpId="0" animBg="1"/>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5940152" y="5589240"/>
            <a:ext cx="2808312" cy="93610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ctr">
            <a:noAutofit/>
          </a:bodyPr>
          <a:lstStyle/>
          <a:p>
            <a:pPr algn="ctr"/>
            <a:r>
              <a:rPr lang="en-GB" sz="2400" dirty="0" smtClean="0"/>
              <a:t>Case Study Design</a:t>
            </a:r>
            <a:endParaRPr lang="en-GB" sz="2400" dirty="0"/>
          </a:p>
        </p:txBody>
      </p:sp>
      <p:sp>
        <p:nvSpPr>
          <p:cNvPr id="17" name="TextBox 16"/>
          <p:cNvSpPr txBox="1"/>
          <p:nvPr/>
        </p:nvSpPr>
        <p:spPr>
          <a:xfrm>
            <a:off x="5940152" y="4437112"/>
            <a:ext cx="2808312" cy="93610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ctr">
            <a:noAutofit/>
          </a:bodyPr>
          <a:lstStyle/>
          <a:p>
            <a:pPr algn="ctr"/>
            <a:r>
              <a:rPr lang="en-GB" sz="2400" dirty="0" smtClean="0"/>
              <a:t>Longitudinal Design</a:t>
            </a:r>
            <a:endParaRPr lang="en-GB" sz="2400" dirty="0"/>
          </a:p>
        </p:txBody>
      </p:sp>
      <p:sp>
        <p:nvSpPr>
          <p:cNvPr id="18" name="TextBox 17"/>
          <p:cNvSpPr txBox="1"/>
          <p:nvPr/>
        </p:nvSpPr>
        <p:spPr>
          <a:xfrm>
            <a:off x="5940152" y="3212976"/>
            <a:ext cx="2808312" cy="93610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ctr">
            <a:noAutofit/>
          </a:bodyPr>
          <a:lstStyle/>
          <a:p>
            <a:pPr algn="ctr"/>
            <a:r>
              <a:rPr lang="en-GB" sz="2400" dirty="0" smtClean="0"/>
              <a:t>Cross-Sectional Design</a:t>
            </a:r>
            <a:endParaRPr lang="en-GB" sz="2400" dirty="0"/>
          </a:p>
        </p:txBody>
      </p:sp>
      <p:sp>
        <p:nvSpPr>
          <p:cNvPr id="20" name="TextBox 19"/>
          <p:cNvSpPr txBox="1"/>
          <p:nvPr/>
        </p:nvSpPr>
        <p:spPr>
          <a:xfrm>
            <a:off x="5940152" y="2060848"/>
            <a:ext cx="2808312"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nchor="ctr">
            <a:noAutofit/>
          </a:bodyPr>
          <a:lstStyle/>
          <a:p>
            <a:pPr algn="ctr"/>
            <a:r>
              <a:rPr lang="en-GB" sz="2400" dirty="0" smtClean="0"/>
              <a:t>Experimental Design</a:t>
            </a:r>
            <a:endParaRPr lang="en-GB" sz="2400" dirty="0"/>
          </a:p>
        </p:txBody>
      </p:sp>
      <p:sp>
        <p:nvSpPr>
          <p:cNvPr id="29" name="Right Arrow 28"/>
          <p:cNvSpPr/>
          <p:nvPr/>
        </p:nvSpPr>
        <p:spPr>
          <a:xfrm>
            <a:off x="5580112" y="5877272"/>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ight Arrow 27"/>
          <p:cNvSpPr/>
          <p:nvPr/>
        </p:nvSpPr>
        <p:spPr>
          <a:xfrm>
            <a:off x="5580112" y="4725144"/>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Arrow 22"/>
          <p:cNvSpPr/>
          <p:nvPr/>
        </p:nvSpPr>
        <p:spPr>
          <a:xfrm>
            <a:off x="5580112" y="3429000"/>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ight Arrow 21"/>
          <p:cNvSpPr/>
          <p:nvPr/>
        </p:nvSpPr>
        <p:spPr>
          <a:xfrm>
            <a:off x="5580112" y="2276872"/>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3635896" y="2060848"/>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Measure attitudes towards racism, split sample into two groups, one receives the intervention and one doesn’t, measure attitudes again and compare</a:t>
            </a:r>
            <a:endParaRPr lang="en-GB" dirty="0"/>
          </a:p>
        </p:txBody>
      </p:sp>
      <p:sp>
        <p:nvSpPr>
          <p:cNvPr id="12" name="TextBox 11"/>
          <p:cNvSpPr txBox="1"/>
          <p:nvPr/>
        </p:nvSpPr>
        <p:spPr>
          <a:xfrm>
            <a:off x="3635896" y="3212976"/>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Create metric for measuring racism, measure attitudes of men and women, compare differences</a:t>
            </a:r>
            <a:endParaRPr lang="en-GB" dirty="0"/>
          </a:p>
        </p:txBody>
      </p:sp>
      <p:sp>
        <p:nvSpPr>
          <p:cNvPr id="13" name="TextBox 12"/>
          <p:cNvSpPr txBox="1"/>
          <p:nvPr/>
        </p:nvSpPr>
        <p:spPr>
          <a:xfrm>
            <a:off x="3635896" y="4437112"/>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Repeatedly measure level of racism in the same group of people over time</a:t>
            </a:r>
            <a:endParaRPr lang="en-GB" dirty="0"/>
          </a:p>
        </p:txBody>
      </p:sp>
      <p:sp>
        <p:nvSpPr>
          <p:cNvPr id="14" name="TextBox 13"/>
          <p:cNvSpPr txBox="1"/>
          <p:nvPr/>
        </p:nvSpPr>
        <p:spPr>
          <a:xfrm>
            <a:off x="3635896" y="5589240"/>
            <a:ext cx="5112568"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noAutofit/>
          </a:bodyPr>
          <a:lstStyle/>
          <a:p>
            <a:pPr algn="ctr"/>
            <a:r>
              <a:rPr lang="en-GB" dirty="0" smtClean="0"/>
              <a:t>Choose a single or a handful of people with racist attitudes, investigate their background in depth</a:t>
            </a:r>
            <a:endParaRPr lang="en-GB" dirty="0"/>
          </a:p>
        </p:txBody>
      </p:sp>
      <p:sp>
        <p:nvSpPr>
          <p:cNvPr id="24" name="Right Arrow 23"/>
          <p:cNvSpPr/>
          <p:nvPr/>
        </p:nvSpPr>
        <p:spPr>
          <a:xfrm>
            <a:off x="3203848" y="2276872"/>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ight Arrow 24"/>
          <p:cNvSpPr/>
          <p:nvPr/>
        </p:nvSpPr>
        <p:spPr>
          <a:xfrm>
            <a:off x="3203848" y="3429000"/>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ight Arrow 25"/>
          <p:cNvSpPr/>
          <p:nvPr/>
        </p:nvSpPr>
        <p:spPr>
          <a:xfrm>
            <a:off x="3203848" y="4653136"/>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ight Arrow 26"/>
          <p:cNvSpPr/>
          <p:nvPr/>
        </p:nvSpPr>
        <p:spPr>
          <a:xfrm>
            <a:off x="3203848" y="5805264"/>
            <a:ext cx="432048" cy="432048"/>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What is Research Design IV</a:t>
            </a:r>
            <a:endParaRPr lang="en-GB" dirty="0"/>
          </a:p>
        </p:txBody>
      </p:sp>
      <p:sp>
        <p:nvSpPr>
          <p:cNvPr id="4" name="TextBox 3"/>
          <p:cNvSpPr txBox="1"/>
          <p:nvPr/>
        </p:nvSpPr>
        <p:spPr>
          <a:xfrm>
            <a:off x="467544" y="4437112"/>
            <a:ext cx="2808312" cy="936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Attitudes towards racism have changed over time</a:t>
            </a:r>
            <a:endParaRPr lang="en-GB" dirty="0"/>
          </a:p>
        </p:txBody>
      </p:sp>
      <p:sp>
        <p:nvSpPr>
          <p:cNvPr id="5" name="TextBox 4"/>
          <p:cNvSpPr txBox="1"/>
          <p:nvPr/>
        </p:nvSpPr>
        <p:spPr>
          <a:xfrm>
            <a:off x="467544" y="3212976"/>
            <a:ext cx="2808312" cy="936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Men are more racist than women</a:t>
            </a:r>
            <a:endParaRPr lang="en-GB" dirty="0"/>
          </a:p>
        </p:txBody>
      </p:sp>
      <p:sp>
        <p:nvSpPr>
          <p:cNvPr id="6" name="TextBox 5"/>
          <p:cNvSpPr txBox="1"/>
          <p:nvPr/>
        </p:nvSpPr>
        <p:spPr>
          <a:xfrm>
            <a:off x="467544" y="5589240"/>
            <a:ext cx="2808312" cy="936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Racism is the result of environmental factors</a:t>
            </a:r>
            <a:endParaRPr lang="en-GB" dirty="0"/>
          </a:p>
        </p:txBody>
      </p:sp>
      <p:sp>
        <p:nvSpPr>
          <p:cNvPr id="7" name="TextBox 6"/>
          <p:cNvSpPr txBox="1"/>
          <p:nvPr/>
        </p:nvSpPr>
        <p:spPr>
          <a:xfrm>
            <a:off x="467544" y="2060848"/>
            <a:ext cx="2808312"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nchor="ctr">
            <a:noAutofit/>
          </a:bodyPr>
          <a:lstStyle/>
          <a:p>
            <a:pPr algn="ctr"/>
            <a:r>
              <a:rPr lang="en-GB" dirty="0" smtClean="0"/>
              <a:t>Racism can be reduced though participation in an intervention programme</a:t>
            </a:r>
            <a:endParaRPr lang="en-GB" dirty="0"/>
          </a:p>
        </p:txBody>
      </p:sp>
      <p:sp>
        <p:nvSpPr>
          <p:cNvPr id="8" name="TextBox 7"/>
          <p:cNvSpPr txBox="1"/>
          <p:nvPr/>
        </p:nvSpPr>
        <p:spPr>
          <a:xfrm>
            <a:off x="467544" y="1556792"/>
            <a:ext cx="2808312"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n-GB" dirty="0" smtClean="0"/>
              <a:t>HYPOTHESES</a:t>
            </a:r>
            <a:endParaRPr lang="en-GB" dirty="0"/>
          </a:p>
        </p:txBody>
      </p:sp>
      <p:sp>
        <p:nvSpPr>
          <p:cNvPr id="9" name="TextBox 8"/>
          <p:cNvSpPr txBox="1"/>
          <p:nvPr/>
        </p:nvSpPr>
        <p:spPr>
          <a:xfrm>
            <a:off x="3635896" y="1556792"/>
            <a:ext cx="5112568"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GB" dirty="0" smtClean="0"/>
              <a:t>HOW TO TEST?</a:t>
            </a:r>
            <a:endParaRPr lang="en-GB" dirty="0"/>
          </a:p>
        </p:txBody>
      </p:sp>
      <p:sp>
        <p:nvSpPr>
          <p:cNvPr id="21" name="TextBox 20"/>
          <p:cNvSpPr txBox="1"/>
          <p:nvPr/>
        </p:nvSpPr>
        <p:spPr>
          <a:xfrm>
            <a:off x="5940152" y="1556792"/>
            <a:ext cx="2808312" cy="369332"/>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GB" dirty="0" smtClean="0"/>
              <a:t>RESEARCH DESIGN</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24"/>
                                        </p:tgtEl>
                                      </p:cBhvr>
                                    </p:animEffect>
                                    <p:set>
                                      <p:cBhvr>
                                        <p:cTn id="7" dur="1" fill="hold">
                                          <p:stCondLst>
                                            <p:cond delay="499"/>
                                          </p:stCondLst>
                                        </p:cTn>
                                        <p:tgtEl>
                                          <p:spTgt spid="24"/>
                                        </p:tgtEl>
                                        <p:attrNameLst>
                                          <p:attrName>style.visibility</p:attrName>
                                        </p:attrNameLst>
                                      </p:cBhvr>
                                      <p:to>
                                        <p:strVal val="hidden"/>
                                      </p:to>
                                    </p:set>
                                  </p:childTnLst>
                                </p:cTn>
                              </p:par>
                              <p:par>
                                <p:cTn id="8" presetID="9" presetClass="exit" presetSubtype="0" fill="hold" grpId="0" nodeType="withEffect">
                                  <p:stCondLst>
                                    <p:cond delay="0"/>
                                  </p:stCondLst>
                                  <p:childTnLst>
                                    <p:animEffect transition="out" filter="dissolve">
                                      <p:cBhvr>
                                        <p:cTn id="9" dur="500"/>
                                        <p:tgtEl>
                                          <p:spTgt spid="25"/>
                                        </p:tgtEl>
                                      </p:cBhvr>
                                    </p:animEffect>
                                    <p:set>
                                      <p:cBhvr>
                                        <p:cTn id="10" dur="1" fill="hold">
                                          <p:stCondLst>
                                            <p:cond delay="499"/>
                                          </p:stCondLst>
                                        </p:cTn>
                                        <p:tgtEl>
                                          <p:spTgt spid="25"/>
                                        </p:tgtEl>
                                        <p:attrNameLst>
                                          <p:attrName>style.visibility</p:attrName>
                                        </p:attrNameLst>
                                      </p:cBhvr>
                                      <p:to>
                                        <p:strVal val="hidden"/>
                                      </p:to>
                                    </p:set>
                                  </p:childTnLst>
                                </p:cTn>
                              </p:par>
                              <p:par>
                                <p:cTn id="11" presetID="9" presetClass="exit" presetSubtype="0" fill="hold" grpId="0" nodeType="withEffect">
                                  <p:stCondLst>
                                    <p:cond delay="0"/>
                                  </p:stCondLst>
                                  <p:childTnLst>
                                    <p:animEffect transition="out" filter="dissolve">
                                      <p:cBhvr>
                                        <p:cTn id="12" dur="500"/>
                                        <p:tgtEl>
                                          <p:spTgt spid="26"/>
                                        </p:tgtEl>
                                      </p:cBhvr>
                                    </p:animEffect>
                                    <p:set>
                                      <p:cBhvr>
                                        <p:cTn id="13" dur="1" fill="hold">
                                          <p:stCondLst>
                                            <p:cond delay="499"/>
                                          </p:stCondLst>
                                        </p:cTn>
                                        <p:tgtEl>
                                          <p:spTgt spid="26"/>
                                        </p:tgtEl>
                                        <p:attrNameLst>
                                          <p:attrName>style.visibility</p:attrName>
                                        </p:attrNameLst>
                                      </p:cBhvr>
                                      <p:to>
                                        <p:strVal val="hidden"/>
                                      </p:to>
                                    </p:set>
                                  </p:childTnLst>
                                </p:cTn>
                              </p:par>
                              <p:par>
                                <p:cTn id="14" presetID="9" presetClass="exit" presetSubtype="0" fill="hold" grpId="0" nodeType="withEffect">
                                  <p:stCondLst>
                                    <p:cond delay="0"/>
                                  </p:stCondLst>
                                  <p:childTnLst>
                                    <p:animEffect transition="out" filter="dissolve">
                                      <p:cBhvr>
                                        <p:cTn id="15" dur="500"/>
                                        <p:tgtEl>
                                          <p:spTgt spid="27"/>
                                        </p:tgtEl>
                                      </p:cBhvr>
                                    </p:animEffect>
                                    <p:set>
                                      <p:cBhvr>
                                        <p:cTn id="16" dur="1" fill="hold">
                                          <p:stCondLst>
                                            <p:cond delay="499"/>
                                          </p:stCondLst>
                                        </p:cTn>
                                        <p:tgtEl>
                                          <p:spTgt spid="27"/>
                                        </p:tgtEl>
                                        <p:attrNameLst>
                                          <p:attrName>style.visibility</p:attrName>
                                        </p:attrNameLst>
                                      </p:cBhvr>
                                      <p:to>
                                        <p:strVal val="hidden"/>
                                      </p:to>
                                    </p:set>
                                  </p:childTnLst>
                                </p:cTn>
                              </p:par>
                              <p:par>
                                <p:cTn id="17" presetID="9" presetClass="exit" presetSubtype="0" fill="hold" grpId="0" nodeType="withEffect">
                                  <p:stCondLst>
                                    <p:cond delay="0"/>
                                  </p:stCondLst>
                                  <p:childTnLst>
                                    <p:animEffect transition="out" filter="dissolve">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par>
                                <p:cTn id="20" presetID="9" presetClass="exit" presetSubtype="0" fill="hold" grpId="0" nodeType="withEffect">
                                  <p:stCondLst>
                                    <p:cond delay="0"/>
                                  </p:stCondLst>
                                  <p:childTnLst>
                                    <p:animEffect transition="out" filter="dissolve">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par>
                                <p:cTn id="23" presetID="9" presetClass="exit" presetSubtype="0" fill="hold" grpId="0" nodeType="withEffect">
                                  <p:stCondLst>
                                    <p:cond delay="0"/>
                                  </p:stCondLst>
                                  <p:childTnLst>
                                    <p:animEffect transition="out" filter="dissolv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par>
                                <p:cTn id="26" presetID="9" presetClass="exit" presetSubtype="0" fill="hold" grpId="0" nodeType="withEffect">
                                  <p:stCondLst>
                                    <p:cond delay="0"/>
                                  </p:stCondLst>
                                  <p:childTnLst>
                                    <p:animEffect transition="out" filter="dissolve">
                                      <p:cBhvr>
                                        <p:cTn id="27" dur="500"/>
                                        <p:tgtEl>
                                          <p:spTgt spid="7"/>
                                        </p:tgtEl>
                                      </p:cBhvr>
                                    </p:animEffect>
                                    <p:set>
                                      <p:cBhvr>
                                        <p:cTn id="28" dur="1" fill="hold">
                                          <p:stCondLst>
                                            <p:cond delay="499"/>
                                          </p:stCondLst>
                                        </p:cTn>
                                        <p:tgtEl>
                                          <p:spTgt spid="7"/>
                                        </p:tgtEl>
                                        <p:attrNameLst>
                                          <p:attrName>style.visibility</p:attrName>
                                        </p:attrNameLst>
                                      </p:cBhvr>
                                      <p:to>
                                        <p:strVal val="hidden"/>
                                      </p:to>
                                    </p:set>
                                  </p:childTnLst>
                                </p:cTn>
                              </p:par>
                              <p:par>
                                <p:cTn id="29" presetID="9" presetClass="exit" presetSubtype="0" fill="hold" grpId="0" nodeType="withEffect">
                                  <p:stCondLst>
                                    <p:cond delay="0"/>
                                  </p:stCondLst>
                                  <p:childTnLst>
                                    <p:animEffect transition="out" filter="dissolve">
                                      <p:cBhvr>
                                        <p:cTn id="30" dur="500"/>
                                        <p:tgtEl>
                                          <p:spTgt spid="8"/>
                                        </p:tgtEl>
                                      </p:cBhvr>
                                    </p:animEffect>
                                    <p:set>
                                      <p:cBhvr>
                                        <p:cTn id="31" dur="1" fill="hold">
                                          <p:stCondLst>
                                            <p:cond delay="499"/>
                                          </p:stCondLst>
                                        </p:cTn>
                                        <p:tgtEl>
                                          <p:spTgt spid="8"/>
                                        </p:tgtEl>
                                        <p:attrNameLst>
                                          <p:attrName>style.visibility</p:attrName>
                                        </p:attrNameLst>
                                      </p:cBhvr>
                                      <p:to>
                                        <p:strVal val="hidden"/>
                                      </p:to>
                                    </p:set>
                                  </p:childTnLst>
                                </p:cTn>
                              </p:par>
                            </p:childTnLst>
                          </p:cTn>
                        </p:par>
                        <p:par>
                          <p:cTn id="32" fill="hold">
                            <p:stCondLst>
                              <p:cond delay="500"/>
                            </p:stCondLst>
                            <p:childTnLst>
                              <p:par>
                                <p:cTn id="33" presetID="35" presetClass="path" presetSubtype="0" accel="50000" decel="50000" fill="hold" grpId="0" nodeType="afterEffect">
                                  <p:stCondLst>
                                    <p:cond delay="0"/>
                                  </p:stCondLst>
                                  <p:childTnLst>
                                    <p:animMotion origin="layout" path="M -3.88889E-6 2.6827E-7 L -0.33871 2.6827E-7 " pathEditMode="relative" rAng="0" ptsTypes="AA">
                                      <p:cBhvr>
                                        <p:cTn id="34" dur="2000" fill="hold"/>
                                        <p:tgtEl>
                                          <p:spTgt spid="11"/>
                                        </p:tgtEl>
                                        <p:attrNameLst>
                                          <p:attrName>ppt_x</p:attrName>
                                          <p:attrName>ppt_y</p:attrName>
                                        </p:attrNameLst>
                                      </p:cBhvr>
                                      <p:rCtr x="-169" y="0"/>
                                    </p:animMotion>
                                  </p:childTnLst>
                                </p:cTn>
                              </p:par>
                              <p:par>
                                <p:cTn id="35" presetID="35" presetClass="path" presetSubtype="0" accel="50000" decel="50000" fill="hold" grpId="0" nodeType="withEffect">
                                  <p:stCondLst>
                                    <p:cond delay="0"/>
                                  </p:stCondLst>
                                  <p:childTnLst>
                                    <p:animMotion origin="layout" path="M -3.05556E-6 1.75763E-7 L -0.34444 1.75763E-7 " pathEditMode="relative" rAng="0" ptsTypes="AA">
                                      <p:cBhvr>
                                        <p:cTn id="36" dur="2000" fill="hold"/>
                                        <p:tgtEl>
                                          <p:spTgt spid="12"/>
                                        </p:tgtEl>
                                        <p:attrNameLst>
                                          <p:attrName>ppt_x</p:attrName>
                                          <p:attrName>ppt_y</p:attrName>
                                        </p:attrNameLst>
                                      </p:cBhvr>
                                      <p:rCtr x="-172" y="0"/>
                                    </p:animMotion>
                                  </p:childTnLst>
                                </p:cTn>
                              </p:par>
                              <p:par>
                                <p:cTn id="37" presetID="35" presetClass="path" presetSubtype="0" accel="50000" decel="50000" fill="hold" grpId="0" nodeType="withEffect">
                                  <p:stCondLst>
                                    <p:cond delay="0"/>
                                  </p:stCondLst>
                                  <p:childTnLst>
                                    <p:animMotion origin="layout" path="M -3.05556E-6 3.05273E-6 L -0.34444 3.05273E-6 " pathEditMode="relative" rAng="0" ptsTypes="AA">
                                      <p:cBhvr>
                                        <p:cTn id="38" dur="2000" fill="hold"/>
                                        <p:tgtEl>
                                          <p:spTgt spid="13"/>
                                        </p:tgtEl>
                                        <p:attrNameLst>
                                          <p:attrName>ppt_x</p:attrName>
                                          <p:attrName>ppt_y</p:attrName>
                                        </p:attrNameLst>
                                      </p:cBhvr>
                                      <p:rCtr x="-172" y="0"/>
                                    </p:animMotion>
                                  </p:childTnLst>
                                </p:cTn>
                              </p:par>
                              <p:par>
                                <p:cTn id="39" presetID="35" presetClass="path" presetSubtype="0" accel="50000" decel="50000" fill="hold" grpId="0" nodeType="withEffect">
                                  <p:stCondLst>
                                    <p:cond delay="0"/>
                                  </p:stCondLst>
                                  <p:childTnLst>
                                    <p:animMotion origin="layout" path="M -3.05556E-6 2.96022E-6 L -0.34444 2.96022E-6 " pathEditMode="relative" rAng="0" ptsTypes="AA">
                                      <p:cBhvr>
                                        <p:cTn id="40" dur="2000" fill="hold"/>
                                        <p:tgtEl>
                                          <p:spTgt spid="14"/>
                                        </p:tgtEl>
                                        <p:attrNameLst>
                                          <p:attrName>ppt_x</p:attrName>
                                          <p:attrName>ppt_y</p:attrName>
                                        </p:attrNameLst>
                                      </p:cBhvr>
                                      <p:rCtr x="-172" y="0"/>
                                    </p:animMotion>
                                  </p:childTnLst>
                                </p:cTn>
                              </p:par>
                              <p:par>
                                <p:cTn id="41" presetID="35" presetClass="path" presetSubtype="0" accel="50000" decel="50000" fill="hold" grpId="0" nodeType="withEffect">
                                  <p:stCondLst>
                                    <p:cond delay="0"/>
                                  </p:stCondLst>
                                  <p:childTnLst>
                                    <p:animMotion origin="layout" path="M -3.05556E-6 4.37558E-6 L -0.34444 4.37558E-6 " pathEditMode="relative" rAng="0" ptsTypes="AA">
                                      <p:cBhvr>
                                        <p:cTn id="42" dur="2000" fill="hold"/>
                                        <p:tgtEl>
                                          <p:spTgt spid="9"/>
                                        </p:tgtEl>
                                        <p:attrNameLst>
                                          <p:attrName>ppt_x</p:attrName>
                                          <p:attrName>ppt_y</p:attrName>
                                        </p:attrNameLst>
                                      </p:cBhvr>
                                      <p:rCtr x="-172" y="0"/>
                                    </p:animMotion>
                                  </p:childTnLst>
                                </p:cTn>
                              </p:par>
                            </p:childTnLst>
                          </p:cTn>
                        </p:par>
                        <p:par>
                          <p:cTn id="43" fill="hold">
                            <p:stCondLst>
                              <p:cond delay="2500"/>
                            </p:stCondLst>
                            <p:childTnLst>
                              <p:par>
                                <p:cTn id="44" presetID="9" presetClass="entr" presetSubtype="0"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dissolve">
                                      <p:cBhvr>
                                        <p:cTn id="46" dur="500"/>
                                        <p:tgtEl>
                                          <p:spTgt spid="17"/>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dissolve">
                                      <p:cBhvr>
                                        <p:cTn id="49" dur="500"/>
                                        <p:tgtEl>
                                          <p:spTgt spid="18"/>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dissolve">
                                      <p:cBhvr>
                                        <p:cTn id="52" dur="500"/>
                                        <p:tgtEl>
                                          <p:spTgt spid="19"/>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dissolve">
                                      <p:cBhvr>
                                        <p:cTn id="55" dur="500"/>
                                        <p:tgtEl>
                                          <p:spTgt spid="20"/>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dissolve">
                                      <p:cBhvr>
                                        <p:cTn id="58" dur="500"/>
                                        <p:tgtEl>
                                          <p:spTgt spid="21"/>
                                        </p:tgtEl>
                                      </p:cBhvr>
                                    </p:animEffect>
                                  </p:childTnLst>
                                </p:cTn>
                              </p:par>
                              <p:par>
                                <p:cTn id="59" presetID="9" presetClass="entr" presetSubtype="0" fill="hold" grpId="1"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dissolve">
                                      <p:cBhvr>
                                        <p:cTn id="61" dur="500"/>
                                        <p:tgtEl>
                                          <p:spTgt spid="22"/>
                                        </p:tgtEl>
                                      </p:cBhvr>
                                    </p:animEffect>
                                  </p:childTnLst>
                                </p:cTn>
                              </p:par>
                              <p:par>
                                <p:cTn id="62" presetID="9" presetClass="entr" presetSubtype="0" fill="hold" grpId="1" nodeType="with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dissolve">
                                      <p:cBhvr>
                                        <p:cTn id="64" dur="500"/>
                                        <p:tgtEl>
                                          <p:spTgt spid="23"/>
                                        </p:tgtEl>
                                      </p:cBhvr>
                                    </p:animEffect>
                                  </p:childTnLst>
                                </p:cTn>
                              </p:par>
                              <p:par>
                                <p:cTn id="65" presetID="9" presetClass="entr" presetSubtype="0" fill="hold" grpId="1"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dissolve">
                                      <p:cBhvr>
                                        <p:cTn id="67" dur="500"/>
                                        <p:tgtEl>
                                          <p:spTgt spid="28"/>
                                        </p:tgtEl>
                                      </p:cBhvr>
                                    </p:animEffect>
                                  </p:childTnLst>
                                </p:cTn>
                              </p:par>
                              <p:par>
                                <p:cTn id="68" presetID="9" presetClass="entr" presetSubtype="0" fill="hold" grpId="1" nodeType="with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dissolve">
                                      <p:cBhvr>
                                        <p:cTn id="7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animBg="1"/>
      <p:bldP spid="18" grpId="0" animBg="1"/>
      <p:bldP spid="20" grpId="0" animBg="1"/>
      <p:bldP spid="29" grpId="1" animBg="1"/>
      <p:bldP spid="28" grpId="1" animBg="1"/>
      <p:bldP spid="23" grpId="1" animBg="1"/>
      <p:bldP spid="22" grpId="1" animBg="1"/>
      <p:bldP spid="11" grpId="0" animBg="1"/>
      <p:bldP spid="12" grpId="0" animBg="1"/>
      <p:bldP spid="13" grpId="0" animBg="1"/>
      <p:bldP spid="14" grpId="0" animBg="1"/>
      <p:bldP spid="24" grpId="0" animBg="1"/>
      <p:bldP spid="25" grpId="0" animBg="1"/>
      <p:bldP spid="26" grpId="0" animBg="1"/>
      <p:bldP spid="27" grpId="0" animBg="1"/>
      <p:bldP spid="4" grpId="0" animBg="1"/>
      <p:bldP spid="5" grpId="0" animBg="1"/>
      <p:bldP spid="6" grpId="0" animBg="1"/>
      <p:bldP spid="7" grpId="0" animBg="1"/>
      <p:bldP spid="8" grpId="0" animBg="1"/>
      <p:bldP spid="9"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Experimental </a:t>
            </a:r>
            <a:r>
              <a:rPr lang="en-GB" dirty="0" smtClean="0"/>
              <a:t>Designs I</a:t>
            </a:r>
            <a:endParaRPr lang="en-GB" dirty="0"/>
          </a:p>
        </p:txBody>
      </p:sp>
      <p:sp>
        <p:nvSpPr>
          <p:cNvPr id="3" name="Content Placeholder 2"/>
          <p:cNvSpPr>
            <a:spLocks noGrp="1"/>
          </p:cNvSpPr>
          <p:nvPr>
            <p:ph idx="1"/>
          </p:nvPr>
        </p:nvSpPr>
        <p:spPr>
          <a:xfrm>
            <a:off x="457200" y="1600201"/>
            <a:ext cx="8229600" cy="4133055"/>
          </a:xfrm>
        </p:spPr>
        <p:txBody>
          <a:bodyPr>
            <a:normAutofit fontScale="62500" lnSpcReduction="20000"/>
          </a:bodyPr>
          <a:lstStyle/>
          <a:p>
            <a:r>
              <a:rPr lang="en-GB" dirty="0" smtClean="0"/>
              <a:t>For measuring the effect of an ‘intervention’</a:t>
            </a:r>
          </a:p>
          <a:p>
            <a:endParaRPr lang="en-GB" dirty="0"/>
          </a:p>
          <a:p>
            <a:r>
              <a:rPr lang="en-GB" dirty="0" smtClean="0"/>
              <a:t>One experimental group and one control group (placebo)</a:t>
            </a:r>
          </a:p>
          <a:p>
            <a:endParaRPr lang="en-GB" dirty="0"/>
          </a:p>
          <a:p>
            <a:r>
              <a:rPr lang="en-GB" dirty="0" smtClean="0"/>
              <a:t>Measure before and after (</a:t>
            </a:r>
            <a:r>
              <a:rPr lang="en-GB" i="1" dirty="0" smtClean="0"/>
              <a:t>t1</a:t>
            </a:r>
            <a:r>
              <a:rPr lang="en-GB" dirty="0" smtClean="0"/>
              <a:t> and </a:t>
            </a:r>
            <a:r>
              <a:rPr lang="en-GB" i="1" dirty="0" smtClean="0"/>
              <a:t>t2</a:t>
            </a:r>
            <a:r>
              <a:rPr lang="en-GB" dirty="0" smtClean="0"/>
              <a:t>)</a:t>
            </a:r>
          </a:p>
          <a:p>
            <a:endParaRPr lang="en-GB" dirty="0"/>
          </a:p>
          <a:p>
            <a:r>
              <a:rPr lang="en-GB" dirty="0" smtClean="0"/>
              <a:t>Allows you to control for random fluctuations through a comparative element and random group assignment</a:t>
            </a:r>
          </a:p>
          <a:p>
            <a:endParaRPr lang="en-GB" dirty="0"/>
          </a:p>
          <a:p>
            <a:r>
              <a:rPr lang="en-GB" dirty="0" smtClean="0"/>
              <a:t>You only change a single variable – everything else is constant</a:t>
            </a:r>
          </a:p>
          <a:p>
            <a:endParaRPr lang="en-GB" dirty="0"/>
          </a:p>
          <a:p>
            <a:r>
              <a:rPr lang="en-GB" dirty="0" smtClean="0"/>
              <a:t>Common in medical sciences and psychology (normally involving classical music!) and could use a range of data collection tools</a:t>
            </a:r>
            <a:endParaRPr lang="en-GB" dirty="0"/>
          </a:p>
        </p:txBody>
      </p:sp>
      <p:sp>
        <p:nvSpPr>
          <p:cNvPr id="4" name="TextBox 3"/>
          <p:cNvSpPr txBox="1"/>
          <p:nvPr/>
        </p:nvSpPr>
        <p:spPr>
          <a:xfrm>
            <a:off x="683568" y="5733256"/>
            <a:ext cx="7704856"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But… it can be difficult (perhaps impossible) to run strict experiment in social research – how do you only change one variable? What is the intervention?</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Experimental Designs II</a:t>
            </a:r>
            <a:endParaRPr lang="en-GB" dirty="0"/>
          </a:p>
        </p:txBody>
      </p:sp>
      <p:sp>
        <p:nvSpPr>
          <p:cNvPr id="3" name="Content Placeholder 2"/>
          <p:cNvSpPr>
            <a:spLocks noGrp="1"/>
          </p:cNvSpPr>
          <p:nvPr>
            <p:ph idx="1"/>
          </p:nvPr>
        </p:nvSpPr>
        <p:spPr>
          <a:xfrm>
            <a:off x="457200" y="1600200"/>
            <a:ext cx="8229600" cy="4997152"/>
          </a:xfrm>
        </p:spPr>
        <p:txBody>
          <a:bodyPr>
            <a:normAutofit fontScale="70000" lnSpcReduction="20000"/>
          </a:bodyPr>
          <a:lstStyle/>
          <a:p>
            <a:r>
              <a:rPr lang="en-GB" dirty="0" smtClean="0"/>
              <a:t>You must measure exactly the same thing before and after (same questions)</a:t>
            </a:r>
          </a:p>
          <a:p>
            <a:endParaRPr lang="en-GB" dirty="0" smtClean="0"/>
          </a:p>
          <a:p>
            <a:r>
              <a:rPr lang="en-GB" dirty="0" smtClean="0"/>
              <a:t>Normally uses scales rather than dichotomies/nominal categories</a:t>
            </a:r>
          </a:p>
          <a:p>
            <a:endParaRPr lang="en-GB" dirty="0" smtClean="0"/>
          </a:p>
          <a:p>
            <a:r>
              <a:rPr lang="en-GB" dirty="0" smtClean="0"/>
              <a:t>Suggest using a 10pt scale rather than 5pt </a:t>
            </a:r>
            <a:r>
              <a:rPr lang="en-GB" dirty="0" err="1" smtClean="0"/>
              <a:t>likert</a:t>
            </a:r>
            <a:endParaRPr lang="en-GB" dirty="0" smtClean="0"/>
          </a:p>
          <a:p>
            <a:endParaRPr lang="en-GB" dirty="0" smtClean="0"/>
          </a:p>
          <a:p>
            <a:r>
              <a:rPr lang="en-GB" dirty="0" smtClean="0"/>
              <a:t>Split between experimental and control group must be random (aka. no significant differences in characteristics)</a:t>
            </a:r>
          </a:p>
          <a:p>
            <a:endParaRPr lang="en-GB" dirty="0" smtClean="0"/>
          </a:p>
          <a:p>
            <a:r>
              <a:rPr lang="en-GB" dirty="0" smtClean="0"/>
              <a:t>Two sets of analyses:</a:t>
            </a:r>
          </a:p>
          <a:p>
            <a:pPr lvl="1"/>
            <a:r>
              <a:rPr lang="en-GB" dirty="0" smtClean="0"/>
              <a:t>Compare experimental and intervention group to check they are drawn from the same population at </a:t>
            </a:r>
            <a:r>
              <a:rPr lang="en-GB" i="1" dirty="0" smtClean="0"/>
              <a:t>t1</a:t>
            </a:r>
            <a:r>
              <a:rPr lang="en-GB" dirty="0" smtClean="0"/>
              <a:t> and </a:t>
            </a:r>
            <a:r>
              <a:rPr lang="en-GB" i="1" dirty="0" smtClean="0"/>
              <a:t>t2</a:t>
            </a:r>
            <a:endParaRPr lang="en-GB" dirty="0" smtClean="0"/>
          </a:p>
          <a:p>
            <a:pPr lvl="1"/>
            <a:r>
              <a:rPr lang="en-GB" dirty="0" smtClean="0"/>
              <a:t>Compare before and after to test whether intervention </a:t>
            </a:r>
            <a:r>
              <a:rPr lang="en-GB" dirty="0" smtClean="0"/>
              <a:t>worked and whether similar changes were present in control group (temporal fluctuations)</a:t>
            </a:r>
            <a:endParaRPr lang="en-GB" dirty="0" smtClean="0"/>
          </a:p>
          <a:p>
            <a:pPr lvl="1"/>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a:t>
            </a:r>
            <a:r>
              <a:rPr lang="en-GB" dirty="0" smtClean="0"/>
              <a:t>Designs I</a:t>
            </a:r>
            <a:endParaRPr lang="en-GB" dirty="0"/>
          </a:p>
        </p:txBody>
      </p:sp>
      <p:sp>
        <p:nvSpPr>
          <p:cNvPr id="3" name="Content Placeholder 2"/>
          <p:cNvSpPr>
            <a:spLocks noGrp="1"/>
          </p:cNvSpPr>
          <p:nvPr>
            <p:ph idx="1"/>
          </p:nvPr>
        </p:nvSpPr>
        <p:spPr>
          <a:xfrm>
            <a:off x="457200" y="1600201"/>
            <a:ext cx="8229600" cy="3989040"/>
          </a:xfrm>
        </p:spPr>
        <p:txBody>
          <a:bodyPr>
            <a:normAutofit fontScale="70000" lnSpcReduction="20000"/>
          </a:bodyPr>
          <a:lstStyle/>
          <a:p>
            <a:r>
              <a:rPr lang="en-GB" dirty="0" smtClean="0"/>
              <a:t>No intervention – relies on existing differences</a:t>
            </a:r>
          </a:p>
          <a:p>
            <a:endParaRPr lang="en-GB" dirty="0"/>
          </a:p>
          <a:p>
            <a:r>
              <a:rPr lang="en-GB" dirty="0" smtClean="0"/>
              <a:t>Variable(s) of interest should vary in sample (hypothetically…)</a:t>
            </a:r>
          </a:p>
          <a:p>
            <a:endParaRPr lang="en-GB" dirty="0"/>
          </a:p>
          <a:p>
            <a:r>
              <a:rPr lang="en-GB" dirty="0" smtClean="0"/>
              <a:t>Data collected a </a:t>
            </a:r>
            <a:r>
              <a:rPr lang="en-GB" i="1" dirty="0" smtClean="0"/>
              <a:t>t1</a:t>
            </a:r>
            <a:r>
              <a:rPr lang="en-GB" dirty="0" smtClean="0"/>
              <a:t> only (a snapshot)</a:t>
            </a:r>
          </a:p>
          <a:p>
            <a:endParaRPr lang="en-GB" dirty="0"/>
          </a:p>
          <a:p>
            <a:r>
              <a:rPr lang="en-GB" dirty="0" smtClean="0"/>
              <a:t>Surveys are the typical tool of this design</a:t>
            </a:r>
          </a:p>
          <a:p>
            <a:endParaRPr lang="en-GB" dirty="0"/>
          </a:p>
          <a:p>
            <a:r>
              <a:rPr lang="en-GB" dirty="0" smtClean="0"/>
              <a:t>Quick and cheap – effective if sampled well</a:t>
            </a:r>
          </a:p>
          <a:p>
            <a:endParaRPr lang="en-GB" dirty="0"/>
          </a:p>
          <a:p>
            <a:r>
              <a:rPr lang="en-GB" dirty="0" smtClean="0"/>
              <a:t>Common in social and market research</a:t>
            </a:r>
          </a:p>
          <a:p>
            <a:endParaRPr lang="en-GB" dirty="0"/>
          </a:p>
          <a:p>
            <a:endParaRPr lang="en-GB" dirty="0"/>
          </a:p>
        </p:txBody>
      </p:sp>
      <p:sp>
        <p:nvSpPr>
          <p:cNvPr id="4" name="TextBox 3"/>
          <p:cNvSpPr txBox="1"/>
          <p:nvPr/>
        </p:nvSpPr>
        <p:spPr>
          <a:xfrm>
            <a:off x="755576" y="5733256"/>
            <a:ext cx="7704856"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But… the lack of a temporal dimension prevents controlling for random fluctuations as does the lack of a ‘control group’</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1364</Words>
  <Application>Microsoft Office PowerPoint</Application>
  <PresentationFormat>On-screen Show (4:3)</PresentationFormat>
  <Paragraphs>179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SIT094 – The Collection &amp; Analysis of Quantitative Data</vt:lpstr>
      <vt:lpstr>Introduction</vt:lpstr>
      <vt:lpstr>What is Research Design I</vt:lpstr>
      <vt:lpstr>What is Research Design II</vt:lpstr>
      <vt:lpstr>What is Research Design III</vt:lpstr>
      <vt:lpstr>What is Research Design IV</vt:lpstr>
      <vt:lpstr>Experimental Designs I</vt:lpstr>
      <vt:lpstr>Experimental Designs II</vt:lpstr>
      <vt:lpstr>Cross-Sectional Designs I</vt:lpstr>
      <vt:lpstr>Cross-Sectional Designs II</vt:lpstr>
      <vt:lpstr>Longitudinal Designs I</vt:lpstr>
      <vt:lpstr>Longitudinal Design II</vt:lpstr>
      <vt:lpstr>Case Study Designs</vt:lpstr>
      <vt:lpstr>Mixed-Method Designs (Hybrid)</vt:lpstr>
      <vt:lpstr>Summary</vt:lpstr>
      <vt:lpstr>Any Questions?</vt:lpstr>
      <vt:lpstr>Workshop</vt:lpstr>
    </vt:vector>
  </TitlesOfParts>
  <Company>Cardiff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ssolss</dc:creator>
  <cp:lastModifiedBy>ssolss</cp:lastModifiedBy>
  <cp:revision>62</cp:revision>
  <dcterms:created xsi:type="dcterms:W3CDTF">2011-10-17T14:01:25Z</dcterms:created>
  <dcterms:modified xsi:type="dcterms:W3CDTF">2011-11-10T14:09:21Z</dcterms:modified>
</cp:coreProperties>
</file>