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6" r:id="rId5"/>
    <p:sldId id="272" r:id="rId6"/>
    <p:sldId id="273" r:id="rId7"/>
    <p:sldId id="274" r:id="rId8"/>
    <p:sldId id="266" r:id="rId9"/>
    <p:sldId id="267" r:id="rId10"/>
    <p:sldId id="268" r:id="rId11"/>
    <p:sldId id="269" r:id="rId12"/>
    <p:sldId id="270" r:id="rId13"/>
    <p:sldId id="263" r:id="rId14"/>
    <p:sldId id="275" r:id="rId15"/>
    <p:sldId id="277" r:id="rId16"/>
    <p:sldId id="278" r:id="rId17"/>
    <p:sldId id="279" r:id="rId18"/>
    <p:sldId id="280" r:id="rId19"/>
    <p:sldId id="281" r:id="rId20"/>
    <p:sldId id="282" r:id="rId21"/>
    <p:sldId id="283" r:id="rId22"/>
    <p:sldId id="284" r:id="rId23"/>
    <p:sldId id="286" r:id="rId24"/>
    <p:sldId id="285" r:id="rId25"/>
    <p:sldId id="287" r:id="rId26"/>
    <p:sldId id="288" r:id="rId27"/>
    <p:sldId id="289" r:id="rId28"/>
    <p:sldId id="290" r:id="rId29"/>
    <p:sldId id="291" r:id="rId30"/>
    <p:sldId id="2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0" autoAdjust="0"/>
    <p:restoredTop sz="94660"/>
  </p:normalViewPr>
  <p:slideViewPr>
    <p:cSldViewPr>
      <p:cViewPr varScale="1">
        <p:scale>
          <a:sx n="107" d="100"/>
          <a:sy n="107"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133B73-E348-4BF7-8CA5-48BB1D5EEEEB}" type="datetimeFigureOut">
              <a:rPr lang="en-GB" smtClean="0"/>
              <a:pPr/>
              <a:t>15/02/2012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D0853-B0F9-4B62-8785-7BBD7B342D4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33B73-E348-4BF7-8CA5-48BB1D5EEEEB}" type="datetimeFigureOut">
              <a:rPr lang="en-GB" smtClean="0"/>
              <a:pPr/>
              <a:t>15/02/2012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D0853-B0F9-4B62-8785-7BBD7B342D4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33B73-E348-4BF7-8CA5-48BB1D5EEEEB}" type="datetimeFigureOut">
              <a:rPr lang="en-GB" smtClean="0"/>
              <a:pPr/>
              <a:t>15/02/2012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D0853-B0F9-4B62-8785-7BBD7B342D4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33B73-E348-4BF7-8CA5-48BB1D5EEEEB}" type="datetimeFigureOut">
              <a:rPr lang="en-GB" smtClean="0"/>
              <a:pPr/>
              <a:t>15/02/2012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D0853-B0F9-4B62-8785-7BBD7B342D4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133B73-E348-4BF7-8CA5-48BB1D5EEEEB}" type="datetimeFigureOut">
              <a:rPr lang="en-GB" smtClean="0"/>
              <a:pPr/>
              <a:t>15/02/2012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D0853-B0F9-4B62-8785-7BBD7B342D4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133B73-E348-4BF7-8CA5-48BB1D5EEEEB}" type="datetimeFigureOut">
              <a:rPr lang="en-GB" smtClean="0"/>
              <a:pPr/>
              <a:t>15/02/2012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D0853-B0F9-4B62-8785-7BBD7B342D4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133B73-E348-4BF7-8CA5-48BB1D5EEEEB}" type="datetimeFigureOut">
              <a:rPr lang="en-GB" smtClean="0"/>
              <a:pPr/>
              <a:t>15/02/2012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BD0853-B0F9-4B62-8785-7BBD7B342D4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133B73-E348-4BF7-8CA5-48BB1D5EEEEB}" type="datetimeFigureOut">
              <a:rPr lang="en-GB" smtClean="0"/>
              <a:pPr/>
              <a:t>15/02/2012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BD0853-B0F9-4B62-8785-7BBD7B342D4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33B73-E348-4BF7-8CA5-48BB1D5EEEEB}" type="datetimeFigureOut">
              <a:rPr lang="en-GB" smtClean="0"/>
              <a:pPr/>
              <a:t>15/02/2012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BD0853-B0F9-4B62-8785-7BBD7B342D4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33B73-E348-4BF7-8CA5-48BB1D5EEEEB}" type="datetimeFigureOut">
              <a:rPr lang="en-GB" smtClean="0"/>
              <a:pPr/>
              <a:t>15/02/2012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D0853-B0F9-4B62-8785-7BBD7B342D4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33B73-E348-4BF7-8CA5-48BB1D5EEEEB}" type="datetimeFigureOut">
              <a:rPr lang="en-GB" smtClean="0"/>
              <a:pPr/>
              <a:t>15/02/2012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D0853-B0F9-4B62-8785-7BBD7B342D4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33B73-E348-4BF7-8CA5-48BB1D5EEEEB}" type="datetimeFigureOut">
              <a:rPr lang="en-GB" smtClean="0"/>
              <a:pPr/>
              <a:t>15/02/2012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D0853-B0F9-4B62-8785-7BBD7B342D4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qsrinternational.com/support_resource-articles_detail.aspx?view=34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988840"/>
            <a:ext cx="7772400" cy="1470025"/>
          </a:xfrm>
        </p:spPr>
        <p:style>
          <a:lnRef idx="1">
            <a:schemeClr val="accent3"/>
          </a:lnRef>
          <a:fillRef idx="2">
            <a:schemeClr val="accent3"/>
          </a:fillRef>
          <a:effectRef idx="1">
            <a:schemeClr val="accent3"/>
          </a:effectRef>
          <a:fontRef idx="minor">
            <a:schemeClr val="dk1"/>
          </a:fontRef>
        </p:style>
        <p:txBody>
          <a:bodyPr/>
          <a:lstStyle/>
          <a:p>
            <a:r>
              <a:rPr lang="en-GB" dirty="0" smtClean="0"/>
              <a:t>SI0030 Social Research Methods</a:t>
            </a:r>
            <a:endParaRPr lang="en-GB" dirty="0"/>
          </a:p>
        </p:txBody>
      </p:sp>
      <p:sp>
        <p:nvSpPr>
          <p:cNvPr id="3" name="Subtitle 2"/>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en-GB" dirty="0" smtClean="0">
                <a:solidFill>
                  <a:schemeClr val="tx1"/>
                </a:solidFill>
              </a:rPr>
              <a:t>Week 4</a:t>
            </a:r>
          </a:p>
          <a:p>
            <a:r>
              <a:rPr lang="en-GB" dirty="0" smtClean="0">
                <a:solidFill>
                  <a:schemeClr val="tx1"/>
                </a:solidFill>
              </a:rPr>
              <a:t>Coding With NVivo</a:t>
            </a:r>
            <a:r>
              <a:rPr lang="en-GB" dirty="0" smtClean="0">
                <a:solidFill>
                  <a:schemeClr val="tx1"/>
                </a:solidFill>
              </a:rPr>
              <a:t>8</a:t>
            </a:r>
            <a:endParaRPr lang="en-GB" dirty="0" smtClean="0">
              <a:solidFill>
                <a:schemeClr val="tx1"/>
              </a:solidFill>
            </a:endParaRPr>
          </a:p>
          <a:p>
            <a:endParaRPr lang="en-GB" dirty="0" smtClean="0">
              <a:solidFill>
                <a:schemeClr val="tx1"/>
              </a:solidFill>
            </a:endParaRPr>
          </a:p>
          <a:p>
            <a:r>
              <a:rPr lang="en-GB" dirty="0" smtClean="0">
                <a:solidFill>
                  <a:schemeClr val="tx1"/>
                </a:solidFill>
              </a:rPr>
              <a:t>Luke Sloan</a:t>
            </a:r>
            <a:endParaRPr lang="en-GB"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Developing Themes (Example) III</a:t>
            </a:r>
            <a:endParaRPr lang="en-GB" dirty="0"/>
          </a:p>
        </p:txBody>
      </p:sp>
      <p:sp>
        <p:nvSpPr>
          <p:cNvPr id="4" name="TextBox 3"/>
          <p:cNvSpPr txBox="1"/>
          <p:nvPr/>
        </p:nvSpPr>
        <p:spPr>
          <a:xfrm>
            <a:off x="1115616" y="2564904"/>
            <a:ext cx="158417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GB" dirty="0"/>
              <a:t>Hardware</a:t>
            </a:r>
          </a:p>
        </p:txBody>
      </p:sp>
      <p:sp>
        <p:nvSpPr>
          <p:cNvPr id="7" name="TextBox 6"/>
          <p:cNvSpPr txBox="1"/>
          <p:nvPr/>
        </p:nvSpPr>
        <p:spPr>
          <a:xfrm>
            <a:off x="1115616" y="4941168"/>
            <a:ext cx="158417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dirty="0"/>
              <a:t>Software</a:t>
            </a:r>
          </a:p>
        </p:txBody>
      </p:sp>
      <p:sp>
        <p:nvSpPr>
          <p:cNvPr id="6" name="Content Placeholder 2"/>
          <p:cNvSpPr>
            <a:spLocks noGrp="1"/>
          </p:cNvSpPr>
          <p:nvPr>
            <p:ph idx="1"/>
          </p:nvPr>
        </p:nvSpPr>
        <p:spPr>
          <a:xfrm>
            <a:off x="4572000" y="1772816"/>
            <a:ext cx="4114800" cy="4525963"/>
          </a:xfrm>
        </p:spPr>
        <p:txBody>
          <a:bodyPr>
            <a:normAutofit fontScale="70000" lnSpcReduction="20000"/>
          </a:bodyPr>
          <a:lstStyle/>
          <a:p>
            <a:r>
              <a:rPr lang="en-GB" dirty="0" smtClean="0"/>
              <a:t>Note that these two themes are discrete groups (i.e. they do not over lap) and they are separate to each </a:t>
            </a:r>
            <a:r>
              <a:rPr lang="en-GB" dirty="0" smtClean="0"/>
              <a:t>other</a:t>
            </a:r>
          </a:p>
          <a:p>
            <a:endParaRPr lang="en-GB" dirty="0" smtClean="0"/>
          </a:p>
          <a:p>
            <a:r>
              <a:rPr lang="en-GB" dirty="0" smtClean="0"/>
              <a:t>In </a:t>
            </a:r>
            <a:r>
              <a:rPr lang="en-GB" dirty="0" err="1" smtClean="0"/>
              <a:t>NVivo</a:t>
            </a:r>
            <a:r>
              <a:rPr lang="en-GB" dirty="0" smtClean="0"/>
              <a:t> themes are called ‘nodes’ and when they are discrete such as this we refer to them as ‘free nodes</a:t>
            </a:r>
            <a:r>
              <a:rPr lang="en-GB" dirty="0" smtClean="0"/>
              <a:t>’</a:t>
            </a:r>
          </a:p>
          <a:p>
            <a:endParaRPr lang="en-GB" dirty="0" smtClean="0"/>
          </a:p>
          <a:p>
            <a:r>
              <a:rPr lang="en-GB" dirty="0" smtClean="0"/>
              <a:t>So far so good, but what if we want to develop themes within each of these ‘nodes’?</a:t>
            </a: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Developing Themes (Example) IV</a:t>
            </a:r>
            <a:endParaRPr lang="en-GB" dirty="0"/>
          </a:p>
        </p:txBody>
      </p:sp>
      <p:sp>
        <p:nvSpPr>
          <p:cNvPr id="3" name="Content Placeholder 2"/>
          <p:cNvSpPr>
            <a:spLocks noGrp="1"/>
          </p:cNvSpPr>
          <p:nvPr>
            <p:ph idx="1"/>
          </p:nvPr>
        </p:nvSpPr>
        <p:spPr>
          <a:xfrm>
            <a:off x="457200" y="1600200"/>
            <a:ext cx="8229600" cy="4565104"/>
          </a:xfrm>
        </p:spPr>
        <p:txBody>
          <a:bodyPr>
            <a:normAutofit fontScale="92500" lnSpcReduction="20000"/>
          </a:bodyPr>
          <a:lstStyle/>
          <a:p>
            <a:pPr marL="0" indent="0">
              <a:buNone/>
            </a:pPr>
            <a:r>
              <a:rPr lang="en-GB" dirty="0">
                <a:solidFill>
                  <a:srgbClr val="FF0000"/>
                </a:solidFill>
              </a:rPr>
              <a:t>“The new Apple iMac has a </a:t>
            </a:r>
            <a:r>
              <a:rPr lang="en-GB" u="sng" dirty="0">
                <a:solidFill>
                  <a:srgbClr val="FF0000"/>
                </a:solidFill>
                <a:uFill>
                  <a:solidFill>
                    <a:srgbClr val="00B050"/>
                  </a:solidFill>
                </a:uFill>
              </a:rPr>
              <a:t>quad-core processor supported by 2GB of high quality RAM</a:t>
            </a:r>
            <a:r>
              <a:rPr lang="en-GB" dirty="0">
                <a:solidFill>
                  <a:srgbClr val="FF0000"/>
                </a:solidFill>
              </a:rPr>
              <a:t>. The </a:t>
            </a:r>
            <a:r>
              <a:rPr lang="en-GB" u="sng" dirty="0">
                <a:solidFill>
                  <a:srgbClr val="FF0000"/>
                </a:solidFill>
                <a:uFill>
                  <a:solidFill>
                    <a:srgbClr val="00B0F0"/>
                  </a:solidFill>
                </a:uFill>
              </a:rPr>
              <a:t>27” screen is crystal clear with backlit high definition technology</a:t>
            </a:r>
            <a:r>
              <a:rPr lang="en-GB" dirty="0">
                <a:solidFill>
                  <a:srgbClr val="FF0000"/>
                </a:solidFill>
              </a:rPr>
              <a:t>, and there are </a:t>
            </a:r>
            <a:r>
              <a:rPr lang="en-GB" u="sng" dirty="0">
                <a:solidFill>
                  <a:srgbClr val="FF0000"/>
                </a:solidFill>
                <a:uFill>
                  <a:solidFill>
                    <a:schemeClr val="accent6">
                      <a:lumMod val="75000"/>
                    </a:schemeClr>
                  </a:solidFill>
                </a:uFill>
              </a:rPr>
              <a:t>a range of connectivity options on the rear of the unit including 4 USB ports, </a:t>
            </a:r>
            <a:r>
              <a:rPr lang="en-GB" u="sng" dirty="0" err="1">
                <a:solidFill>
                  <a:srgbClr val="FF0000"/>
                </a:solidFill>
                <a:uFill>
                  <a:solidFill>
                    <a:schemeClr val="accent6">
                      <a:lumMod val="75000"/>
                    </a:schemeClr>
                  </a:solidFill>
                </a:uFill>
              </a:rPr>
              <a:t>Firewire</a:t>
            </a:r>
            <a:r>
              <a:rPr lang="en-GB" u="sng" dirty="0">
                <a:solidFill>
                  <a:srgbClr val="FF0000"/>
                </a:solidFill>
                <a:uFill>
                  <a:solidFill>
                    <a:schemeClr val="accent6">
                      <a:lumMod val="75000"/>
                    </a:schemeClr>
                  </a:solidFill>
                </a:uFill>
              </a:rPr>
              <a:t> and mini DVI</a:t>
            </a:r>
            <a:r>
              <a:rPr lang="en-GB" dirty="0">
                <a:solidFill>
                  <a:srgbClr val="FF0000"/>
                </a:solidFill>
              </a:rPr>
              <a:t>. </a:t>
            </a:r>
            <a:r>
              <a:rPr lang="en-GB" dirty="0">
                <a:solidFill>
                  <a:srgbClr val="0070C0"/>
                </a:solidFill>
              </a:rPr>
              <a:t>Mac OSX has been </a:t>
            </a:r>
            <a:r>
              <a:rPr lang="en-GB" u="sng" dirty="0">
                <a:solidFill>
                  <a:srgbClr val="0070C0"/>
                </a:solidFill>
                <a:uFill>
                  <a:solidFill>
                    <a:schemeClr val="accent4">
                      <a:lumMod val="75000"/>
                    </a:schemeClr>
                  </a:solidFill>
                </a:uFill>
              </a:rPr>
              <a:t>upgraded to Leopard and increases user accessibility</a:t>
            </a:r>
            <a:r>
              <a:rPr lang="en-GB" dirty="0">
                <a:solidFill>
                  <a:srgbClr val="0070C0"/>
                </a:solidFill>
              </a:rPr>
              <a:t>, although many of the new functions will be of little interest to the average consumer. The upgrade of the Terminal window has it’s uses, </a:t>
            </a:r>
            <a:r>
              <a:rPr lang="en-GB" u="sng" dirty="0">
                <a:solidFill>
                  <a:srgbClr val="0070C0"/>
                </a:solidFill>
                <a:uFill>
                  <a:solidFill>
                    <a:srgbClr val="FF0000"/>
                  </a:solidFill>
                </a:uFill>
              </a:rPr>
              <a:t>but the lack of a ‘</a:t>
            </a:r>
            <a:r>
              <a:rPr lang="en-GB" u="sng" dirty="0" err="1">
                <a:solidFill>
                  <a:srgbClr val="0070C0"/>
                </a:solidFill>
                <a:uFill>
                  <a:solidFill>
                    <a:srgbClr val="FF0000"/>
                  </a:solidFill>
                </a:uFill>
              </a:rPr>
              <a:t>plist</a:t>
            </a:r>
            <a:r>
              <a:rPr lang="en-GB" u="sng" dirty="0">
                <a:solidFill>
                  <a:srgbClr val="0070C0"/>
                </a:solidFill>
                <a:uFill>
                  <a:solidFill>
                    <a:srgbClr val="FF0000"/>
                  </a:solidFill>
                </a:uFill>
              </a:rPr>
              <a:t> editor’ in the software bundle proves to be a surprising oversight</a:t>
            </a:r>
            <a:r>
              <a:rPr lang="en-GB" dirty="0">
                <a:solidFill>
                  <a:srgbClr val="0070C0"/>
                </a:solidFill>
              </a:rPr>
              <a:t> on apple’s part.”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Developing Themes (Example) V</a:t>
            </a:r>
            <a:endParaRPr lang="en-GB" dirty="0"/>
          </a:p>
        </p:txBody>
      </p:sp>
      <p:sp>
        <p:nvSpPr>
          <p:cNvPr id="4" name="TextBox 3"/>
          <p:cNvSpPr txBox="1"/>
          <p:nvPr/>
        </p:nvSpPr>
        <p:spPr>
          <a:xfrm>
            <a:off x="467544" y="2564904"/>
            <a:ext cx="158417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GB" dirty="0"/>
              <a:t>Hardware</a:t>
            </a:r>
          </a:p>
        </p:txBody>
      </p:sp>
      <p:sp>
        <p:nvSpPr>
          <p:cNvPr id="7" name="TextBox 6"/>
          <p:cNvSpPr txBox="1"/>
          <p:nvPr/>
        </p:nvSpPr>
        <p:spPr>
          <a:xfrm>
            <a:off x="467544" y="4941168"/>
            <a:ext cx="158417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dirty="0"/>
              <a:t>Software</a:t>
            </a:r>
          </a:p>
        </p:txBody>
      </p:sp>
      <p:sp>
        <p:nvSpPr>
          <p:cNvPr id="5" name="TextBox 4"/>
          <p:cNvSpPr txBox="1"/>
          <p:nvPr/>
        </p:nvSpPr>
        <p:spPr>
          <a:xfrm>
            <a:off x="3131840" y="2564904"/>
            <a:ext cx="158417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dirty="0"/>
              <a:t>Speed</a:t>
            </a:r>
          </a:p>
        </p:txBody>
      </p:sp>
      <p:sp>
        <p:nvSpPr>
          <p:cNvPr id="6" name="TextBox 5"/>
          <p:cNvSpPr txBox="1"/>
          <p:nvPr/>
        </p:nvSpPr>
        <p:spPr>
          <a:xfrm>
            <a:off x="3131840" y="1772816"/>
            <a:ext cx="158417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a:t>Connectivity</a:t>
            </a:r>
          </a:p>
        </p:txBody>
      </p:sp>
      <p:sp>
        <p:nvSpPr>
          <p:cNvPr id="8" name="TextBox 7"/>
          <p:cNvSpPr txBox="1"/>
          <p:nvPr/>
        </p:nvSpPr>
        <p:spPr>
          <a:xfrm>
            <a:off x="3131840" y="3429000"/>
            <a:ext cx="158417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dirty="0"/>
              <a:t>Screen</a:t>
            </a:r>
          </a:p>
        </p:txBody>
      </p:sp>
      <p:sp>
        <p:nvSpPr>
          <p:cNvPr id="9" name="TextBox 8"/>
          <p:cNvSpPr txBox="1"/>
          <p:nvPr/>
        </p:nvSpPr>
        <p:spPr>
          <a:xfrm>
            <a:off x="3131840" y="5445224"/>
            <a:ext cx="158417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dirty="0"/>
              <a:t>Provision</a:t>
            </a:r>
          </a:p>
        </p:txBody>
      </p:sp>
      <p:sp>
        <p:nvSpPr>
          <p:cNvPr id="10" name="TextBox 9"/>
          <p:cNvSpPr txBox="1"/>
          <p:nvPr/>
        </p:nvSpPr>
        <p:spPr>
          <a:xfrm>
            <a:off x="3131840" y="4509120"/>
            <a:ext cx="158417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dirty="0"/>
              <a:t>Accessibility</a:t>
            </a:r>
          </a:p>
        </p:txBody>
      </p:sp>
      <p:cxnSp>
        <p:nvCxnSpPr>
          <p:cNvPr id="12" name="Straight Arrow Connector 11"/>
          <p:cNvCxnSpPr>
            <a:stCxn id="4" idx="3"/>
            <a:endCxn id="6" idx="1"/>
          </p:cNvCxnSpPr>
          <p:nvPr/>
        </p:nvCxnSpPr>
        <p:spPr>
          <a:xfrm flipV="1">
            <a:off x="2051720" y="1957482"/>
            <a:ext cx="1080120" cy="7920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5" idx="1"/>
          </p:cNvCxnSpPr>
          <p:nvPr/>
        </p:nvCxnSpPr>
        <p:spPr>
          <a:xfrm>
            <a:off x="2051720" y="2749570"/>
            <a:ext cx="108012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3"/>
            <a:endCxn id="8" idx="1"/>
          </p:cNvCxnSpPr>
          <p:nvPr/>
        </p:nvCxnSpPr>
        <p:spPr>
          <a:xfrm>
            <a:off x="2051720" y="2749570"/>
            <a:ext cx="1080120" cy="8640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10" idx="1"/>
          </p:cNvCxnSpPr>
          <p:nvPr/>
        </p:nvCxnSpPr>
        <p:spPr>
          <a:xfrm flipV="1">
            <a:off x="2051720" y="4693786"/>
            <a:ext cx="1080120" cy="43204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a:endCxn id="9" idx="1"/>
          </p:cNvCxnSpPr>
          <p:nvPr/>
        </p:nvCxnSpPr>
        <p:spPr>
          <a:xfrm>
            <a:off x="2051720" y="5125834"/>
            <a:ext cx="1080120" cy="50405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4860032" y="1772816"/>
            <a:ext cx="3826768" cy="4525963"/>
          </a:xfrm>
        </p:spPr>
        <p:txBody>
          <a:bodyPr>
            <a:normAutofit fontScale="77500" lnSpcReduction="20000"/>
          </a:bodyPr>
          <a:lstStyle/>
          <a:p>
            <a:r>
              <a:rPr lang="en-GB" dirty="0" smtClean="0"/>
              <a:t>Now we’ve started to develop ‘nested nodes’ within ‘Hardware’ and ‘Software’</a:t>
            </a:r>
          </a:p>
          <a:p>
            <a:endParaRPr lang="en-GB" dirty="0" smtClean="0"/>
          </a:p>
          <a:p>
            <a:r>
              <a:rPr lang="en-GB" dirty="0" smtClean="0"/>
              <a:t>When nodes are nested (i.e. are in a </a:t>
            </a:r>
            <a:r>
              <a:rPr lang="en-GB" dirty="0" err="1" smtClean="0"/>
              <a:t>hierachy</a:t>
            </a:r>
            <a:r>
              <a:rPr lang="en-GB" dirty="0" smtClean="0"/>
              <a:t>) we call them ‘tree nodes’</a:t>
            </a:r>
          </a:p>
          <a:p>
            <a:endParaRPr lang="en-GB" dirty="0" smtClean="0"/>
          </a:p>
          <a:p>
            <a:r>
              <a:rPr lang="en-GB" dirty="0" smtClean="0"/>
              <a:t>In </a:t>
            </a:r>
            <a:r>
              <a:rPr lang="en-GB" dirty="0" err="1" smtClean="0"/>
              <a:t>Nvivo</a:t>
            </a:r>
            <a:r>
              <a:rPr lang="en-GB" dirty="0" smtClean="0"/>
              <a:t> it is normal to start with ‘free nodes’ and then create ‘tree nodes’ as you proceed</a:t>
            </a: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Developing Themes (Example) VI</a:t>
            </a:r>
            <a:endParaRPr lang="en-GB" dirty="0"/>
          </a:p>
        </p:txBody>
      </p:sp>
      <p:sp>
        <p:nvSpPr>
          <p:cNvPr id="17" name="TextBox 16"/>
          <p:cNvSpPr txBox="1"/>
          <p:nvPr/>
        </p:nvSpPr>
        <p:spPr>
          <a:xfrm>
            <a:off x="755576" y="5260558"/>
            <a:ext cx="1008112"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dirty="0">
                <a:solidFill>
                  <a:schemeClr val="tx1"/>
                </a:solidFill>
              </a:rPr>
              <a:t>Function</a:t>
            </a:r>
          </a:p>
        </p:txBody>
      </p:sp>
      <p:cxnSp>
        <p:nvCxnSpPr>
          <p:cNvPr id="18" name="Straight Arrow Connector 17"/>
          <p:cNvCxnSpPr>
            <a:stCxn id="17" idx="3"/>
            <a:endCxn id="22" idx="1"/>
          </p:cNvCxnSpPr>
          <p:nvPr/>
        </p:nvCxnSpPr>
        <p:spPr>
          <a:xfrm flipV="1">
            <a:off x="1763688" y="4509120"/>
            <a:ext cx="1656184"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19872" y="6052646"/>
            <a:ext cx="165618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dirty="0"/>
              <a:t>Cable Management??</a:t>
            </a:r>
          </a:p>
        </p:txBody>
      </p:sp>
      <p:sp>
        <p:nvSpPr>
          <p:cNvPr id="20" name="TextBox 19"/>
          <p:cNvSpPr txBox="1"/>
          <p:nvPr/>
        </p:nvSpPr>
        <p:spPr>
          <a:xfrm>
            <a:off x="3419872" y="5476582"/>
            <a:ext cx="115212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dirty="0"/>
              <a:t>Keyboard</a:t>
            </a:r>
          </a:p>
        </p:txBody>
      </p:sp>
      <p:sp>
        <p:nvSpPr>
          <p:cNvPr id="21" name="TextBox 20"/>
          <p:cNvSpPr txBox="1"/>
          <p:nvPr/>
        </p:nvSpPr>
        <p:spPr>
          <a:xfrm>
            <a:off x="3419872" y="4900518"/>
            <a:ext cx="115212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dirty="0"/>
              <a:t>Software</a:t>
            </a:r>
          </a:p>
        </p:txBody>
      </p:sp>
      <p:sp>
        <p:nvSpPr>
          <p:cNvPr id="22" name="TextBox 21"/>
          <p:cNvSpPr txBox="1"/>
          <p:nvPr/>
        </p:nvSpPr>
        <p:spPr>
          <a:xfrm>
            <a:off x="3419872" y="4324454"/>
            <a:ext cx="115212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dirty="0"/>
              <a:t>Hardware</a:t>
            </a:r>
          </a:p>
        </p:txBody>
      </p:sp>
      <p:cxnSp>
        <p:nvCxnSpPr>
          <p:cNvPr id="23" name="Straight Arrow Connector 22"/>
          <p:cNvCxnSpPr>
            <a:stCxn id="17" idx="3"/>
            <a:endCxn id="21" idx="1"/>
          </p:cNvCxnSpPr>
          <p:nvPr/>
        </p:nvCxnSpPr>
        <p:spPr>
          <a:xfrm flipV="1">
            <a:off x="1763688" y="5085184"/>
            <a:ext cx="1656184" cy="3600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3"/>
            <a:endCxn id="19" idx="1"/>
          </p:cNvCxnSpPr>
          <p:nvPr/>
        </p:nvCxnSpPr>
        <p:spPr>
          <a:xfrm>
            <a:off x="1763688" y="5445224"/>
            <a:ext cx="1656184" cy="930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3"/>
            <a:endCxn id="20" idx="1"/>
          </p:cNvCxnSpPr>
          <p:nvPr/>
        </p:nvCxnSpPr>
        <p:spPr>
          <a:xfrm>
            <a:off x="1763688" y="5445224"/>
            <a:ext cx="1656184"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3"/>
            <a:endCxn id="29" idx="1"/>
          </p:cNvCxnSpPr>
          <p:nvPr/>
        </p:nvCxnSpPr>
        <p:spPr>
          <a:xfrm flipV="1">
            <a:off x="4572000" y="4941168"/>
            <a:ext cx="165618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3"/>
            <a:endCxn id="28" idx="1"/>
          </p:cNvCxnSpPr>
          <p:nvPr/>
        </p:nvCxnSpPr>
        <p:spPr>
          <a:xfrm>
            <a:off x="4572000" y="5085184"/>
            <a:ext cx="165618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28184" y="5188550"/>
            <a:ext cx="201622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Power (software)</a:t>
            </a:r>
          </a:p>
        </p:txBody>
      </p:sp>
      <p:sp>
        <p:nvSpPr>
          <p:cNvPr id="29" name="TextBox 28"/>
          <p:cNvSpPr txBox="1"/>
          <p:nvPr/>
        </p:nvSpPr>
        <p:spPr>
          <a:xfrm>
            <a:off x="6228184" y="4756502"/>
            <a:ext cx="201622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Accessibility</a:t>
            </a:r>
          </a:p>
        </p:txBody>
      </p:sp>
      <p:sp>
        <p:nvSpPr>
          <p:cNvPr id="31" name="TextBox 30"/>
          <p:cNvSpPr txBox="1"/>
          <p:nvPr/>
        </p:nvSpPr>
        <p:spPr>
          <a:xfrm>
            <a:off x="6228184" y="3892406"/>
            <a:ext cx="20162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Power (hardware)</a:t>
            </a:r>
          </a:p>
        </p:txBody>
      </p:sp>
      <p:cxnSp>
        <p:nvCxnSpPr>
          <p:cNvPr id="32" name="Straight Arrow Connector 31"/>
          <p:cNvCxnSpPr>
            <a:stCxn id="22" idx="3"/>
            <a:endCxn id="37" idx="1"/>
          </p:cNvCxnSpPr>
          <p:nvPr/>
        </p:nvCxnSpPr>
        <p:spPr>
          <a:xfrm>
            <a:off x="4572000" y="4509120"/>
            <a:ext cx="16561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3"/>
            <a:endCxn id="31" idx="1"/>
          </p:cNvCxnSpPr>
          <p:nvPr/>
        </p:nvCxnSpPr>
        <p:spPr>
          <a:xfrm flipV="1">
            <a:off x="4572000" y="4077072"/>
            <a:ext cx="165618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228184" y="4324454"/>
            <a:ext cx="20162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Connectivity</a:t>
            </a:r>
          </a:p>
        </p:txBody>
      </p:sp>
      <p:sp>
        <p:nvSpPr>
          <p:cNvPr id="41" name="TextBox 40"/>
          <p:cNvSpPr txBox="1"/>
          <p:nvPr/>
        </p:nvSpPr>
        <p:spPr>
          <a:xfrm>
            <a:off x="6228184" y="5620598"/>
            <a:ext cx="201622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Wireless</a:t>
            </a:r>
          </a:p>
        </p:txBody>
      </p:sp>
      <p:cxnSp>
        <p:nvCxnSpPr>
          <p:cNvPr id="42" name="Straight Arrow Connector 41"/>
          <p:cNvCxnSpPr>
            <a:stCxn id="20" idx="3"/>
            <a:endCxn id="41" idx="1"/>
          </p:cNvCxnSpPr>
          <p:nvPr/>
        </p:nvCxnSpPr>
        <p:spPr>
          <a:xfrm>
            <a:off x="4572000" y="5661248"/>
            <a:ext cx="165618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228184" y="6052646"/>
            <a:ext cx="201622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Hot Keys</a:t>
            </a:r>
          </a:p>
        </p:txBody>
      </p:sp>
      <p:cxnSp>
        <p:nvCxnSpPr>
          <p:cNvPr id="46" name="Straight Arrow Connector 45"/>
          <p:cNvCxnSpPr>
            <a:stCxn id="20" idx="3"/>
            <a:endCxn id="45" idx="1"/>
          </p:cNvCxnSpPr>
          <p:nvPr/>
        </p:nvCxnSpPr>
        <p:spPr>
          <a:xfrm>
            <a:off x="4572000" y="5661248"/>
            <a:ext cx="165618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7584" y="2420888"/>
            <a:ext cx="86409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b="1" dirty="0">
                <a:solidFill>
                  <a:schemeClr val="tx1"/>
                </a:solidFill>
              </a:rPr>
              <a:t>STYLE</a:t>
            </a:r>
          </a:p>
        </p:txBody>
      </p:sp>
      <p:cxnSp>
        <p:nvCxnSpPr>
          <p:cNvPr id="39" name="Straight Arrow Connector 38"/>
          <p:cNvCxnSpPr>
            <a:stCxn id="38" idx="3"/>
            <a:endCxn id="47" idx="1"/>
          </p:cNvCxnSpPr>
          <p:nvPr/>
        </p:nvCxnSpPr>
        <p:spPr>
          <a:xfrm flipV="1">
            <a:off x="1691680" y="1669450"/>
            <a:ext cx="1728192"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419872" y="3212976"/>
            <a:ext cx="165618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dirty="0"/>
              <a:t>Cable Management??</a:t>
            </a:r>
          </a:p>
        </p:txBody>
      </p:sp>
      <p:sp>
        <p:nvSpPr>
          <p:cNvPr id="43" name="TextBox 42"/>
          <p:cNvSpPr txBox="1"/>
          <p:nvPr/>
        </p:nvSpPr>
        <p:spPr>
          <a:xfrm>
            <a:off x="3419872" y="2636912"/>
            <a:ext cx="100811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dirty="0"/>
              <a:t>Shape</a:t>
            </a:r>
          </a:p>
        </p:txBody>
      </p:sp>
      <p:sp>
        <p:nvSpPr>
          <p:cNvPr id="44" name="TextBox 43"/>
          <p:cNvSpPr txBox="1"/>
          <p:nvPr/>
        </p:nvSpPr>
        <p:spPr>
          <a:xfrm>
            <a:off x="3419872" y="2060848"/>
            <a:ext cx="100811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dirty="0"/>
              <a:t>Size</a:t>
            </a:r>
          </a:p>
        </p:txBody>
      </p:sp>
      <p:sp>
        <p:nvSpPr>
          <p:cNvPr id="47" name="TextBox 46"/>
          <p:cNvSpPr txBox="1"/>
          <p:nvPr/>
        </p:nvSpPr>
        <p:spPr>
          <a:xfrm>
            <a:off x="3419872" y="1484784"/>
            <a:ext cx="1008112"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dirty="0"/>
              <a:t>Colour</a:t>
            </a:r>
          </a:p>
        </p:txBody>
      </p:sp>
      <p:cxnSp>
        <p:nvCxnSpPr>
          <p:cNvPr id="48" name="Straight Arrow Connector 47"/>
          <p:cNvCxnSpPr>
            <a:stCxn id="38" idx="3"/>
            <a:endCxn id="44" idx="1"/>
          </p:cNvCxnSpPr>
          <p:nvPr/>
        </p:nvCxnSpPr>
        <p:spPr>
          <a:xfrm flipV="1">
            <a:off x="1691680" y="2245514"/>
            <a:ext cx="1728192" cy="3600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8" idx="3"/>
            <a:endCxn id="40" idx="1"/>
          </p:cNvCxnSpPr>
          <p:nvPr/>
        </p:nvCxnSpPr>
        <p:spPr>
          <a:xfrm>
            <a:off x="1691680" y="2605554"/>
            <a:ext cx="1728192" cy="930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8" idx="3"/>
            <a:endCxn id="43" idx="1"/>
          </p:cNvCxnSpPr>
          <p:nvPr/>
        </p:nvCxnSpPr>
        <p:spPr>
          <a:xfrm>
            <a:off x="1691680" y="2605554"/>
            <a:ext cx="1728192"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4" idx="3"/>
            <a:endCxn id="54" idx="1"/>
          </p:cNvCxnSpPr>
          <p:nvPr/>
        </p:nvCxnSpPr>
        <p:spPr>
          <a:xfrm flipV="1">
            <a:off x="4427984" y="1885474"/>
            <a:ext cx="1368152" cy="3600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4" idx="3"/>
            <a:endCxn id="53" idx="1"/>
          </p:cNvCxnSpPr>
          <p:nvPr/>
        </p:nvCxnSpPr>
        <p:spPr>
          <a:xfrm>
            <a:off x="4427984" y="2245514"/>
            <a:ext cx="1368152" cy="2880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796136" y="2348880"/>
            <a:ext cx="115212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dirty="0"/>
              <a:t>Screen</a:t>
            </a:r>
          </a:p>
        </p:txBody>
      </p:sp>
      <p:sp>
        <p:nvSpPr>
          <p:cNvPr id="54" name="TextBox 53"/>
          <p:cNvSpPr txBox="1"/>
          <p:nvPr/>
        </p:nvSpPr>
        <p:spPr>
          <a:xfrm>
            <a:off x="5796136" y="1700808"/>
            <a:ext cx="115212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dirty="0"/>
              <a:t>Compact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Getting Started With NVivo8 I</a:t>
            </a:r>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475656" y="1628800"/>
            <a:ext cx="6034617" cy="4525963"/>
          </a:xfrm>
          <a:prstGeom prst="rect">
            <a:avLst/>
          </a:prstGeom>
          <a:noFill/>
          <a:ln w="9525">
            <a:noFill/>
            <a:miter lim="800000"/>
            <a:headEnd/>
            <a:tailEnd/>
          </a:ln>
        </p:spPr>
      </p:pic>
      <p:sp>
        <p:nvSpPr>
          <p:cNvPr id="5" name="TextBox 4"/>
          <p:cNvSpPr txBox="1"/>
          <p:nvPr/>
        </p:nvSpPr>
        <p:spPr>
          <a:xfrm>
            <a:off x="5148064" y="3284984"/>
            <a:ext cx="2088232" cy="646331"/>
          </a:xfrm>
          <a:prstGeom prst="rect">
            <a:avLst/>
          </a:prstGeom>
          <a:noFill/>
          <a:ln w="28575">
            <a:solidFill>
              <a:srgbClr val="FF0000"/>
            </a:solidFill>
          </a:ln>
        </p:spPr>
        <p:txBody>
          <a:bodyPr wrap="square" rtlCol="0">
            <a:spAutoFit/>
          </a:bodyPr>
          <a:lstStyle/>
          <a:p>
            <a:r>
              <a:rPr lang="en-GB" dirty="0" smtClean="0"/>
              <a:t>1) Start by creating a new project</a:t>
            </a:r>
            <a:endParaRPr lang="en-GB" dirty="0"/>
          </a:p>
        </p:txBody>
      </p:sp>
      <p:sp>
        <p:nvSpPr>
          <p:cNvPr id="6" name="Rectangle 5"/>
          <p:cNvSpPr/>
          <p:nvPr/>
        </p:nvSpPr>
        <p:spPr>
          <a:xfrm>
            <a:off x="1547664" y="5661248"/>
            <a:ext cx="79208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a:stCxn id="5" idx="1"/>
            <a:endCxn id="6" idx="0"/>
          </p:cNvCxnSpPr>
          <p:nvPr/>
        </p:nvCxnSpPr>
        <p:spPr>
          <a:xfrm flipH="1">
            <a:off x="1943708" y="3608150"/>
            <a:ext cx="3204356" cy="20530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Getting Started With NVivo8 II</a:t>
            </a:r>
            <a:endParaRPr lang="en-GB"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907704" y="3140968"/>
            <a:ext cx="5248275" cy="2000250"/>
          </a:xfrm>
          <a:prstGeom prst="rect">
            <a:avLst/>
          </a:prstGeom>
          <a:noFill/>
          <a:ln w="9525">
            <a:noFill/>
            <a:miter lim="800000"/>
            <a:headEnd/>
            <a:tailEnd/>
          </a:ln>
        </p:spPr>
      </p:pic>
      <p:sp>
        <p:nvSpPr>
          <p:cNvPr id="7" name="TextBox 6"/>
          <p:cNvSpPr txBox="1"/>
          <p:nvPr/>
        </p:nvSpPr>
        <p:spPr>
          <a:xfrm>
            <a:off x="5508104" y="1844824"/>
            <a:ext cx="2088232" cy="646331"/>
          </a:xfrm>
          <a:prstGeom prst="rect">
            <a:avLst/>
          </a:prstGeom>
          <a:noFill/>
          <a:ln w="28575">
            <a:solidFill>
              <a:srgbClr val="FF0000"/>
            </a:solidFill>
          </a:ln>
        </p:spPr>
        <p:txBody>
          <a:bodyPr wrap="square" rtlCol="0">
            <a:spAutoFit/>
          </a:bodyPr>
          <a:lstStyle/>
          <a:p>
            <a:r>
              <a:rPr lang="en-GB" dirty="0" smtClean="0"/>
              <a:t>2) Give your project a suitable name</a:t>
            </a:r>
            <a:endParaRPr lang="en-GB" dirty="0"/>
          </a:p>
        </p:txBody>
      </p:sp>
      <p:sp>
        <p:nvSpPr>
          <p:cNvPr id="8" name="Rectangle 7"/>
          <p:cNvSpPr/>
          <p:nvPr/>
        </p:nvSpPr>
        <p:spPr>
          <a:xfrm>
            <a:off x="2987824" y="3429000"/>
            <a:ext cx="33123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a:stCxn id="7" idx="1"/>
            <a:endCxn id="8" idx="0"/>
          </p:cNvCxnSpPr>
          <p:nvPr/>
        </p:nvCxnSpPr>
        <p:spPr>
          <a:xfrm flipH="1">
            <a:off x="4644008" y="2167990"/>
            <a:ext cx="864096" cy="126101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16216" y="5805264"/>
            <a:ext cx="2088232" cy="369332"/>
          </a:xfrm>
          <a:prstGeom prst="rect">
            <a:avLst/>
          </a:prstGeom>
          <a:noFill/>
          <a:ln w="28575">
            <a:solidFill>
              <a:srgbClr val="FF0000"/>
            </a:solidFill>
          </a:ln>
        </p:spPr>
        <p:txBody>
          <a:bodyPr wrap="square" rtlCol="0">
            <a:spAutoFit/>
          </a:bodyPr>
          <a:lstStyle/>
          <a:p>
            <a:r>
              <a:rPr lang="en-GB" dirty="0" smtClean="0"/>
              <a:t>3) Click OK</a:t>
            </a:r>
            <a:endParaRPr lang="en-GB" dirty="0"/>
          </a:p>
        </p:txBody>
      </p:sp>
      <p:sp>
        <p:nvSpPr>
          <p:cNvPr id="16" name="Rectangle 15"/>
          <p:cNvSpPr/>
          <p:nvPr/>
        </p:nvSpPr>
        <p:spPr>
          <a:xfrm>
            <a:off x="5436096" y="4725144"/>
            <a:ext cx="8640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a:stCxn id="15" idx="1"/>
            <a:endCxn id="16" idx="2"/>
          </p:cNvCxnSpPr>
          <p:nvPr/>
        </p:nvCxnSpPr>
        <p:spPr>
          <a:xfrm flipH="1" flipV="1">
            <a:off x="5868144" y="5085184"/>
            <a:ext cx="648072" cy="90474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Getting Started With NVivo8 III</a:t>
            </a:r>
            <a:endParaRPr lang="en-GB"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267744" y="1772816"/>
            <a:ext cx="6631567" cy="4525963"/>
          </a:xfrm>
          <a:prstGeom prst="rect">
            <a:avLst/>
          </a:prstGeom>
          <a:noFill/>
          <a:ln w="9525">
            <a:noFill/>
            <a:miter lim="800000"/>
            <a:headEnd/>
            <a:tailEnd/>
          </a:ln>
        </p:spPr>
      </p:pic>
      <p:sp>
        <p:nvSpPr>
          <p:cNvPr id="6" name="TextBox 5"/>
          <p:cNvSpPr txBox="1"/>
          <p:nvPr/>
        </p:nvSpPr>
        <p:spPr>
          <a:xfrm>
            <a:off x="179512" y="1772816"/>
            <a:ext cx="1728192" cy="2308324"/>
          </a:xfrm>
          <a:prstGeom prst="rect">
            <a:avLst/>
          </a:prstGeom>
          <a:noFill/>
          <a:ln w="28575">
            <a:solidFill>
              <a:srgbClr val="FF0000"/>
            </a:solidFill>
          </a:ln>
        </p:spPr>
        <p:txBody>
          <a:bodyPr wrap="square" rtlCol="0">
            <a:spAutoFit/>
          </a:bodyPr>
          <a:lstStyle/>
          <a:p>
            <a:r>
              <a:rPr lang="en-GB" dirty="0" smtClean="0"/>
              <a:t>4) Ensure that ‘Internals’ is highlighted – this is where we import the transcripts to (or images, audio, videos!)</a:t>
            </a:r>
            <a:endParaRPr lang="en-GB" dirty="0"/>
          </a:p>
        </p:txBody>
      </p:sp>
      <p:sp>
        <p:nvSpPr>
          <p:cNvPr id="7" name="Rectangle 6"/>
          <p:cNvSpPr/>
          <p:nvPr/>
        </p:nvSpPr>
        <p:spPr>
          <a:xfrm>
            <a:off x="2267744" y="2708920"/>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a:stCxn id="6" idx="3"/>
            <a:endCxn id="7" idx="1"/>
          </p:cNvCxnSpPr>
          <p:nvPr/>
        </p:nvCxnSpPr>
        <p:spPr>
          <a:xfrm flipV="1">
            <a:off x="1907704" y="2816932"/>
            <a:ext cx="360040" cy="11004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9512" y="4653136"/>
            <a:ext cx="1728192" cy="1477328"/>
          </a:xfrm>
          <a:prstGeom prst="rect">
            <a:avLst/>
          </a:prstGeom>
          <a:noFill/>
          <a:ln w="28575">
            <a:solidFill>
              <a:srgbClr val="FF0000"/>
            </a:solidFill>
          </a:ln>
        </p:spPr>
        <p:txBody>
          <a:bodyPr wrap="square" rtlCol="0">
            <a:spAutoFit/>
          </a:bodyPr>
          <a:lstStyle/>
          <a:p>
            <a:r>
              <a:rPr lang="en-GB" dirty="0" smtClean="0"/>
              <a:t>5) Right click anywhere in this pane and select ‘Import Internals’</a:t>
            </a:r>
            <a:endParaRPr lang="en-GB" dirty="0"/>
          </a:p>
        </p:txBody>
      </p:sp>
      <p:cxnSp>
        <p:nvCxnSpPr>
          <p:cNvPr id="25" name="Straight Arrow Connector 24"/>
          <p:cNvCxnSpPr>
            <a:stCxn id="23" idx="3"/>
          </p:cNvCxnSpPr>
          <p:nvPr/>
        </p:nvCxnSpPr>
        <p:spPr>
          <a:xfrm flipV="1">
            <a:off x="1907704" y="4329100"/>
            <a:ext cx="3600400" cy="10627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Getting Started With NVivo8 IV</a:t>
            </a:r>
            <a:endParaRPr lang="en-GB"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305050" y="2315369"/>
            <a:ext cx="4533900" cy="3095625"/>
          </a:xfrm>
          <a:prstGeom prst="rect">
            <a:avLst/>
          </a:prstGeom>
          <a:noFill/>
          <a:ln w="9525">
            <a:noFill/>
            <a:miter lim="800000"/>
            <a:headEnd/>
            <a:tailEnd/>
          </a:ln>
        </p:spPr>
      </p:pic>
      <p:sp>
        <p:nvSpPr>
          <p:cNvPr id="5" name="TextBox 4"/>
          <p:cNvSpPr txBox="1"/>
          <p:nvPr/>
        </p:nvSpPr>
        <p:spPr>
          <a:xfrm>
            <a:off x="395536" y="2204864"/>
            <a:ext cx="1728192" cy="1200329"/>
          </a:xfrm>
          <a:prstGeom prst="rect">
            <a:avLst/>
          </a:prstGeom>
          <a:noFill/>
          <a:ln w="28575">
            <a:solidFill>
              <a:srgbClr val="FF0000"/>
            </a:solidFill>
          </a:ln>
        </p:spPr>
        <p:txBody>
          <a:bodyPr wrap="square" rtlCol="0">
            <a:spAutoFit/>
          </a:bodyPr>
          <a:lstStyle/>
          <a:p>
            <a:r>
              <a:rPr lang="en-GB" dirty="0" smtClean="0"/>
              <a:t>6</a:t>
            </a:r>
            <a:r>
              <a:rPr lang="en-GB" dirty="0" smtClean="0"/>
              <a:t>) Click ‘Browse’ to select the file you wish to import</a:t>
            </a:r>
            <a:endParaRPr lang="en-GB" dirty="0"/>
          </a:p>
        </p:txBody>
      </p:sp>
      <p:sp>
        <p:nvSpPr>
          <p:cNvPr id="6" name="Rectangle 5"/>
          <p:cNvSpPr/>
          <p:nvPr/>
        </p:nvSpPr>
        <p:spPr>
          <a:xfrm>
            <a:off x="5724128" y="2852936"/>
            <a:ext cx="9361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stCxn id="5" idx="3"/>
            <a:endCxn id="6" idx="1"/>
          </p:cNvCxnSpPr>
          <p:nvPr/>
        </p:nvCxnSpPr>
        <p:spPr>
          <a:xfrm>
            <a:off x="2123728" y="2805029"/>
            <a:ext cx="3600400" cy="22792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Grp="1" noChangeAspect="1" noChangeArrowheads="1"/>
          </p:cNvPicPr>
          <p:nvPr>
            <p:ph idx="1"/>
          </p:nvPr>
        </p:nvPicPr>
        <p:blipFill>
          <a:blip r:embed="rId2" cstate="print"/>
          <a:srcRect/>
          <a:stretch>
            <a:fillRect/>
          </a:stretch>
        </p:blipFill>
        <p:spPr bwMode="auto">
          <a:xfrm>
            <a:off x="3203575" y="1916113"/>
            <a:ext cx="5362575" cy="3990975"/>
          </a:xfrm>
          <a:prstGeom prst="rect">
            <a:avLst/>
          </a:prstGeom>
          <a:noFill/>
          <a:ln w="9525">
            <a:noFill/>
            <a:miter lim="800000"/>
            <a:headEnd/>
            <a:tailEnd/>
          </a:ln>
        </p:spPr>
      </p:pic>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Getting Started With NVivo8 V</a:t>
            </a:r>
            <a:endParaRPr lang="en-GB" dirty="0"/>
          </a:p>
        </p:txBody>
      </p:sp>
      <p:sp>
        <p:nvSpPr>
          <p:cNvPr id="5" name="TextBox 4"/>
          <p:cNvSpPr txBox="1"/>
          <p:nvPr/>
        </p:nvSpPr>
        <p:spPr>
          <a:xfrm>
            <a:off x="755576" y="2348880"/>
            <a:ext cx="1728192" cy="1477328"/>
          </a:xfrm>
          <a:prstGeom prst="rect">
            <a:avLst/>
          </a:prstGeom>
          <a:noFill/>
          <a:ln w="28575">
            <a:solidFill>
              <a:srgbClr val="FF0000"/>
            </a:solidFill>
          </a:ln>
        </p:spPr>
        <p:txBody>
          <a:bodyPr wrap="square" rtlCol="0">
            <a:spAutoFit/>
          </a:bodyPr>
          <a:lstStyle/>
          <a:p>
            <a:r>
              <a:rPr lang="en-GB" dirty="0" smtClean="0"/>
              <a:t>7</a:t>
            </a:r>
            <a:r>
              <a:rPr lang="en-GB" dirty="0" smtClean="0"/>
              <a:t>) Browse to find the file you want to import, select it and click ‘OK’</a:t>
            </a:r>
            <a:endParaRPr lang="en-GB" dirty="0"/>
          </a:p>
        </p:txBody>
      </p:sp>
      <p:sp>
        <p:nvSpPr>
          <p:cNvPr id="6" name="Rectangle 5"/>
          <p:cNvSpPr/>
          <p:nvPr/>
        </p:nvSpPr>
        <p:spPr>
          <a:xfrm>
            <a:off x="4139952" y="5229200"/>
            <a:ext cx="4464496"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stCxn id="5" idx="3"/>
            <a:endCxn id="6" idx="1"/>
          </p:cNvCxnSpPr>
          <p:nvPr/>
        </p:nvCxnSpPr>
        <p:spPr>
          <a:xfrm>
            <a:off x="2483768" y="3087544"/>
            <a:ext cx="1656184" cy="250169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cstate="print"/>
          <a:srcRect/>
          <a:stretch>
            <a:fillRect/>
          </a:stretch>
        </p:blipFill>
        <p:spPr bwMode="auto">
          <a:xfrm>
            <a:off x="3779838" y="2205038"/>
            <a:ext cx="4533900" cy="3095625"/>
          </a:xfrm>
          <a:prstGeom prst="rect">
            <a:avLst/>
          </a:prstGeom>
          <a:noFill/>
          <a:ln w="9525">
            <a:noFill/>
            <a:miter lim="800000"/>
            <a:headEnd/>
            <a:tailEnd/>
          </a:ln>
        </p:spPr>
      </p:pic>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Getting Started With NVivo8 VI</a:t>
            </a:r>
            <a:endParaRPr lang="en-GB" dirty="0"/>
          </a:p>
        </p:txBody>
      </p:sp>
      <p:sp>
        <p:nvSpPr>
          <p:cNvPr id="5" name="TextBox 4"/>
          <p:cNvSpPr txBox="1"/>
          <p:nvPr/>
        </p:nvSpPr>
        <p:spPr>
          <a:xfrm>
            <a:off x="1043608" y="4149080"/>
            <a:ext cx="1728192" cy="646331"/>
          </a:xfrm>
          <a:prstGeom prst="rect">
            <a:avLst/>
          </a:prstGeom>
          <a:noFill/>
          <a:ln w="28575">
            <a:solidFill>
              <a:srgbClr val="FF0000"/>
            </a:solidFill>
          </a:ln>
        </p:spPr>
        <p:txBody>
          <a:bodyPr wrap="square" rtlCol="0">
            <a:spAutoFit/>
          </a:bodyPr>
          <a:lstStyle/>
          <a:p>
            <a:r>
              <a:rPr lang="en-GB" dirty="0" smtClean="0"/>
              <a:t>8) Click ‘OK’ to import the file</a:t>
            </a:r>
            <a:endParaRPr lang="en-GB" dirty="0"/>
          </a:p>
        </p:txBody>
      </p:sp>
      <p:sp>
        <p:nvSpPr>
          <p:cNvPr id="6" name="Rectangle 5"/>
          <p:cNvSpPr/>
          <p:nvPr/>
        </p:nvSpPr>
        <p:spPr>
          <a:xfrm>
            <a:off x="6516216" y="4797152"/>
            <a:ext cx="86409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stCxn id="5" idx="3"/>
            <a:endCxn id="6" idx="1"/>
          </p:cNvCxnSpPr>
          <p:nvPr/>
        </p:nvCxnSpPr>
        <p:spPr>
          <a:xfrm>
            <a:off x="2771800" y="4472246"/>
            <a:ext cx="3744416" cy="54093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Introduction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Why Use It</a:t>
            </a:r>
          </a:p>
          <a:p>
            <a:endParaRPr lang="en-GB" dirty="0" smtClean="0"/>
          </a:p>
          <a:p>
            <a:r>
              <a:rPr lang="en-GB" dirty="0" smtClean="0"/>
              <a:t>Advantages &amp; Disadvantages</a:t>
            </a:r>
            <a:endParaRPr lang="en-GB" dirty="0" smtClean="0"/>
          </a:p>
          <a:p>
            <a:endParaRPr lang="en-GB" dirty="0"/>
          </a:p>
          <a:p>
            <a:r>
              <a:rPr lang="en-GB" dirty="0" smtClean="0"/>
              <a:t>Developing Codes &amp; Themes</a:t>
            </a:r>
            <a:endParaRPr lang="en-GB" dirty="0" smtClean="0"/>
          </a:p>
          <a:p>
            <a:endParaRPr lang="en-GB" dirty="0"/>
          </a:p>
          <a:p>
            <a:r>
              <a:rPr lang="en-GB" dirty="0" smtClean="0"/>
              <a:t>Developing Themes (Example)</a:t>
            </a:r>
          </a:p>
          <a:p>
            <a:endParaRPr lang="en-GB" dirty="0" smtClean="0"/>
          </a:p>
          <a:p>
            <a:r>
              <a:rPr lang="en-GB" dirty="0" smtClean="0"/>
              <a:t>Getting Started With NVivo8</a:t>
            </a:r>
            <a:endParaRPr lang="en-GB" dirty="0" smtClean="0"/>
          </a:p>
          <a:p>
            <a:endParaRPr lang="en-GB" dirty="0"/>
          </a:p>
          <a:p>
            <a:endParaRPr lang="en-GB" dirty="0"/>
          </a:p>
        </p:txBody>
      </p:sp>
      <p:pic>
        <p:nvPicPr>
          <p:cNvPr id="4" name="Picture 3"/>
          <p:cNvPicPr>
            <a:picLocks noChangeAspect="1"/>
          </p:cNvPicPr>
          <p:nvPr/>
        </p:nvPicPr>
        <p:blipFill>
          <a:blip r:embed="rId2" cstate="print"/>
          <a:stretch>
            <a:fillRect/>
          </a:stretch>
        </p:blipFill>
        <p:spPr>
          <a:xfrm>
            <a:off x="5940152" y="1844824"/>
            <a:ext cx="2856559" cy="410764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Getting Started With NVivo8 VII</a:t>
            </a:r>
            <a:endParaRPr lang="en-GB" dirty="0"/>
          </a:p>
        </p:txBody>
      </p:sp>
      <p:pic>
        <p:nvPicPr>
          <p:cNvPr id="7172" name="Picture 4"/>
          <p:cNvPicPr>
            <a:picLocks noGrp="1" noChangeAspect="1" noChangeArrowheads="1"/>
          </p:cNvPicPr>
          <p:nvPr>
            <p:ph idx="1"/>
          </p:nvPr>
        </p:nvPicPr>
        <p:blipFill>
          <a:blip r:embed="rId2" cstate="print"/>
          <a:srcRect/>
          <a:stretch>
            <a:fillRect/>
          </a:stretch>
        </p:blipFill>
        <p:spPr bwMode="auto">
          <a:xfrm>
            <a:off x="3563888" y="1916832"/>
            <a:ext cx="4953000" cy="3705225"/>
          </a:xfrm>
          <a:prstGeom prst="rect">
            <a:avLst/>
          </a:prstGeom>
          <a:noFill/>
          <a:ln w="9525">
            <a:noFill/>
            <a:miter lim="800000"/>
            <a:headEnd/>
            <a:tailEnd/>
          </a:ln>
        </p:spPr>
      </p:pic>
      <p:sp>
        <p:nvSpPr>
          <p:cNvPr id="9" name="TextBox 8"/>
          <p:cNvSpPr txBox="1"/>
          <p:nvPr/>
        </p:nvSpPr>
        <p:spPr>
          <a:xfrm>
            <a:off x="467544" y="1844824"/>
            <a:ext cx="2376264" cy="3139321"/>
          </a:xfrm>
          <a:prstGeom prst="rect">
            <a:avLst/>
          </a:prstGeom>
          <a:noFill/>
          <a:ln w="28575">
            <a:solidFill>
              <a:srgbClr val="FF0000"/>
            </a:solidFill>
          </a:ln>
        </p:spPr>
        <p:txBody>
          <a:bodyPr wrap="square" rtlCol="0">
            <a:spAutoFit/>
          </a:bodyPr>
          <a:lstStyle/>
          <a:p>
            <a:r>
              <a:rPr lang="en-GB" dirty="0" smtClean="0"/>
              <a:t>9) This window will appear every time you import a new file. Use the fields to enter useful data about the source (in my example I’ve included logistic details of an interview transcript). Click ‘OK’ when you’ve entered the information.</a:t>
            </a:r>
            <a:endParaRPr lang="en-GB" dirty="0"/>
          </a:p>
        </p:txBody>
      </p:sp>
      <p:sp>
        <p:nvSpPr>
          <p:cNvPr id="10" name="Rectangle 9"/>
          <p:cNvSpPr/>
          <p:nvPr/>
        </p:nvSpPr>
        <p:spPr>
          <a:xfrm>
            <a:off x="6732240" y="5157192"/>
            <a:ext cx="9361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a:stCxn id="9" idx="3"/>
            <a:endCxn id="10" idx="1"/>
          </p:cNvCxnSpPr>
          <p:nvPr/>
        </p:nvCxnSpPr>
        <p:spPr>
          <a:xfrm>
            <a:off x="2843808" y="3414485"/>
            <a:ext cx="3888432" cy="192272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Getting Started With NVivo8 VIII</a:t>
            </a:r>
            <a:endParaRPr lang="en-GB"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79512" y="1628800"/>
            <a:ext cx="6631567" cy="4525963"/>
          </a:xfrm>
          <a:prstGeom prst="rect">
            <a:avLst/>
          </a:prstGeom>
          <a:noFill/>
          <a:ln w="9525">
            <a:noFill/>
            <a:miter lim="800000"/>
            <a:headEnd/>
            <a:tailEnd/>
          </a:ln>
        </p:spPr>
      </p:pic>
      <p:sp>
        <p:nvSpPr>
          <p:cNvPr id="5" name="TextBox 4"/>
          <p:cNvSpPr txBox="1"/>
          <p:nvPr/>
        </p:nvSpPr>
        <p:spPr>
          <a:xfrm>
            <a:off x="7164288" y="3068960"/>
            <a:ext cx="1728192" cy="2031325"/>
          </a:xfrm>
          <a:prstGeom prst="rect">
            <a:avLst/>
          </a:prstGeom>
          <a:noFill/>
          <a:ln w="28575">
            <a:solidFill>
              <a:srgbClr val="FF0000"/>
            </a:solidFill>
          </a:ln>
        </p:spPr>
        <p:txBody>
          <a:bodyPr wrap="square" rtlCol="0">
            <a:spAutoFit/>
          </a:bodyPr>
          <a:lstStyle/>
          <a:p>
            <a:r>
              <a:rPr lang="en-GB" dirty="0" smtClean="0"/>
              <a:t>10) Note that your imported file is now displayed in this pane. Every file you add will be listed here</a:t>
            </a:r>
            <a:endParaRPr lang="en-GB" dirty="0"/>
          </a:p>
        </p:txBody>
      </p:sp>
      <p:sp>
        <p:nvSpPr>
          <p:cNvPr id="6" name="Rectangle 5"/>
          <p:cNvSpPr/>
          <p:nvPr/>
        </p:nvSpPr>
        <p:spPr>
          <a:xfrm>
            <a:off x="1259632" y="2708920"/>
            <a:ext cx="9361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stCxn id="5" idx="1"/>
            <a:endCxn id="6" idx="3"/>
          </p:cNvCxnSpPr>
          <p:nvPr/>
        </p:nvCxnSpPr>
        <p:spPr>
          <a:xfrm flipH="1" flipV="1">
            <a:off x="2195736" y="2888940"/>
            <a:ext cx="4968552" cy="1195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idx="1"/>
          </p:nvPr>
        </p:nvPicPr>
        <p:blipFill>
          <a:blip r:embed="rId2" cstate="print"/>
          <a:srcRect/>
          <a:stretch>
            <a:fillRect/>
          </a:stretch>
        </p:blipFill>
        <p:spPr bwMode="auto">
          <a:xfrm>
            <a:off x="251330" y="1700213"/>
            <a:ext cx="6631565" cy="4525962"/>
          </a:xfrm>
          <a:prstGeom prst="rect">
            <a:avLst/>
          </a:prstGeom>
          <a:noFill/>
          <a:ln w="9525">
            <a:noFill/>
            <a:miter lim="800000"/>
            <a:headEnd/>
            <a:tailEnd/>
          </a:ln>
        </p:spPr>
      </p:pic>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Getting Started With NVivo8 IX</a:t>
            </a:r>
            <a:endParaRPr lang="en-GB" dirty="0"/>
          </a:p>
        </p:txBody>
      </p:sp>
      <p:sp>
        <p:nvSpPr>
          <p:cNvPr id="5" name="TextBox 4"/>
          <p:cNvSpPr txBox="1"/>
          <p:nvPr/>
        </p:nvSpPr>
        <p:spPr>
          <a:xfrm>
            <a:off x="7164288" y="1628800"/>
            <a:ext cx="1728192" cy="2308324"/>
          </a:xfrm>
          <a:prstGeom prst="rect">
            <a:avLst/>
          </a:prstGeom>
          <a:noFill/>
          <a:ln w="28575">
            <a:solidFill>
              <a:srgbClr val="FF0000"/>
            </a:solidFill>
          </a:ln>
        </p:spPr>
        <p:txBody>
          <a:bodyPr wrap="square" rtlCol="0">
            <a:spAutoFit/>
          </a:bodyPr>
          <a:lstStyle/>
          <a:p>
            <a:r>
              <a:rPr lang="en-GB" dirty="0" smtClean="0"/>
              <a:t>11) Double clicking on any file will cause it to open in a tab below. You can open multiple files at any one time.</a:t>
            </a:r>
            <a:endParaRPr lang="en-GB" dirty="0"/>
          </a:p>
        </p:txBody>
      </p:sp>
      <p:sp>
        <p:nvSpPr>
          <p:cNvPr id="6" name="Rectangle 5"/>
          <p:cNvSpPr/>
          <p:nvPr/>
        </p:nvSpPr>
        <p:spPr>
          <a:xfrm>
            <a:off x="1259632" y="2924944"/>
            <a:ext cx="568863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stCxn id="5" idx="1"/>
            <a:endCxn id="6" idx="3"/>
          </p:cNvCxnSpPr>
          <p:nvPr/>
        </p:nvCxnSpPr>
        <p:spPr>
          <a:xfrm flipH="1">
            <a:off x="6948264" y="2782962"/>
            <a:ext cx="216024" cy="24999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64288" y="4077072"/>
            <a:ext cx="1728192" cy="1200329"/>
          </a:xfrm>
          <a:prstGeom prst="rect">
            <a:avLst/>
          </a:prstGeom>
          <a:noFill/>
          <a:ln w="28575">
            <a:solidFill>
              <a:srgbClr val="FF0000"/>
            </a:solidFill>
          </a:ln>
        </p:spPr>
        <p:txBody>
          <a:bodyPr wrap="square" rtlCol="0">
            <a:spAutoFit/>
          </a:bodyPr>
          <a:lstStyle/>
          <a:p>
            <a:r>
              <a:rPr lang="en-GB" dirty="0" smtClean="0"/>
              <a:t>12) Click on the cross in the top right corner to close the file</a:t>
            </a:r>
            <a:endParaRPr lang="en-GB" dirty="0"/>
          </a:p>
        </p:txBody>
      </p:sp>
      <p:sp>
        <p:nvSpPr>
          <p:cNvPr id="18" name="Rectangle 17"/>
          <p:cNvSpPr/>
          <p:nvPr/>
        </p:nvSpPr>
        <p:spPr>
          <a:xfrm>
            <a:off x="6660232" y="3789040"/>
            <a:ext cx="28803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a:stCxn id="17" idx="1"/>
            <a:endCxn id="18" idx="2"/>
          </p:cNvCxnSpPr>
          <p:nvPr/>
        </p:nvCxnSpPr>
        <p:spPr>
          <a:xfrm flipH="1" flipV="1">
            <a:off x="6804248" y="4149080"/>
            <a:ext cx="360040" cy="52815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164288" y="5445224"/>
            <a:ext cx="1728192" cy="1200329"/>
          </a:xfrm>
          <a:prstGeom prst="rect">
            <a:avLst/>
          </a:prstGeom>
          <a:noFill/>
          <a:ln w="28575">
            <a:solidFill>
              <a:srgbClr val="FF0000"/>
            </a:solidFill>
          </a:ln>
        </p:spPr>
        <p:txBody>
          <a:bodyPr wrap="square" rtlCol="0">
            <a:spAutoFit/>
          </a:bodyPr>
          <a:lstStyle/>
          <a:p>
            <a:r>
              <a:rPr lang="en-GB" dirty="0" smtClean="0"/>
              <a:t>13) To start coding your data click on ‘Nodes’</a:t>
            </a:r>
            <a:endParaRPr lang="en-GB" dirty="0"/>
          </a:p>
        </p:txBody>
      </p:sp>
      <p:sp>
        <p:nvSpPr>
          <p:cNvPr id="29" name="Rectangle 28"/>
          <p:cNvSpPr/>
          <p:nvPr/>
        </p:nvSpPr>
        <p:spPr>
          <a:xfrm>
            <a:off x="179512" y="4581128"/>
            <a:ext cx="12961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a:stCxn id="28" idx="1"/>
            <a:endCxn id="29" idx="3"/>
          </p:cNvCxnSpPr>
          <p:nvPr/>
        </p:nvCxnSpPr>
        <p:spPr>
          <a:xfrm flipH="1" flipV="1">
            <a:off x="1475656" y="4725144"/>
            <a:ext cx="5688632" cy="132024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Getting Started With NVivo8 X</a:t>
            </a:r>
            <a:endParaRPr lang="en-GB"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2123728" y="1700808"/>
            <a:ext cx="6631567" cy="4525963"/>
          </a:xfrm>
          <a:prstGeom prst="rect">
            <a:avLst/>
          </a:prstGeom>
          <a:noFill/>
          <a:ln w="9525">
            <a:noFill/>
            <a:miter lim="800000"/>
            <a:headEnd/>
            <a:tailEnd/>
          </a:ln>
        </p:spPr>
      </p:pic>
      <p:sp>
        <p:nvSpPr>
          <p:cNvPr id="20" name="TextBox 19"/>
          <p:cNvSpPr txBox="1"/>
          <p:nvPr/>
        </p:nvSpPr>
        <p:spPr>
          <a:xfrm>
            <a:off x="179512" y="2276872"/>
            <a:ext cx="1728192" cy="923330"/>
          </a:xfrm>
          <a:prstGeom prst="rect">
            <a:avLst/>
          </a:prstGeom>
          <a:noFill/>
          <a:ln w="28575">
            <a:solidFill>
              <a:srgbClr val="FF0000"/>
            </a:solidFill>
          </a:ln>
        </p:spPr>
        <p:txBody>
          <a:bodyPr wrap="square" rtlCol="0">
            <a:spAutoFit/>
          </a:bodyPr>
          <a:lstStyle/>
          <a:p>
            <a:r>
              <a:rPr lang="en-GB" dirty="0" smtClean="0"/>
              <a:t>14) Ensure that ‘Free Nodes’ is highlighted</a:t>
            </a:r>
            <a:endParaRPr lang="en-GB" dirty="0"/>
          </a:p>
        </p:txBody>
      </p:sp>
      <p:sp>
        <p:nvSpPr>
          <p:cNvPr id="21" name="Rectangle 20"/>
          <p:cNvSpPr/>
          <p:nvPr/>
        </p:nvSpPr>
        <p:spPr>
          <a:xfrm>
            <a:off x="2051720" y="2636912"/>
            <a:ext cx="79208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a:stCxn id="20" idx="3"/>
            <a:endCxn id="21" idx="1"/>
          </p:cNvCxnSpPr>
          <p:nvPr/>
        </p:nvCxnSpPr>
        <p:spPr>
          <a:xfrm>
            <a:off x="1907704" y="2738537"/>
            <a:ext cx="144016" cy="638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9512" y="3429000"/>
            <a:ext cx="1728192" cy="1477328"/>
          </a:xfrm>
          <a:prstGeom prst="rect">
            <a:avLst/>
          </a:prstGeom>
          <a:noFill/>
          <a:ln w="28575">
            <a:solidFill>
              <a:srgbClr val="FF0000"/>
            </a:solidFill>
          </a:ln>
        </p:spPr>
        <p:txBody>
          <a:bodyPr wrap="square" rtlCol="0">
            <a:spAutoFit/>
          </a:bodyPr>
          <a:lstStyle/>
          <a:p>
            <a:r>
              <a:rPr lang="en-GB" dirty="0" smtClean="0"/>
              <a:t>15) Right click anywhere in this pane and select ‘New Free Node’</a:t>
            </a:r>
            <a:endParaRPr lang="en-GB" dirty="0"/>
          </a:p>
        </p:txBody>
      </p:sp>
      <p:cxnSp>
        <p:nvCxnSpPr>
          <p:cNvPr id="31" name="Straight Arrow Connector 30"/>
          <p:cNvCxnSpPr>
            <a:stCxn id="29" idx="3"/>
          </p:cNvCxnSpPr>
          <p:nvPr/>
        </p:nvCxnSpPr>
        <p:spPr>
          <a:xfrm flipV="1">
            <a:off x="1907704" y="4149080"/>
            <a:ext cx="3528392" cy="1858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idx="1"/>
          </p:nvPr>
        </p:nvPicPr>
        <p:blipFill>
          <a:blip r:embed="rId2" cstate="print"/>
          <a:srcRect/>
          <a:stretch>
            <a:fillRect/>
          </a:stretch>
        </p:blipFill>
        <p:spPr bwMode="auto">
          <a:xfrm>
            <a:off x="3563888" y="1700808"/>
            <a:ext cx="5010150" cy="3409950"/>
          </a:xfrm>
          <a:prstGeom prst="rect">
            <a:avLst/>
          </a:prstGeom>
          <a:noFill/>
          <a:ln w="9525">
            <a:noFill/>
            <a:miter lim="800000"/>
            <a:headEnd/>
            <a:tailEnd/>
          </a:ln>
        </p:spPr>
      </p:pic>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Getting Started With NVivo8 XI</a:t>
            </a:r>
            <a:endParaRPr lang="en-GB" dirty="0"/>
          </a:p>
        </p:txBody>
      </p:sp>
      <p:sp>
        <p:nvSpPr>
          <p:cNvPr id="5" name="TextBox 4"/>
          <p:cNvSpPr txBox="1"/>
          <p:nvPr/>
        </p:nvSpPr>
        <p:spPr>
          <a:xfrm>
            <a:off x="467544" y="1700808"/>
            <a:ext cx="1728192" cy="3139321"/>
          </a:xfrm>
          <a:prstGeom prst="rect">
            <a:avLst/>
          </a:prstGeom>
          <a:noFill/>
          <a:ln w="28575">
            <a:solidFill>
              <a:srgbClr val="FF0000"/>
            </a:solidFill>
          </a:ln>
        </p:spPr>
        <p:txBody>
          <a:bodyPr wrap="square" rtlCol="0">
            <a:spAutoFit/>
          </a:bodyPr>
          <a:lstStyle/>
          <a:p>
            <a:r>
              <a:rPr lang="en-GB" dirty="0" smtClean="0"/>
              <a:t>16) Give your theme a name and a more general description if you want to. The ‘Nickname’ field should be a shorthand version for quick reference</a:t>
            </a:r>
            <a:endParaRPr lang="en-GB" dirty="0"/>
          </a:p>
        </p:txBody>
      </p:sp>
      <p:sp>
        <p:nvSpPr>
          <p:cNvPr id="6" name="Rectangle 5"/>
          <p:cNvSpPr/>
          <p:nvPr/>
        </p:nvSpPr>
        <p:spPr>
          <a:xfrm>
            <a:off x="3779912" y="2348880"/>
            <a:ext cx="4536504"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stCxn id="5" idx="3"/>
            <a:endCxn id="6" idx="1"/>
          </p:cNvCxnSpPr>
          <p:nvPr/>
        </p:nvCxnSpPr>
        <p:spPr>
          <a:xfrm flipV="1">
            <a:off x="2195736" y="3068960"/>
            <a:ext cx="1584176" cy="20150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7544" y="5085184"/>
            <a:ext cx="1728192" cy="646331"/>
          </a:xfrm>
          <a:prstGeom prst="rect">
            <a:avLst/>
          </a:prstGeom>
          <a:noFill/>
          <a:ln w="28575">
            <a:solidFill>
              <a:srgbClr val="FF0000"/>
            </a:solidFill>
          </a:ln>
        </p:spPr>
        <p:txBody>
          <a:bodyPr wrap="square" rtlCol="0">
            <a:spAutoFit/>
          </a:bodyPr>
          <a:lstStyle/>
          <a:p>
            <a:r>
              <a:rPr lang="en-GB" dirty="0" smtClean="0"/>
              <a:t>18) Click ‘OK’ to continue</a:t>
            </a:r>
            <a:endParaRPr lang="en-GB" dirty="0"/>
          </a:p>
        </p:txBody>
      </p:sp>
      <p:sp>
        <p:nvSpPr>
          <p:cNvPr id="14" name="Rectangle 13"/>
          <p:cNvSpPr/>
          <p:nvPr/>
        </p:nvSpPr>
        <p:spPr>
          <a:xfrm>
            <a:off x="6804248" y="4725145"/>
            <a:ext cx="8640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a:stCxn id="13" idx="3"/>
            <a:endCxn id="14" idx="1"/>
          </p:cNvCxnSpPr>
          <p:nvPr/>
        </p:nvCxnSpPr>
        <p:spPr>
          <a:xfrm flipV="1">
            <a:off x="2195736" y="4905165"/>
            <a:ext cx="4608512" cy="50318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Getting Started With NVivo8 XII</a:t>
            </a:r>
            <a:endParaRPr lang="en-GB"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323528" y="1700808"/>
            <a:ext cx="6631567" cy="4525963"/>
          </a:xfrm>
          <a:prstGeom prst="rect">
            <a:avLst/>
          </a:prstGeom>
          <a:noFill/>
          <a:ln w="9525">
            <a:noFill/>
            <a:miter lim="800000"/>
            <a:headEnd/>
            <a:tailEnd/>
          </a:ln>
        </p:spPr>
      </p:pic>
      <p:sp>
        <p:nvSpPr>
          <p:cNvPr id="5" name="TextBox 4"/>
          <p:cNvSpPr txBox="1"/>
          <p:nvPr/>
        </p:nvSpPr>
        <p:spPr>
          <a:xfrm>
            <a:off x="7164288" y="1772816"/>
            <a:ext cx="1728192" cy="1477328"/>
          </a:xfrm>
          <a:prstGeom prst="rect">
            <a:avLst/>
          </a:prstGeom>
          <a:noFill/>
          <a:ln w="28575">
            <a:solidFill>
              <a:srgbClr val="FF0000"/>
            </a:solidFill>
          </a:ln>
        </p:spPr>
        <p:txBody>
          <a:bodyPr wrap="square" rtlCol="0">
            <a:spAutoFit/>
          </a:bodyPr>
          <a:lstStyle/>
          <a:p>
            <a:r>
              <a:rPr lang="en-GB" dirty="0" smtClean="0"/>
              <a:t>19) Every new node that you create will appear in this list</a:t>
            </a:r>
            <a:endParaRPr lang="en-GB" dirty="0"/>
          </a:p>
        </p:txBody>
      </p:sp>
      <p:sp>
        <p:nvSpPr>
          <p:cNvPr id="6" name="Rectangle 5"/>
          <p:cNvSpPr/>
          <p:nvPr/>
        </p:nvSpPr>
        <p:spPr>
          <a:xfrm>
            <a:off x="1331640" y="2924944"/>
            <a:ext cx="11521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stCxn id="5" idx="1"/>
            <a:endCxn id="6" idx="3"/>
          </p:cNvCxnSpPr>
          <p:nvPr/>
        </p:nvCxnSpPr>
        <p:spPr>
          <a:xfrm flipH="1">
            <a:off x="2483768" y="2511480"/>
            <a:ext cx="4680520" cy="52147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4288" y="3717032"/>
            <a:ext cx="1728192" cy="923330"/>
          </a:xfrm>
          <a:prstGeom prst="rect">
            <a:avLst/>
          </a:prstGeom>
          <a:noFill/>
          <a:ln w="28575">
            <a:solidFill>
              <a:srgbClr val="FF0000"/>
            </a:solidFill>
          </a:ln>
        </p:spPr>
        <p:txBody>
          <a:bodyPr wrap="square" rtlCol="0">
            <a:spAutoFit/>
          </a:bodyPr>
          <a:lstStyle/>
          <a:p>
            <a:r>
              <a:rPr lang="en-GB" dirty="0" smtClean="0"/>
              <a:t>20) To start coding click ‘Sources’</a:t>
            </a:r>
            <a:endParaRPr lang="en-GB" dirty="0"/>
          </a:p>
        </p:txBody>
      </p:sp>
      <p:sp>
        <p:nvSpPr>
          <p:cNvPr id="14" name="Rectangle 13"/>
          <p:cNvSpPr/>
          <p:nvPr/>
        </p:nvSpPr>
        <p:spPr>
          <a:xfrm>
            <a:off x="251520" y="4365104"/>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a:stCxn id="13" idx="1"/>
            <a:endCxn id="14" idx="3"/>
          </p:cNvCxnSpPr>
          <p:nvPr/>
        </p:nvCxnSpPr>
        <p:spPr>
          <a:xfrm flipH="1">
            <a:off x="1475656" y="4178697"/>
            <a:ext cx="5688632" cy="33042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Grp="1" noChangeAspect="1" noChangeArrowheads="1"/>
          </p:cNvPicPr>
          <p:nvPr>
            <p:ph idx="1"/>
          </p:nvPr>
        </p:nvPicPr>
        <p:blipFill>
          <a:blip r:embed="rId2" cstate="print"/>
          <a:srcRect/>
          <a:stretch>
            <a:fillRect/>
          </a:stretch>
        </p:blipFill>
        <p:spPr bwMode="auto">
          <a:xfrm>
            <a:off x="395792" y="1628775"/>
            <a:ext cx="6631567" cy="4525963"/>
          </a:xfrm>
          <a:prstGeom prst="rect">
            <a:avLst/>
          </a:prstGeom>
          <a:noFill/>
          <a:ln w="9525">
            <a:noFill/>
            <a:miter lim="800000"/>
            <a:headEnd/>
            <a:tailEnd/>
          </a:ln>
        </p:spPr>
      </p:pic>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Getting Started With NVivo8 XIII</a:t>
            </a:r>
            <a:endParaRPr lang="en-GB" dirty="0"/>
          </a:p>
        </p:txBody>
      </p:sp>
      <p:sp>
        <p:nvSpPr>
          <p:cNvPr id="5" name="TextBox 4"/>
          <p:cNvSpPr txBox="1"/>
          <p:nvPr/>
        </p:nvSpPr>
        <p:spPr>
          <a:xfrm>
            <a:off x="7164288" y="1772816"/>
            <a:ext cx="1728192" cy="1477328"/>
          </a:xfrm>
          <a:prstGeom prst="rect">
            <a:avLst/>
          </a:prstGeom>
          <a:noFill/>
          <a:ln w="28575">
            <a:solidFill>
              <a:srgbClr val="FF0000"/>
            </a:solidFill>
          </a:ln>
        </p:spPr>
        <p:txBody>
          <a:bodyPr wrap="square" rtlCol="0">
            <a:spAutoFit/>
          </a:bodyPr>
          <a:lstStyle/>
          <a:p>
            <a:r>
              <a:rPr lang="en-GB" dirty="0" smtClean="0"/>
              <a:t>21) Double click on the file you want to code so it opens in a tab below</a:t>
            </a:r>
            <a:endParaRPr lang="en-GB" dirty="0"/>
          </a:p>
        </p:txBody>
      </p:sp>
      <p:sp>
        <p:nvSpPr>
          <p:cNvPr id="6" name="Rectangle 5"/>
          <p:cNvSpPr/>
          <p:nvPr/>
        </p:nvSpPr>
        <p:spPr>
          <a:xfrm>
            <a:off x="1475656" y="2852936"/>
            <a:ext cx="11521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stCxn id="5" idx="1"/>
            <a:endCxn id="6" idx="3"/>
          </p:cNvCxnSpPr>
          <p:nvPr/>
        </p:nvCxnSpPr>
        <p:spPr>
          <a:xfrm flipH="1">
            <a:off x="2627784" y="2511480"/>
            <a:ext cx="4536504" cy="44946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64288" y="3429000"/>
            <a:ext cx="1728192" cy="2585323"/>
          </a:xfrm>
          <a:prstGeom prst="rect">
            <a:avLst/>
          </a:prstGeom>
          <a:noFill/>
          <a:ln w="28575">
            <a:solidFill>
              <a:srgbClr val="FF0000"/>
            </a:solidFill>
          </a:ln>
        </p:spPr>
        <p:txBody>
          <a:bodyPr wrap="square" rtlCol="0">
            <a:spAutoFit/>
          </a:bodyPr>
          <a:lstStyle/>
          <a:p>
            <a:r>
              <a:rPr lang="en-GB" dirty="0" smtClean="0"/>
              <a:t>22) To code a section of text highlight it, right click over the highlighted text and select ‘Code Selection’ and then ‘At Existing Node’</a:t>
            </a:r>
            <a:endParaRPr lang="en-GB" dirty="0"/>
          </a:p>
        </p:txBody>
      </p:sp>
      <p:sp>
        <p:nvSpPr>
          <p:cNvPr id="10" name="Rectangle 9"/>
          <p:cNvSpPr/>
          <p:nvPr/>
        </p:nvSpPr>
        <p:spPr>
          <a:xfrm>
            <a:off x="1547664" y="5157192"/>
            <a:ext cx="316835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a:stCxn id="9" idx="1"/>
            <a:endCxn id="10" idx="3"/>
          </p:cNvCxnSpPr>
          <p:nvPr/>
        </p:nvCxnSpPr>
        <p:spPr>
          <a:xfrm flipH="1">
            <a:off x="4716016" y="4721662"/>
            <a:ext cx="2448272" cy="68755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Getting Started With NVivo8 XIV</a:t>
            </a:r>
            <a:endParaRPr lang="en-GB"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611560" y="1556792"/>
            <a:ext cx="7981950" cy="4210050"/>
          </a:xfrm>
          <a:prstGeom prst="rect">
            <a:avLst/>
          </a:prstGeom>
          <a:noFill/>
          <a:ln w="9525">
            <a:noFill/>
            <a:miter lim="800000"/>
            <a:headEnd/>
            <a:tailEnd/>
          </a:ln>
        </p:spPr>
      </p:pic>
      <p:sp>
        <p:nvSpPr>
          <p:cNvPr id="5" name="TextBox 4"/>
          <p:cNvSpPr txBox="1"/>
          <p:nvPr/>
        </p:nvSpPr>
        <p:spPr>
          <a:xfrm>
            <a:off x="539552" y="5877272"/>
            <a:ext cx="5040560" cy="646331"/>
          </a:xfrm>
          <a:prstGeom prst="rect">
            <a:avLst/>
          </a:prstGeom>
          <a:noFill/>
          <a:ln w="28575">
            <a:solidFill>
              <a:srgbClr val="FF0000"/>
            </a:solidFill>
          </a:ln>
        </p:spPr>
        <p:txBody>
          <a:bodyPr wrap="square" rtlCol="0">
            <a:spAutoFit/>
          </a:bodyPr>
          <a:lstStyle/>
          <a:p>
            <a:r>
              <a:rPr lang="en-GB" dirty="0" smtClean="0"/>
              <a:t>23) All your nodes will be listed here – simply tick the nodes you want to code this piece of text to</a:t>
            </a:r>
            <a:endParaRPr lang="en-GB" dirty="0"/>
          </a:p>
        </p:txBody>
      </p:sp>
      <p:sp>
        <p:nvSpPr>
          <p:cNvPr id="6" name="Rectangle 5"/>
          <p:cNvSpPr/>
          <p:nvPr/>
        </p:nvSpPr>
        <p:spPr>
          <a:xfrm>
            <a:off x="2555776" y="2132856"/>
            <a:ext cx="597666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stCxn id="5" idx="0"/>
            <a:endCxn id="6" idx="2"/>
          </p:cNvCxnSpPr>
          <p:nvPr/>
        </p:nvCxnSpPr>
        <p:spPr>
          <a:xfrm flipV="1">
            <a:off x="3059832" y="2636912"/>
            <a:ext cx="2484276" cy="324036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32240" y="6093296"/>
            <a:ext cx="1728192" cy="369332"/>
          </a:xfrm>
          <a:prstGeom prst="rect">
            <a:avLst/>
          </a:prstGeom>
          <a:noFill/>
          <a:ln w="28575">
            <a:solidFill>
              <a:srgbClr val="FF0000"/>
            </a:solidFill>
          </a:ln>
        </p:spPr>
        <p:txBody>
          <a:bodyPr wrap="square" rtlCol="0">
            <a:spAutoFit/>
          </a:bodyPr>
          <a:lstStyle/>
          <a:p>
            <a:r>
              <a:rPr lang="en-GB" dirty="0" smtClean="0"/>
              <a:t>24) Click ‘OK’</a:t>
            </a:r>
            <a:endParaRPr lang="en-GB" dirty="0"/>
          </a:p>
        </p:txBody>
      </p:sp>
      <p:sp>
        <p:nvSpPr>
          <p:cNvPr id="21" name="Rectangle 20"/>
          <p:cNvSpPr/>
          <p:nvPr/>
        </p:nvSpPr>
        <p:spPr>
          <a:xfrm>
            <a:off x="6876256" y="5373216"/>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a:stCxn id="20" idx="0"/>
            <a:endCxn id="21" idx="2"/>
          </p:cNvCxnSpPr>
          <p:nvPr/>
        </p:nvCxnSpPr>
        <p:spPr>
          <a:xfrm flipH="1" flipV="1">
            <a:off x="7272300" y="5661248"/>
            <a:ext cx="324036" cy="43204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Getting Started With NVivo8 XV</a:t>
            </a:r>
            <a:endParaRPr lang="en-GB" dirty="0"/>
          </a:p>
        </p:txBody>
      </p:sp>
      <p:pic>
        <p:nvPicPr>
          <p:cNvPr id="15363" name="Picture 3"/>
          <p:cNvPicPr>
            <a:picLocks noGrp="1" noChangeAspect="1" noChangeArrowheads="1"/>
          </p:cNvPicPr>
          <p:nvPr>
            <p:ph idx="1"/>
          </p:nvPr>
        </p:nvPicPr>
        <p:blipFill>
          <a:blip r:embed="rId2" cstate="print"/>
          <a:srcRect/>
          <a:stretch>
            <a:fillRect/>
          </a:stretch>
        </p:blipFill>
        <p:spPr bwMode="auto">
          <a:xfrm>
            <a:off x="251520" y="1556792"/>
            <a:ext cx="6631567" cy="4525963"/>
          </a:xfrm>
          <a:prstGeom prst="rect">
            <a:avLst/>
          </a:prstGeom>
          <a:noFill/>
          <a:ln w="9525">
            <a:noFill/>
            <a:miter lim="800000"/>
            <a:headEnd/>
            <a:tailEnd/>
          </a:ln>
        </p:spPr>
      </p:pic>
      <p:sp>
        <p:nvSpPr>
          <p:cNvPr id="6" name="TextBox 5"/>
          <p:cNvSpPr txBox="1"/>
          <p:nvPr/>
        </p:nvSpPr>
        <p:spPr>
          <a:xfrm>
            <a:off x="7164288" y="1556792"/>
            <a:ext cx="1728192" cy="2308324"/>
          </a:xfrm>
          <a:prstGeom prst="rect">
            <a:avLst/>
          </a:prstGeom>
          <a:noFill/>
          <a:ln w="28575">
            <a:solidFill>
              <a:srgbClr val="FF0000"/>
            </a:solidFill>
          </a:ln>
        </p:spPr>
        <p:txBody>
          <a:bodyPr wrap="square" rtlCol="0">
            <a:spAutoFit/>
          </a:bodyPr>
          <a:lstStyle/>
          <a:p>
            <a:r>
              <a:rPr lang="en-GB" dirty="0" smtClean="0"/>
              <a:t>25) Run through the same process again to code other parts of the transcript (or whatever data you are using)</a:t>
            </a:r>
            <a:endParaRPr lang="en-GB" dirty="0"/>
          </a:p>
        </p:txBody>
      </p:sp>
      <p:sp>
        <p:nvSpPr>
          <p:cNvPr id="7" name="Rectangle 6"/>
          <p:cNvSpPr/>
          <p:nvPr/>
        </p:nvSpPr>
        <p:spPr>
          <a:xfrm>
            <a:off x="1403648" y="4581128"/>
            <a:ext cx="309634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a:stCxn id="6" idx="1"/>
            <a:endCxn id="7" idx="0"/>
          </p:cNvCxnSpPr>
          <p:nvPr/>
        </p:nvCxnSpPr>
        <p:spPr>
          <a:xfrm flipH="1">
            <a:off x="2951820" y="2710954"/>
            <a:ext cx="4212468" cy="187017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64288" y="4149080"/>
            <a:ext cx="1728192" cy="1754326"/>
          </a:xfrm>
          <a:prstGeom prst="rect">
            <a:avLst/>
          </a:prstGeom>
          <a:noFill/>
          <a:ln w="28575">
            <a:solidFill>
              <a:srgbClr val="FF0000"/>
            </a:solidFill>
          </a:ln>
        </p:spPr>
        <p:txBody>
          <a:bodyPr wrap="square" rtlCol="0">
            <a:spAutoFit/>
          </a:bodyPr>
          <a:lstStyle/>
          <a:p>
            <a:r>
              <a:rPr lang="en-GB" dirty="0" smtClean="0"/>
              <a:t>26) Click on ‘Nodes’ again to review all the data coded under a particular node</a:t>
            </a:r>
            <a:endParaRPr lang="en-GB" dirty="0"/>
          </a:p>
        </p:txBody>
      </p:sp>
      <p:sp>
        <p:nvSpPr>
          <p:cNvPr id="15" name="Rectangle 14"/>
          <p:cNvSpPr/>
          <p:nvPr/>
        </p:nvSpPr>
        <p:spPr>
          <a:xfrm>
            <a:off x="179512" y="4437112"/>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Elbow Connector 21"/>
          <p:cNvCxnSpPr>
            <a:stCxn id="14" idx="2"/>
            <a:endCxn id="15" idx="2"/>
          </p:cNvCxnSpPr>
          <p:nvPr/>
        </p:nvCxnSpPr>
        <p:spPr>
          <a:xfrm rot="5400000" flipH="1">
            <a:off x="3820851" y="1695873"/>
            <a:ext cx="1178262" cy="7236804"/>
          </a:xfrm>
          <a:prstGeom prst="bentConnector3">
            <a:avLst>
              <a:gd name="adj1" fmla="val -4577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Getting Started With NVivo8 XVI</a:t>
            </a:r>
            <a:endParaRPr lang="en-GB" dirty="0"/>
          </a:p>
        </p:txBody>
      </p:sp>
      <p:pic>
        <p:nvPicPr>
          <p:cNvPr id="16387" name="Picture 3"/>
          <p:cNvPicPr>
            <a:picLocks noGrp="1" noChangeAspect="1" noChangeArrowheads="1"/>
          </p:cNvPicPr>
          <p:nvPr>
            <p:ph idx="1"/>
          </p:nvPr>
        </p:nvPicPr>
        <p:blipFill>
          <a:blip r:embed="rId2" cstate="print"/>
          <a:srcRect/>
          <a:stretch>
            <a:fillRect/>
          </a:stretch>
        </p:blipFill>
        <p:spPr bwMode="auto">
          <a:xfrm>
            <a:off x="395536" y="1556792"/>
            <a:ext cx="6630987" cy="4525567"/>
          </a:xfrm>
          <a:prstGeom prst="rect">
            <a:avLst/>
          </a:prstGeom>
          <a:noFill/>
          <a:ln w="9525">
            <a:noFill/>
            <a:miter lim="800000"/>
            <a:headEnd/>
            <a:tailEnd/>
          </a:ln>
        </p:spPr>
      </p:pic>
      <p:sp>
        <p:nvSpPr>
          <p:cNvPr id="6" name="TextBox 5"/>
          <p:cNvSpPr txBox="1"/>
          <p:nvPr/>
        </p:nvSpPr>
        <p:spPr>
          <a:xfrm>
            <a:off x="7164288" y="1556792"/>
            <a:ext cx="1728192" cy="1754326"/>
          </a:xfrm>
          <a:prstGeom prst="rect">
            <a:avLst/>
          </a:prstGeom>
          <a:noFill/>
          <a:ln w="28575">
            <a:solidFill>
              <a:srgbClr val="FF0000"/>
            </a:solidFill>
          </a:ln>
        </p:spPr>
        <p:txBody>
          <a:bodyPr wrap="square" rtlCol="0">
            <a:spAutoFit/>
          </a:bodyPr>
          <a:lstStyle/>
          <a:p>
            <a:r>
              <a:rPr lang="en-GB" dirty="0" smtClean="0"/>
              <a:t>27) Double click on the relevant node to open a tab containing all text coded under this node</a:t>
            </a:r>
            <a:endParaRPr lang="en-GB" dirty="0"/>
          </a:p>
        </p:txBody>
      </p:sp>
      <p:sp>
        <p:nvSpPr>
          <p:cNvPr id="7" name="Rectangle 6"/>
          <p:cNvSpPr/>
          <p:nvPr/>
        </p:nvSpPr>
        <p:spPr>
          <a:xfrm>
            <a:off x="1475656" y="2636912"/>
            <a:ext cx="100811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a:stCxn id="6" idx="1"/>
            <a:endCxn id="7" idx="3"/>
          </p:cNvCxnSpPr>
          <p:nvPr/>
        </p:nvCxnSpPr>
        <p:spPr>
          <a:xfrm flipH="1">
            <a:off x="2483768" y="2433955"/>
            <a:ext cx="4680520" cy="38297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64288" y="3789040"/>
            <a:ext cx="1728192" cy="2031325"/>
          </a:xfrm>
          <a:prstGeom prst="rect">
            <a:avLst/>
          </a:prstGeom>
          <a:noFill/>
          <a:ln w="28575">
            <a:solidFill>
              <a:srgbClr val="FF0000"/>
            </a:solidFill>
          </a:ln>
        </p:spPr>
        <p:txBody>
          <a:bodyPr wrap="square" rtlCol="0">
            <a:spAutoFit/>
          </a:bodyPr>
          <a:lstStyle/>
          <a:p>
            <a:r>
              <a:rPr lang="en-GB" dirty="0" smtClean="0"/>
              <a:t>28) In this tab you can see what data has been coded under this node and which file it is located in</a:t>
            </a:r>
            <a:endParaRPr lang="en-GB" dirty="0"/>
          </a:p>
        </p:txBody>
      </p:sp>
      <p:sp>
        <p:nvSpPr>
          <p:cNvPr id="15" name="Rectangle 14"/>
          <p:cNvSpPr/>
          <p:nvPr/>
        </p:nvSpPr>
        <p:spPr>
          <a:xfrm>
            <a:off x="1475656" y="3645024"/>
            <a:ext cx="3888432"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p:cNvCxnSpPr>
            <a:stCxn id="14" idx="1"/>
            <a:endCxn id="15" idx="3"/>
          </p:cNvCxnSpPr>
          <p:nvPr/>
        </p:nvCxnSpPr>
        <p:spPr>
          <a:xfrm flipH="1" flipV="1">
            <a:off x="5364088" y="4509120"/>
            <a:ext cx="1800200" cy="2955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Why Use It I</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You must show evidence of </a:t>
            </a:r>
            <a:r>
              <a:rPr lang="en-GB" u="sng" dirty="0" smtClean="0"/>
              <a:t>either</a:t>
            </a:r>
            <a:r>
              <a:rPr lang="en-GB" dirty="0" smtClean="0"/>
              <a:t> SPSS or </a:t>
            </a:r>
            <a:r>
              <a:rPr lang="en-GB" dirty="0" err="1" smtClean="0"/>
              <a:t>NVivo</a:t>
            </a:r>
            <a:r>
              <a:rPr lang="en-GB" dirty="0" smtClean="0"/>
              <a:t> in your research projects</a:t>
            </a:r>
          </a:p>
          <a:p>
            <a:endParaRPr lang="en-GB" dirty="0" smtClean="0"/>
          </a:p>
          <a:p>
            <a:r>
              <a:rPr lang="en-GB" dirty="0" smtClean="0"/>
              <a:t>You will be assessed on both in the exam</a:t>
            </a:r>
          </a:p>
          <a:p>
            <a:endParaRPr lang="en-GB" dirty="0" smtClean="0"/>
          </a:p>
          <a:p>
            <a:r>
              <a:rPr lang="en-GB" dirty="0" smtClean="0"/>
              <a:t>It’s really very simple – only a data retrieval tool</a:t>
            </a:r>
          </a:p>
          <a:p>
            <a:endParaRPr lang="en-GB" dirty="0" smtClean="0"/>
          </a:p>
          <a:p>
            <a:r>
              <a:rPr lang="en-GB" dirty="0" smtClean="0"/>
              <a:t>Think about how else you could code 30 pages with multiple codes for single pieces of text…</a:t>
            </a:r>
          </a:p>
          <a:p>
            <a:endParaRPr lang="en-GB" dirty="0" smtClean="0"/>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Getting Started With NVivo8 XVII</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There are many more things you can do with </a:t>
            </a:r>
            <a:r>
              <a:rPr lang="en-GB" dirty="0" err="1" smtClean="0"/>
              <a:t>NVivo</a:t>
            </a:r>
            <a:r>
              <a:rPr lang="en-GB" dirty="0" smtClean="0"/>
              <a:t> </a:t>
            </a:r>
            <a:r>
              <a:rPr lang="en-GB" dirty="0" smtClean="0"/>
              <a:t>– you can use the Student Guide on Learning Central to find out more</a:t>
            </a:r>
          </a:p>
          <a:p>
            <a:endParaRPr lang="en-GB" dirty="0" smtClean="0"/>
          </a:p>
          <a:p>
            <a:r>
              <a:rPr lang="en-GB" dirty="0" smtClean="0"/>
              <a:t>Remember to save regularly</a:t>
            </a:r>
          </a:p>
          <a:p>
            <a:endParaRPr lang="en-GB" dirty="0" smtClean="0"/>
          </a:p>
          <a:p>
            <a:r>
              <a:rPr lang="en-GB" dirty="0" smtClean="0"/>
              <a:t>The project file can be quite large and often exceeds your university file space so try to work from a portable drive and back-up your work often!</a:t>
            </a:r>
          </a:p>
          <a:p>
            <a:endParaRPr lang="en-GB" dirty="0" smtClean="0"/>
          </a:p>
          <a:p>
            <a:r>
              <a:rPr lang="en-GB" dirty="0" smtClean="0"/>
              <a:t>More advanced information can be found at: </a:t>
            </a:r>
            <a:r>
              <a:rPr lang="en-GB" dirty="0" smtClean="0">
                <a:hlinkClick r:id="rId2"/>
              </a:rPr>
              <a:t>http</a:t>
            </a:r>
            <a:r>
              <a:rPr lang="en-GB" dirty="0" smtClean="0">
                <a:hlinkClick r:id="rId2"/>
              </a:rPr>
              <a:t>://www.qsrinternational.com/support_resource-articles_detail.aspx?view=346</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Why Use It II</a:t>
            </a:r>
            <a:endParaRPr lang="en-GB" dirty="0"/>
          </a:p>
        </p:txBody>
      </p:sp>
      <p:sp>
        <p:nvSpPr>
          <p:cNvPr id="3" name="Content Placeholder 2"/>
          <p:cNvSpPr>
            <a:spLocks noGrp="1"/>
          </p:cNvSpPr>
          <p:nvPr>
            <p:ph idx="1"/>
          </p:nvPr>
        </p:nvSpPr>
        <p:spPr>
          <a:xfrm>
            <a:off x="457200" y="1600200"/>
            <a:ext cx="8219256" cy="4525963"/>
          </a:xfrm>
        </p:spPr>
        <p:txBody>
          <a:bodyPr>
            <a:normAutofit fontScale="85000" lnSpcReduction="10000"/>
          </a:bodyPr>
          <a:lstStyle/>
          <a:p>
            <a:r>
              <a:rPr lang="en-GB" dirty="0" err="1" smtClean="0"/>
              <a:t>NVivo</a:t>
            </a:r>
            <a:r>
              <a:rPr lang="en-GB" dirty="0" smtClean="0"/>
              <a:t> will also allow you to import images, audio recordings and videos</a:t>
            </a:r>
          </a:p>
          <a:p>
            <a:endParaRPr lang="en-GB" dirty="0" smtClean="0"/>
          </a:p>
          <a:p>
            <a:r>
              <a:rPr lang="en-GB" dirty="0" smtClean="0"/>
              <a:t>This allows you to create themes across media types – this is increasing important as visual methods are becoming more popular</a:t>
            </a:r>
          </a:p>
          <a:p>
            <a:endParaRPr lang="en-GB" dirty="0" smtClean="0"/>
          </a:p>
          <a:p>
            <a:r>
              <a:rPr lang="en-GB" dirty="0" smtClean="0"/>
              <a:t>For example, you might identify a theme for ‘litter’ in an interview transcript and then tag the same theme in a photograph of the neighbourhood in which the interview was conducted</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Developing Codes &amp; Themes I</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Developing themes refers to the process of:</a:t>
            </a:r>
          </a:p>
          <a:p>
            <a:pPr lvl="1"/>
            <a:r>
              <a:rPr lang="en-GB" dirty="0" smtClean="0"/>
              <a:t>Identifying patterns within the data to make the amount of data manageable</a:t>
            </a:r>
          </a:p>
          <a:p>
            <a:pPr lvl="1"/>
            <a:r>
              <a:rPr lang="en-GB" dirty="0" smtClean="0"/>
              <a:t>To give the data structure and meaning</a:t>
            </a:r>
          </a:p>
          <a:p>
            <a:pPr lvl="1"/>
            <a:r>
              <a:rPr lang="en-GB" dirty="0" smtClean="0"/>
              <a:t>Collecting and collating evidence</a:t>
            </a:r>
          </a:p>
          <a:p>
            <a:pPr lvl="1"/>
            <a:r>
              <a:rPr lang="en-GB" dirty="0" smtClean="0"/>
              <a:t>Addressing the research question</a:t>
            </a:r>
          </a:p>
          <a:p>
            <a:pPr lvl="1"/>
            <a:endParaRPr lang="en-GB" dirty="0" smtClean="0"/>
          </a:p>
          <a:p>
            <a:r>
              <a:rPr lang="en-GB" dirty="0" smtClean="0"/>
              <a:t>However by ‘coding’ qualitative data we also lose the context and deep richness</a:t>
            </a:r>
          </a:p>
          <a:p>
            <a:endParaRPr lang="en-GB" dirty="0" smtClean="0"/>
          </a:p>
          <a:p>
            <a:r>
              <a:rPr lang="en-GB" dirty="0" smtClean="0"/>
              <a:t>Remember that qualitative analysis is more than how many times a given theme occurs (intensity, context, relationships etc)</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Developing Codes &amp; Themes II</a:t>
            </a:r>
            <a:endParaRPr lang="en-GB" dirty="0"/>
          </a:p>
        </p:txBody>
      </p:sp>
      <p:sp>
        <p:nvSpPr>
          <p:cNvPr id="3" name="Content Placeholder 2"/>
          <p:cNvSpPr>
            <a:spLocks noGrp="1"/>
          </p:cNvSpPr>
          <p:nvPr>
            <p:ph idx="1"/>
          </p:nvPr>
        </p:nvSpPr>
        <p:spPr>
          <a:xfrm>
            <a:off x="457200" y="1600200"/>
            <a:ext cx="8229600" cy="5141168"/>
          </a:xfrm>
        </p:spPr>
        <p:txBody>
          <a:bodyPr>
            <a:normAutofit fontScale="77500" lnSpcReduction="20000"/>
          </a:bodyPr>
          <a:lstStyle/>
          <a:p>
            <a:r>
              <a:rPr lang="en-GB" dirty="0" smtClean="0"/>
              <a:t>Thematic analysis is a catch-all term which many different qualitative analysis approaches use including:</a:t>
            </a:r>
          </a:p>
          <a:p>
            <a:pPr lvl="1"/>
            <a:r>
              <a:rPr lang="en-GB" dirty="0" smtClean="0"/>
              <a:t>Grounded theory</a:t>
            </a:r>
          </a:p>
          <a:p>
            <a:pPr lvl="1"/>
            <a:r>
              <a:rPr lang="en-GB" dirty="0" smtClean="0"/>
              <a:t>Qualitative content analysis</a:t>
            </a:r>
          </a:p>
          <a:p>
            <a:pPr lvl="1"/>
            <a:r>
              <a:rPr lang="en-GB" dirty="0" smtClean="0"/>
              <a:t>Critical discourse analysis</a:t>
            </a:r>
          </a:p>
          <a:p>
            <a:pPr lvl="1"/>
            <a:r>
              <a:rPr lang="en-GB" dirty="0" smtClean="0"/>
              <a:t>Narrative analysis</a:t>
            </a:r>
          </a:p>
          <a:p>
            <a:pPr lvl="1"/>
            <a:endParaRPr lang="en-GB" dirty="0" smtClean="0"/>
          </a:p>
          <a:p>
            <a:r>
              <a:rPr lang="en-GB" dirty="0" smtClean="0"/>
              <a:t>It is not enough to say that you are doing ‘thematic analysis’ without specifying your theoretical framework (it’s like saying that you’re going to use ‘statistics’ to analyse your SPSS data)</a:t>
            </a:r>
          </a:p>
          <a:p>
            <a:endParaRPr lang="en-GB" dirty="0" smtClean="0"/>
          </a:p>
          <a:p>
            <a:r>
              <a:rPr lang="en-GB" dirty="0" smtClean="0"/>
              <a:t>You may approach the data knowing your themes (deductive) or you may allow your themes to develop from the data (inductive) – most of the time it’s both</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Developing Codes &amp; Themes III</a:t>
            </a:r>
            <a:endParaRPr lang="en-GB" dirty="0"/>
          </a:p>
        </p:txBody>
      </p:sp>
      <p:sp>
        <p:nvSpPr>
          <p:cNvPr id="4" name="Content Placeholder 2"/>
          <p:cNvSpPr>
            <a:spLocks noGrp="1"/>
          </p:cNvSpPr>
          <p:nvPr>
            <p:ph idx="1"/>
          </p:nvPr>
        </p:nvSpPr>
        <p:spPr/>
        <p:txBody>
          <a:bodyPr>
            <a:normAutofit/>
          </a:bodyPr>
          <a:lstStyle/>
          <a:p>
            <a:pPr>
              <a:buNone/>
            </a:pPr>
            <a:r>
              <a:rPr lang="en-GB" sz="2400" dirty="0"/>
              <a:t>Step 1: Read the data</a:t>
            </a:r>
          </a:p>
          <a:p>
            <a:pPr>
              <a:buNone/>
            </a:pPr>
            <a:r>
              <a:rPr lang="en-GB" sz="2400" dirty="0"/>
              <a:t>Step 2: Re-read and highlight “chunks” of texts (general)</a:t>
            </a:r>
          </a:p>
          <a:p>
            <a:pPr>
              <a:buNone/>
            </a:pPr>
            <a:r>
              <a:rPr lang="en-GB" sz="2400" dirty="0"/>
              <a:t>Step 3: Identify sub-themes within chunks</a:t>
            </a:r>
          </a:p>
          <a:p>
            <a:pPr>
              <a:buNone/>
            </a:pPr>
            <a:r>
              <a:rPr lang="en-GB" sz="2400" dirty="0"/>
              <a:t>Step 4: Theme reduction – relationships between themes</a:t>
            </a:r>
          </a:p>
          <a:p>
            <a:pPr>
              <a:buNone/>
            </a:pPr>
            <a:r>
              <a:rPr lang="en-GB" sz="2400" dirty="0"/>
              <a:t>Step 5: Re-code data with newly derived themes – hierarchy?</a:t>
            </a:r>
          </a:p>
          <a:p>
            <a:pPr>
              <a:buNone/>
            </a:pPr>
            <a:r>
              <a:rPr lang="en-GB" sz="2400" dirty="0"/>
              <a:t>Step 6: Repeat process?</a:t>
            </a:r>
          </a:p>
          <a:p>
            <a:pPr>
              <a:buNone/>
            </a:pPr>
            <a:r>
              <a:rPr lang="en-GB" sz="2400" dirty="0"/>
              <a:t>Step 7: Potential extensions – compare themes across:</a:t>
            </a:r>
          </a:p>
          <a:p>
            <a:pPr>
              <a:buNone/>
            </a:pPr>
            <a:r>
              <a:rPr lang="en-GB" sz="2400" dirty="0"/>
              <a:t>		</a:t>
            </a:r>
            <a:r>
              <a:rPr lang="en-GB" sz="2400" i="1" dirty="0"/>
              <a:t>- Groups</a:t>
            </a:r>
          </a:p>
          <a:p>
            <a:pPr>
              <a:buNone/>
            </a:pPr>
            <a:r>
              <a:rPr lang="en-GB" sz="2400" i="1" dirty="0"/>
              <a:t>		- Timescales</a:t>
            </a:r>
          </a:p>
          <a:p>
            <a:pPr>
              <a:buNone/>
            </a:pPr>
            <a:endParaRPr lang="en-GB" sz="2400" dirty="0"/>
          </a:p>
        </p:txBody>
      </p:sp>
      <p:cxnSp>
        <p:nvCxnSpPr>
          <p:cNvPr id="5" name="Elbow Connector 4"/>
          <p:cNvCxnSpPr/>
          <p:nvPr/>
        </p:nvCxnSpPr>
        <p:spPr>
          <a:xfrm flipV="1">
            <a:off x="3635896" y="2708920"/>
            <a:ext cx="2160240" cy="1296144"/>
          </a:xfrm>
          <a:prstGeom prst="bentConnector3">
            <a:avLst>
              <a:gd name="adj1" fmla="val 219315"/>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5576" y="5661248"/>
            <a:ext cx="734481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400" dirty="0" smtClean="0"/>
              <a:t>You can do this by hand, but imagine trying to rearrange your codes/themes on paper…</a:t>
            </a:r>
            <a:endParaRPr lang="en-GB"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Developing Themes (Example) I</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“The new Apple iMac has a quad-core processor supported by 2GB of high quality RAM. The 27” screen is crystal clear with backlit high definition technology, and there are a range of connectivity options on the rear of the unit including 4 USB ports, </a:t>
            </a:r>
            <a:r>
              <a:rPr lang="en-GB" dirty="0" err="1"/>
              <a:t>Firewire</a:t>
            </a:r>
            <a:r>
              <a:rPr lang="en-GB" dirty="0"/>
              <a:t> and mini DVI. Mac OSX has been upgraded to Leopard and increases user accessibility, although many of the new functions will be of little interest to the average consumer. The upgrade of the Terminal window has it’s uses, but the lack of a ‘</a:t>
            </a:r>
            <a:r>
              <a:rPr lang="en-GB" dirty="0" err="1"/>
              <a:t>plist</a:t>
            </a:r>
            <a:r>
              <a:rPr lang="en-GB" dirty="0"/>
              <a:t> editor’ in the software bundle proves to be a surprising oversight on apple’s part.”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Developing Themes (Example) II</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solidFill>
                  <a:srgbClr val="FF0000"/>
                </a:solidFill>
              </a:rPr>
              <a:t>“The new Apple iMac has a quad-core processor supported by 2GB of high quality RAM. The 27” screen is crystal clear with backlit high definition technology, and there are a range of connectivity options on the rear of the unit including 4 USB ports, </a:t>
            </a:r>
            <a:r>
              <a:rPr lang="en-GB" dirty="0" err="1">
                <a:solidFill>
                  <a:srgbClr val="FF0000"/>
                </a:solidFill>
              </a:rPr>
              <a:t>Firewire</a:t>
            </a:r>
            <a:r>
              <a:rPr lang="en-GB" dirty="0">
                <a:solidFill>
                  <a:srgbClr val="FF0000"/>
                </a:solidFill>
              </a:rPr>
              <a:t> and mini DVI. </a:t>
            </a:r>
            <a:r>
              <a:rPr lang="en-GB" dirty="0">
                <a:solidFill>
                  <a:srgbClr val="0070C0"/>
                </a:solidFill>
              </a:rPr>
              <a:t>Mac OSX has been upgraded to Leopard and increases user accessibility, although many of the new functions will be of little interest to the average consumer. The upgrade of the Terminal window has it’s uses, but the lack of a ‘</a:t>
            </a:r>
            <a:r>
              <a:rPr lang="en-GB" dirty="0" err="1">
                <a:solidFill>
                  <a:srgbClr val="0070C0"/>
                </a:solidFill>
              </a:rPr>
              <a:t>plist</a:t>
            </a:r>
            <a:r>
              <a:rPr lang="en-GB" dirty="0">
                <a:solidFill>
                  <a:srgbClr val="0070C0"/>
                </a:solidFill>
              </a:rPr>
              <a:t> editor’ in the software bundle proves to be a surprising oversight on apple’s part.”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1588</Words>
  <Application>Microsoft Office PowerPoint</Application>
  <PresentationFormat>On-screen Show (4:3)</PresentationFormat>
  <Paragraphs>157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SI0030 Social Research Methods</vt:lpstr>
      <vt:lpstr>Introduction</vt:lpstr>
      <vt:lpstr>Why Use It I</vt:lpstr>
      <vt:lpstr>Why Use It II</vt:lpstr>
      <vt:lpstr>Developing Codes &amp; Themes I</vt:lpstr>
      <vt:lpstr>Developing Codes &amp; Themes II</vt:lpstr>
      <vt:lpstr>Developing Codes &amp; Themes III</vt:lpstr>
      <vt:lpstr>Developing Themes (Example) I</vt:lpstr>
      <vt:lpstr>Developing Themes (Example) II</vt:lpstr>
      <vt:lpstr>Developing Themes (Example) III</vt:lpstr>
      <vt:lpstr>Developing Themes (Example) IV</vt:lpstr>
      <vt:lpstr>Developing Themes (Example) V</vt:lpstr>
      <vt:lpstr>Developing Themes (Example) VI</vt:lpstr>
      <vt:lpstr>Getting Started With NVivo8 I</vt:lpstr>
      <vt:lpstr>Getting Started With NVivo8 II</vt:lpstr>
      <vt:lpstr>Getting Started With NVivo8 III</vt:lpstr>
      <vt:lpstr>Getting Started With NVivo8 IV</vt:lpstr>
      <vt:lpstr>Getting Started With NVivo8 V</vt:lpstr>
      <vt:lpstr>Getting Started With NVivo8 VI</vt:lpstr>
      <vt:lpstr>Getting Started With NVivo8 VII</vt:lpstr>
      <vt:lpstr>Getting Started With NVivo8 VIII</vt:lpstr>
      <vt:lpstr>Getting Started With NVivo8 IX</vt:lpstr>
      <vt:lpstr>Getting Started With NVivo8 X</vt:lpstr>
      <vt:lpstr>Getting Started With NVivo8 XI</vt:lpstr>
      <vt:lpstr>Getting Started With NVivo8 XII</vt:lpstr>
      <vt:lpstr>Getting Started With NVivo8 XIII</vt:lpstr>
      <vt:lpstr>Getting Started With NVivo8 XIV</vt:lpstr>
      <vt:lpstr>Getting Started With NVivo8 XV</vt:lpstr>
      <vt:lpstr>Getting Started With NVivo8 XVI</vt:lpstr>
      <vt:lpstr>Getting Started With NVivo8 XVII</vt:lpstr>
    </vt:vector>
  </TitlesOfParts>
  <Company>Cardiff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SI0030 Social Research Methods</dc:title>
  <dc:creator>ssolss</dc:creator>
  <cp:lastModifiedBy>ssolss</cp:lastModifiedBy>
  <cp:revision>33</cp:revision>
  <dcterms:created xsi:type="dcterms:W3CDTF">2011-12-12T13:51:55Z</dcterms:created>
  <dcterms:modified xsi:type="dcterms:W3CDTF">2012-02-15T17:32:37Z</dcterms:modified>
</cp:coreProperties>
</file>